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5"/>
  </p:notesMasterIdLst>
  <p:sldIdLst>
    <p:sldId id="321" r:id="rId2"/>
    <p:sldId id="316" r:id="rId3"/>
    <p:sldId id="298" r:id="rId4"/>
    <p:sldId id="317" r:id="rId5"/>
    <p:sldId id="339" r:id="rId6"/>
    <p:sldId id="346" r:id="rId7"/>
    <p:sldId id="323" r:id="rId8"/>
    <p:sldId id="325" r:id="rId9"/>
    <p:sldId id="327" r:id="rId10"/>
    <p:sldId id="324" r:id="rId11"/>
    <p:sldId id="322" r:id="rId12"/>
    <p:sldId id="340" r:id="rId13"/>
    <p:sldId id="337" r:id="rId14"/>
    <p:sldId id="338" r:id="rId15"/>
    <p:sldId id="347" r:id="rId16"/>
    <p:sldId id="342" r:id="rId17"/>
    <p:sldId id="349" r:id="rId18"/>
    <p:sldId id="341" r:id="rId19"/>
    <p:sldId id="301" r:id="rId20"/>
    <p:sldId id="335" r:id="rId21"/>
    <p:sldId id="336" r:id="rId22"/>
    <p:sldId id="319" r:id="rId23"/>
    <p:sldId id="344" r:id="rId24"/>
    <p:sldId id="345" r:id="rId25"/>
    <p:sldId id="350" r:id="rId26"/>
    <p:sldId id="351" r:id="rId27"/>
    <p:sldId id="348" r:id="rId28"/>
    <p:sldId id="352" r:id="rId29"/>
    <p:sldId id="353" r:id="rId30"/>
    <p:sldId id="311" r:id="rId31"/>
    <p:sldId id="307" r:id="rId32"/>
    <p:sldId id="310" r:id="rId33"/>
    <p:sldId id="28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13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-52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79A4C-BC71-4AE5-9543-EE1ADA67A75E}" type="doc">
      <dgm:prSet loTypeId="urn:microsoft.com/office/officeart/2005/8/layout/venn3" loCatId="relationship" qsTypeId="urn:microsoft.com/office/officeart/2005/8/quickstyle/simple3" qsCatId="simple" csTypeId="urn:microsoft.com/office/officeart/2005/8/colors/accent1_2" csCatId="accent1" phldr="1"/>
      <dgm:spPr/>
    </dgm:pt>
    <dgm:pt modelId="{F9816B08-D2D1-4ACE-BFD9-43963E05089B}">
      <dgm:prSet phldrT="[Текст]" custT="1"/>
      <dgm:spPr/>
      <dgm:t>
        <a:bodyPr/>
        <a:lstStyle/>
        <a:p>
          <a:r>
            <a:rPr lang="ru-RU" sz="2400" dirty="0" smtClean="0"/>
            <a:t>ИЗ БЮДЖЕТА РТ</a:t>
          </a:r>
        </a:p>
        <a:p>
          <a:r>
            <a:rPr lang="ru-RU" sz="6000" b="1" baseline="0" dirty="0" smtClean="0">
              <a:solidFill>
                <a:srgbClr val="0070C0"/>
              </a:solidFill>
            </a:rPr>
            <a:t>4658</a:t>
          </a:r>
          <a:endParaRPr lang="ru-RU" sz="6000" b="1" baseline="0" dirty="0">
            <a:solidFill>
              <a:srgbClr val="0070C0"/>
            </a:solidFill>
          </a:endParaRPr>
        </a:p>
      </dgm:t>
    </dgm:pt>
    <dgm:pt modelId="{3291E374-3D43-4F6F-B12F-DE572E4B3499}" type="sibTrans" cxnId="{A77A434F-27A2-494C-938C-9D820AC6008D}">
      <dgm:prSet/>
      <dgm:spPr/>
      <dgm:t>
        <a:bodyPr/>
        <a:lstStyle/>
        <a:p>
          <a:endParaRPr lang="ru-RU"/>
        </a:p>
      </dgm:t>
    </dgm:pt>
    <dgm:pt modelId="{B41DC4B5-9133-4496-83E0-D6CCB677E196}" type="parTrans" cxnId="{A77A434F-27A2-494C-938C-9D820AC6008D}">
      <dgm:prSet/>
      <dgm:spPr/>
      <dgm:t>
        <a:bodyPr/>
        <a:lstStyle/>
        <a:p>
          <a:endParaRPr lang="ru-RU"/>
        </a:p>
      </dgm:t>
    </dgm:pt>
    <dgm:pt modelId="{C47337C8-E181-4175-996B-7925A3974F0A}">
      <dgm:prSet phldrT="[Текст]" custT="1"/>
      <dgm:spPr/>
      <dgm:t>
        <a:bodyPr/>
        <a:lstStyle/>
        <a:p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ОТ ГРАЖДАН</a:t>
          </a:r>
        </a:p>
        <a:p>
          <a:r>
            <a:rPr lang="ru-RU" sz="6000" b="1" baseline="0" dirty="0" smtClean="0">
              <a:solidFill>
                <a:srgbClr val="0070C0"/>
              </a:solidFill>
              <a:latin typeface="Calibri Light" charset="0"/>
            </a:rPr>
            <a:t>1164,6</a:t>
          </a:r>
          <a:endParaRPr lang="ru-RU" sz="6000" b="1" baseline="0" dirty="0">
            <a:solidFill>
              <a:srgbClr val="0070C0"/>
            </a:solidFill>
            <a:latin typeface="Times New Roman" charset="0"/>
          </a:endParaRPr>
        </a:p>
      </dgm:t>
    </dgm:pt>
    <dgm:pt modelId="{0B5F75C2-FFE5-43DF-9D5B-90D97C7A40F0}" type="sibTrans" cxnId="{8B9FFC72-0833-4838-BEF7-3A0951E64537}">
      <dgm:prSet/>
      <dgm:spPr/>
      <dgm:t>
        <a:bodyPr/>
        <a:lstStyle/>
        <a:p>
          <a:endParaRPr lang="ru-RU"/>
        </a:p>
      </dgm:t>
    </dgm:pt>
    <dgm:pt modelId="{68B34266-3F52-4051-BE0E-B34DAEE4D60F}" type="parTrans" cxnId="{8B9FFC72-0833-4838-BEF7-3A0951E64537}">
      <dgm:prSet/>
      <dgm:spPr/>
      <dgm:t>
        <a:bodyPr/>
        <a:lstStyle/>
        <a:p>
          <a:endParaRPr lang="ru-RU"/>
        </a:p>
      </dgm:t>
    </dgm:pt>
    <dgm:pt modelId="{E800C3C6-CDAD-4883-A57E-F576E27405B9}">
      <dgm:prSet custT="1"/>
      <dgm:spPr/>
      <dgm:t>
        <a:bodyPr/>
        <a:lstStyle/>
        <a:p>
          <a:r>
            <a:rPr lang="ru-RU" sz="8000" b="1" baseline="0" dirty="0" smtClean="0">
              <a:solidFill>
                <a:srgbClr val="0070C0"/>
              </a:solidFill>
            </a:rPr>
            <a:t>5823</a:t>
          </a:r>
          <a:endParaRPr lang="ru-RU" sz="8000" b="1" baseline="0" dirty="0">
            <a:solidFill>
              <a:srgbClr val="0070C0"/>
            </a:solidFill>
          </a:endParaRPr>
        </a:p>
      </dgm:t>
    </dgm:pt>
    <dgm:pt modelId="{F3FB557E-EED5-474E-90BB-2CB46F614250}" type="parTrans" cxnId="{12A86015-22AA-454F-B582-A9C9BC1C9405}">
      <dgm:prSet/>
      <dgm:spPr/>
      <dgm:t>
        <a:bodyPr/>
        <a:lstStyle/>
        <a:p>
          <a:endParaRPr lang="ru-RU"/>
        </a:p>
      </dgm:t>
    </dgm:pt>
    <dgm:pt modelId="{D3C07471-0839-462C-9926-CCB5E4DC938E}" type="sibTrans" cxnId="{12A86015-22AA-454F-B582-A9C9BC1C9405}">
      <dgm:prSet/>
      <dgm:spPr/>
      <dgm:t>
        <a:bodyPr/>
        <a:lstStyle/>
        <a:p>
          <a:endParaRPr lang="ru-RU"/>
        </a:p>
      </dgm:t>
    </dgm:pt>
    <dgm:pt modelId="{1E85F431-1477-4817-8FCB-B1FF7B83B6B2}" type="pres">
      <dgm:prSet presAssocID="{09179A4C-BC71-4AE5-9543-EE1ADA67A75E}" presName="Name0" presStyleCnt="0">
        <dgm:presLayoutVars>
          <dgm:dir/>
          <dgm:resizeHandles val="exact"/>
        </dgm:presLayoutVars>
      </dgm:prSet>
      <dgm:spPr/>
    </dgm:pt>
    <dgm:pt modelId="{F7B6A47E-F02B-4B21-A0DA-16C7B689D548}" type="pres">
      <dgm:prSet presAssocID="{C47337C8-E181-4175-996B-7925A3974F0A}" presName="Name5" presStyleLbl="vennNode1" presStyleIdx="0" presStyleCnt="3" custLinFactNeighborY="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78E8A-DA99-42D2-A25F-F0C5C92B3B5F}" type="pres">
      <dgm:prSet presAssocID="{0B5F75C2-FFE5-43DF-9D5B-90D97C7A40F0}" presName="space" presStyleCnt="0"/>
      <dgm:spPr/>
    </dgm:pt>
    <dgm:pt modelId="{5F8F872E-E885-4D87-878E-665E31AB3B8C}" type="pres">
      <dgm:prSet presAssocID="{F9816B08-D2D1-4ACE-BFD9-43963E05089B}" presName="Name5" presStyleLbl="vennNode1" presStyleIdx="1" presStyleCnt="3" custLinFactNeighborX="-9328" custLinFactNeighborY="-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3DD8A-871A-4CE2-9031-76C410A61C31}" type="pres">
      <dgm:prSet presAssocID="{3291E374-3D43-4F6F-B12F-DE572E4B3499}" presName="space" presStyleCnt="0"/>
      <dgm:spPr/>
    </dgm:pt>
    <dgm:pt modelId="{A2E62CE2-7C58-4CB4-B6E5-5AC0405C856D}" type="pres">
      <dgm:prSet presAssocID="{E800C3C6-CDAD-4883-A57E-F576E27405B9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FFC72-0833-4838-BEF7-3A0951E64537}" srcId="{09179A4C-BC71-4AE5-9543-EE1ADA67A75E}" destId="{C47337C8-E181-4175-996B-7925A3974F0A}" srcOrd="0" destOrd="0" parTransId="{68B34266-3F52-4051-BE0E-B34DAEE4D60F}" sibTransId="{0B5F75C2-FFE5-43DF-9D5B-90D97C7A40F0}"/>
    <dgm:cxn modelId="{F9750D68-E535-46B7-92A5-B16CF2D5AF54}" type="presOf" srcId="{F9816B08-D2D1-4ACE-BFD9-43963E05089B}" destId="{5F8F872E-E885-4D87-878E-665E31AB3B8C}" srcOrd="0" destOrd="0" presId="urn:microsoft.com/office/officeart/2005/8/layout/venn3"/>
    <dgm:cxn modelId="{12A86015-22AA-454F-B582-A9C9BC1C9405}" srcId="{09179A4C-BC71-4AE5-9543-EE1ADA67A75E}" destId="{E800C3C6-CDAD-4883-A57E-F576E27405B9}" srcOrd="2" destOrd="0" parTransId="{F3FB557E-EED5-474E-90BB-2CB46F614250}" sibTransId="{D3C07471-0839-462C-9926-CCB5E4DC938E}"/>
    <dgm:cxn modelId="{97835F12-4469-47A7-A441-D0795B607644}" type="presOf" srcId="{C47337C8-E181-4175-996B-7925A3974F0A}" destId="{F7B6A47E-F02B-4B21-A0DA-16C7B689D548}" srcOrd="0" destOrd="0" presId="urn:microsoft.com/office/officeart/2005/8/layout/venn3"/>
    <dgm:cxn modelId="{EFF3FC92-3E80-440C-999E-B81717FC5FEA}" type="presOf" srcId="{09179A4C-BC71-4AE5-9543-EE1ADA67A75E}" destId="{1E85F431-1477-4817-8FCB-B1FF7B83B6B2}" srcOrd="0" destOrd="0" presId="urn:microsoft.com/office/officeart/2005/8/layout/venn3"/>
    <dgm:cxn modelId="{949C6E84-4A1A-4EF0-8D70-61FAB6C350A0}" type="presOf" srcId="{E800C3C6-CDAD-4883-A57E-F576E27405B9}" destId="{A2E62CE2-7C58-4CB4-B6E5-5AC0405C856D}" srcOrd="0" destOrd="0" presId="urn:microsoft.com/office/officeart/2005/8/layout/venn3"/>
    <dgm:cxn modelId="{A77A434F-27A2-494C-938C-9D820AC6008D}" srcId="{09179A4C-BC71-4AE5-9543-EE1ADA67A75E}" destId="{F9816B08-D2D1-4ACE-BFD9-43963E05089B}" srcOrd="1" destOrd="0" parTransId="{B41DC4B5-9133-4496-83E0-D6CCB677E196}" sibTransId="{3291E374-3D43-4F6F-B12F-DE572E4B3499}"/>
    <dgm:cxn modelId="{6D381A3C-95D2-416D-B1D0-C6AE174A41C8}" type="presParOf" srcId="{1E85F431-1477-4817-8FCB-B1FF7B83B6B2}" destId="{F7B6A47E-F02B-4B21-A0DA-16C7B689D548}" srcOrd="0" destOrd="0" presId="urn:microsoft.com/office/officeart/2005/8/layout/venn3"/>
    <dgm:cxn modelId="{2C7AB071-C5A1-4656-86A6-631BD1CB7319}" type="presParOf" srcId="{1E85F431-1477-4817-8FCB-B1FF7B83B6B2}" destId="{59778E8A-DA99-42D2-A25F-F0C5C92B3B5F}" srcOrd="1" destOrd="0" presId="urn:microsoft.com/office/officeart/2005/8/layout/venn3"/>
    <dgm:cxn modelId="{83A704F7-D087-47B5-81B6-2C7390977DB9}" type="presParOf" srcId="{1E85F431-1477-4817-8FCB-B1FF7B83B6B2}" destId="{5F8F872E-E885-4D87-878E-665E31AB3B8C}" srcOrd="2" destOrd="0" presId="urn:microsoft.com/office/officeart/2005/8/layout/venn3"/>
    <dgm:cxn modelId="{8513CDCB-4DD8-4760-9038-137830666EF0}" type="presParOf" srcId="{1E85F431-1477-4817-8FCB-B1FF7B83B6B2}" destId="{E853DD8A-871A-4CE2-9031-76C410A61C31}" srcOrd="3" destOrd="0" presId="urn:microsoft.com/office/officeart/2005/8/layout/venn3"/>
    <dgm:cxn modelId="{713D3653-87AC-4E38-A3E1-91273C547359}" type="presParOf" srcId="{1E85F431-1477-4817-8FCB-B1FF7B83B6B2}" destId="{A2E62CE2-7C58-4CB4-B6E5-5AC0405C856D}" srcOrd="4" destOrd="0" presId="urn:microsoft.com/office/officeart/2005/8/layout/venn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944EA-9FD1-41CD-8DC1-6648117A8C4E}" type="datetimeFigureOut">
              <a:rPr lang="ru-RU"/>
              <a:pPr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46EB1-2072-4365-BB92-C11F3D469A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69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6EB1-2072-4365-BB92-C11F3D469AA2}" type="slidenum">
              <a:rPr lang="ru-RU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28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6EB1-2072-4365-BB92-C11F3D469AA2}" type="slidenum">
              <a:rPr lang="ru-RU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51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6EB1-2072-4365-BB92-C11F3D469AA2}" type="slidenum">
              <a:rPr lang="ru-RU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02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FFB779-270B-4192-84BA-A697F48306DC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81881"/>
            <a:ext cx="8229600" cy="273668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Georgia" charset="0"/>
                <a:sym typeface="Wingdings 2" charset="0"/>
              </a:rPr>
              <a:t>20 ноября 2016 на территории города Агрыз прошел референдум по вопросу введения самообложения граждан </a:t>
            </a:r>
            <a:br>
              <a:rPr lang="ru-RU" dirty="0" smtClean="0">
                <a:solidFill>
                  <a:schemeClr val="tx1"/>
                </a:solidFill>
                <a:latin typeface="Georgia" charset="0"/>
                <a:sym typeface="Wingdings 2" charset="0"/>
              </a:rPr>
            </a:br>
            <a:r>
              <a:rPr lang="ru-RU" dirty="0" smtClean="0">
                <a:solidFill>
                  <a:schemeClr val="tx1"/>
                </a:solidFill>
                <a:latin typeface="Georgia" charset="0"/>
                <a:sym typeface="Wingdings 2" charset="0"/>
              </a:rPr>
              <a:t>в 2017 году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SAM_23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0166" y="222422"/>
            <a:ext cx="4462334" cy="5949778"/>
          </a:xfrm>
          <a:prstGeom prst="rect">
            <a:avLst/>
          </a:prstGeom>
        </p:spPr>
      </p:pic>
      <p:pic>
        <p:nvPicPr>
          <p:cNvPr id="10" name="Содержимое 9" descr="SAM_244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50942" y="247135"/>
            <a:ext cx="5999162" cy="6013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БЛАГОУСТРОЙСТВО КЛАДБИЩ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9131474" y="3732756"/>
            <a:ext cx="1438990" cy="24394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Лилия\Desktop\SAM_383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388" y="1603332"/>
            <a:ext cx="9219157" cy="5035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ота на православ кладбищ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114" y="345988"/>
            <a:ext cx="9728886" cy="615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730" y="313038"/>
            <a:ext cx="9638269" cy="650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314" y="436606"/>
            <a:ext cx="10107827" cy="6301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789" y="205946"/>
            <a:ext cx="10017211" cy="6054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Строительство тротуаров</a:t>
            </a:r>
            <a:endParaRPr lang="ru-RU" sz="4800" dirty="0"/>
          </a:p>
        </p:txBody>
      </p:sp>
      <p:pic>
        <p:nvPicPr>
          <p:cNvPr id="4" name="Содержимое 3" descr="тротуар ДШИ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95632" y="1272142"/>
            <a:ext cx="8262552" cy="52016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тротуары от пол-ки на К.Маркса план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3611" y="271849"/>
            <a:ext cx="5807675" cy="5906529"/>
          </a:xfrm>
        </p:spPr>
      </p:pic>
      <p:pic>
        <p:nvPicPr>
          <p:cNvPr id="6" name="Содержимое 5" descr="тротуар от по-ки на К.М. выполнено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94362" y="214184"/>
            <a:ext cx="6209313" cy="601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0658"/>
            <a:ext cx="9144000" cy="6524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РЕМОНТ ДОРОГ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SAM_32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9860" y="1408671"/>
            <a:ext cx="8122508" cy="5106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93293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ИТОГИ ГОЛОСОВАНИЯ 20 НОЯБРЯ 2016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285103"/>
            <a:ext cx="9956800" cy="518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  <a:latin typeface="Georgia" charset="0"/>
                <a:sym typeface="Wingdings 2" charset="0"/>
              </a:rPr>
              <a:t> 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charset="0"/>
                <a:sym typeface="Wingdings 2" charset="0"/>
              </a:rPr>
              <a:t></a:t>
            </a:r>
            <a:r>
              <a:rPr lang="ru-RU" sz="3600" dirty="0" smtClean="0">
                <a:latin typeface="Times New Roman" charset="0"/>
                <a:sym typeface="Wingdings 2" charset="0"/>
              </a:rPr>
              <a:t>В голосовании приняло участие 52,8% избирателей</a:t>
            </a:r>
          </a:p>
          <a:p>
            <a:r>
              <a:rPr lang="ru-RU" sz="3600" dirty="0" smtClean="0">
                <a:latin typeface="Times New Roman" charset="0"/>
                <a:sym typeface="Wingdings 2" charset="0"/>
              </a:rPr>
              <a:t></a:t>
            </a:r>
            <a:r>
              <a:rPr lang="ru-RU" sz="3600" dirty="0">
                <a:latin typeface="Times New Roman" charset="0"/>
              </a:rPr>
              <a:t>«За» </a:t>
            </a:r>
            <a:r>
              <a:rPr lang="ru-RU" sz="3600" dirty="0" smtClean="0">
                <a:latin typeface="Times New Roman" charset="0"/>
              </a:rPr>
              <a:t>принятие решения -  62,9% (от принявших участие в голосовании)</a:t>
            </a:r>
          </a:p>
          <a:p>
            <a:r>
              <a:rPr lang="ru-RU" sz="3600" dirty="0" smtClean="0">
                <a:latin typeface="Times New Roman" charset="0"/>
              </a:rPr>
              <a:t>«Против» принятия решения  - 36,2% (от принявших участие в голосовании)</a:t>
            </a:r>
            <a:endParaRPr lang="ru-RU" sz="3600" dirty="0">
              <a:latin typeface="Times New Roman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4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щебенение доро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8323"/>
            <a:ext cx="9144000" cy="6170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3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140" y="164756"/>
            <a:ext cx="9069859" cy="663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ЗАМЕНА ЛАМП УЛИЧНОГО ОСВЕЩЕНИЯ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SAM_377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45989" y="1517823"/>
            <a:ext cx="5692345" cy="4269258"/>
          </a:xfrm>
        </p:spPr>
      </p:pic>
      <p:pic>
        <p:nvPicPr>
          <p:cNvPr id="6" name="Содержимое 5" descr="Замена ламп февраль 201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295726" y="1589903"/>
            <a:ext cx="5368322" cy="4026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460" y="238897"/>
            <a:ext cx="10382278" cy="6178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мпы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919" y="296561"/>
            <a:ext cx="9811265" cy="633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лан на газон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470" y="741406"/>
            <a:ext cx="5090114" cy="4604952"/>
          </a:xfrm>
          <a:prstGeom prst="rect">
            <a:avLst/>
          </a:prstGeom>
        </p:spPr>
      </p:pic>
      <p:pic>
        <p:nvPicPr>
          <p:cNvPr id="2050" name="Picture 2" descr="C:\Users\Лилия\Desktop\SAM_38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242" y="724930"/>
            <a:ext cx="5338120" cy="4604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илия\Desktop\SAM_3838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596" y="453080"/>
            <a:ext cx="4934464" cy="5618205"/>
          </a:xfrm>
          <a:prstGeom prst="rect">
            <a:avLst/>
          </a:prstGeom>
          <a:noFill/>
        </p:spPr>
      </p:pic>
      <p:pic>
        <p:nvPicPr>
          <p:cNvPr id="3076" name="Picture 4" descr="C:\Users\Лилия\Desktop\SAM_38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097" y="453081"/>
            <a:ext cx="5173361" cy="5642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ампы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683" y="403654"/>
            <a:ext cx="6816166" cy="608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илия\Desktop\DSC_01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540" y="313038"/>
            <a:ext cx="10437341" cy="6038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илия\Desktop\DSC_0096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070" y="288324"/>
            <a:ext cx="10429103" cy="6087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Поступление средств </a:t>
            </a:r>
            <a:r>
              <a:rPr lang="ru-RU" b="1" dirty="0" smtClean="0">
                <a:solidFill>
                  <a:srgbClr val="0070C0"/>
                </a:solidFill>
              </a:rPr>
              <a:t>самообложения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2016 году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732271657"/>
              </p:ext>
            </p:extLst>
          </p:nvPr>
        </p:nvGraphicFramePr>
        <p:xfrm>
          <a:off x="551678" y="151902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908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ПЛАН РАБОТ НА 2017 ГОД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b="1" dirty="0" smtClean="0"/>
              <a:t>Снос (вырубка) аварийных и сухих зеленых насаждений.</a:t>
            </a:r>
          </a:p>
          <a:p>
            <a:pPr lvl="0"/>
            <a:r>
              <a:rPr lang="ru-RU" sz="3600" b="1" dirty="0" smtClean="0"/>
              <a:t>Содержание мест захоронения.</a:t>
            </a:r>
          </a:p>
          <a:p>
            <a:pPr lvl="0"/>
            <a:r>
              <a:rPr lang="ru-RU" sz="3600" b="1" dirty="0" smtClean="0"/>
              <a:t>Ремонт мостов.</a:t>
            </a:r>
          </a:p>
          <a:p>
            <a:pPr lvl="0"/>
            <a:r>
              <a:rPr lang="ru-RU" sz="3600" b="1" dirty="0" smtClean="0"/>
              <a:t>Благоустройство русла реки </a:t>
            </a:r>
            <a:r>
              <a:rPr lang="ru-RU" sz="3600" b="1" dirty="0" err="1" smtClean="0"/>
              <a:t>Агрызка</a:t>
            </a:r>
            <a:r>
              <a:rPr lang="ru-RU" sz="3600" b="1" dirty="0" smtClean="0"/>
              <a:t>.</a:t>
            </a:r>
          </a:p>
          <a:p>
            <a:pPr lvl="0"/>
            <a:r>
              <a:rPr lang="ru-RU" sz="3600" b="1" dirty="0" smtClean="0"/>
              <a:t>Содержание тротуаров в границах городского поселения</a:t>
            </a:r>
            <a:r>
              <a:rPr lang="ru-RU" sz="3200" b="1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СРЕДСТВА САМООБЛОЖЕНИЯ ЗА 2017 ГОД ОПЛАТИТЬ ДО 20 МАРТА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600" b="1" dirty="0" smtClean="0"/>
              <a:t>ЕДИНЫЙ РАСЧЕТНЫЙ ЦЕНТР (ул.К.Маркса, 73)</a:t>
            </a:r>
          </a:p>
          <a:p>
            <a:r>
              <a:rPr lang="ru-RU" sz="3600" b="1" dirty="0" smtClean="0"/>
              <a:t>АДМИНИСТРАЦИЯ ГОРОДА </a:t>
            </a:r>
          </a:p>
          <a:p>
            <a:pPr>
              <a:buNone/>
            </a:pPr>
            <a:r>
              <a:rPr lang="ru-RU" sz="3600" b="1" dirty="0" smtClean="0"/>
              <a:t>( ул.Гагарина, 13, </a:t>
            </a:r>
            <a:r>
              <a:rPr lang="ru-RU" sz="3600" b="1" dirty="0" err="1" smtClean="0"/>
              <a:t>каб</a:t>
            </a:r>
            <a:r>
              <a:rPr lang="ru-RU" sz="3600" b="1" dirty="0" smtClean="0"/>
              <a:t>. № 6)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От уплаты средств самообложения освобождаются: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sz="3200" dirty="0" smtClean="0"/>
              <a:t>инвалиды 1 и 2 группы 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лица, призванные на срочную службу в ряды Российской Армии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лица, достигшие возраста 80 лет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 студенты, обучающиеся на очной форме обучения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Ответственность за неисполнение решения принятого на референдуме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Статья 2.6 Кодекса Административных правонарушений </a:t>
            </a:r>
          </a:p>
          <a:p>
            <a:pPr algn="ctr">
              <a:buNone/>
            </a:pPr>
            <a:r>
              <a:rPr lang="ru-RU" dirty="0" smtClean="0"/>
              <a:t>Республики Татарстан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штраф от 1000 до 2500 рублей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ПЛАН </a:t>
            </a:r>
            <a:r>
              <a:rPr lang="ru-RU" sz="3600" b="1" dirty="0">
                <a:solidFill>
                  <a:srgbClr val="0070C0"/>
                </a:solidFill>
              </a:rPr>
              <a:t>РАБОТ НА 2016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rgbClr val="D16349"/>
                </a:solidFill>
                <a:latin typeface="Calibri" charset="0"/>
                <a:sym typeface="Wingdings 2" charset="0"/>
              </a:rPr>
              <a:t></a:t>
            </a:r>
            <a:r>
              <a:rPr lang="ru-RU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</a:t>
            </a: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Озеленение территории 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города.</a:t>
            </a:r>
            <a:endParaRPr lang="ru-RU" sz="3500" b="1" dirty="0">
              <a:solidFill>
                <a:srgbClr val="000000"/>
              </a:solidFill>
              <a:latin typeface="Times New Roman" charset="0"/>
              <a:sym typeface="Wingdings 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Снос (вырубка) аварийных и сухих зеленых 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насаждений.</a:t>
            </a:r>
            <a:endParaRPr lang="ru-RU" sz="3500" b="1" dirty="0">
              <a:solidFill>
                <a:srgbClr val="000000"/>
              </a:solidFill>
              <a:latin typeface="Times New Roman" charset="0"/>
              <a:sym typeface="Wingdings 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500" b="1" dirty="0">
                <a:solidFill>
                  <a:srgbClr val="D16349"/>
                </a:solidFill>
                <a:latin typeface="Times New Roman" charset="0"/>
                <a:sym typeface="Wingdings 2" charset="0"/>
              </a:rPr>
              <a:t></a:t>
            </a: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Содержание уличного 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освещения.</a:t>
            </a:r>
            <a:endParaRPr lang="ru-RU" sz="3500" b="1" dirty="0">
              <a:solidFill>
                <a:srgbClr val="000000"/>
              </a:solidFill>
              <a:latin typeface="Times New Roman" charset="0"/>
              <a:sym typeface="Wingdings 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500" b="1" dirty="0">
                <a:solidFill>
                  <a:srgbClr val="D16349"/>
                </a:solidFill>
                <a:latin typeface="Times New Roman" charset="0"/>
                <a:sym typeface="Wingdings 2" charset="0"/>
              </a:rPr>
              <a:t></a:t>
            </a: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Содержание мест захоронения.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500" b="1" dirty="0" smtClean="0">
                <a:solidFill>
                  <a:srgbClr val="D16349"/>
                </a:solidFill>
                <a:latin typeface="Times New Roman" charset="0"/>
                <a:sym typeface="Wingdings 2" charset="0"/>
              </a:rPr>
              <a:t>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Содержание </a:t>
            </a: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дорог общего 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пользования.</a:t>
            </a:r>
            <a:endParaRPr lang="ru-RU" sz="3500" b="1" dirty="0">
              <a:solidFill>
                <a:srgbClr val="000000"/>
              </a:solidFill>
              <a:latin typeface="Times New Roman" charset="0"/>
              <a:sym typeface="Wingdings 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 Строительство </a:t>
            </a:r>
            <a:r>
              <a:rPr lang="ru-RU" sz="3500" b="1" dirty="0" smtClean="0">
                <a:solidFill>
                  <a:srgbClr val="000000"/>
                </a:solidFill>
                <a:latin typeface="Times New Roman" charset="0"/>
                <a:sym typeface="Wingdings 2" charset="0"/>
              </a:rPr>
              <a:t>тротуаров.</a:t>
            </a:r>
            <a:endParaRPr lang="ru-RU" sz="3500" b="1" dirty="0">
              <a:solidFill>
                <a:srgbClr val="000000"/>
              </a:solidFill>
              <a:latin typeface="Times New Roman" charset="0"/>
              <a:sym typeface="Wingdings 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500" b="1" dirty="0">
                <a:solidFill>
                  <a:srgbClr val="D16349"/>
                </a:solidFill>
                <a:latin typeface="Times New Roman" charset="0"/>
                <a:sym typeface="Wingdings 2" charset="0"/>
              </a:rPr>
              <a:t></a:t>
            </a:r>
            <a:r>
              <a:rPr lang="ru-RU" sz="3500" b="1" dirty="0">
                <a:solidFill>
                  <a:srgbClr val="000000"/>
                </a:solidFill>
                <a:latin typeface="Times New Roman" charset="0"/>
                <a:sym typeface="Wingdings 2" charset="0"/>
              </a:rPr>
              <a:t>Организация, обустройство мест массового отдыха населения, создание условий для массового отдыха жителей.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Georgia" charset="0"/>
              </a:rPr>
              <a:t> </a:t>
            </a:r>
          </a:p>
          <a:p>
            <a:endParaRPr lang="ru-RU" dirty="0">
              <a:solidFill>
                <a:srgbClr val="7B9899"/>
              </a:solidFill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3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</a:rPr>
              <a:t>СПИЛ ДЕРЕВЬЕВ</a:t>
            </a:r>
            <a:endParaRPr lang="ru-RU" sz="5400" b="1" dirty="0">
              <a:solidFill>
                <a:srgbClr val="00B0F0"/>
              </a:solidFill>
            </a:endParaRPr>
          </a:p>
        </p:txBody>
      </p:sp>
      <p:pic>
        <p:nvPicPr>
          <p:cNvPr id="5" name="Содержимое 4" descr="SAM_26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08455" y="1284163"/>
            <a:ext cx="4423718" cy="5324291"/>
          </a:xfrm>
        </p:spPr>
      </p:pic>
      <p:pic>
        <p:nvPicPr>
          <p:cNvPr id="6" name="Содержимое 5" descr="SAM_26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94363" y="1326291"/>
            <a:ext cx="5344340" cy="50333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SAM_13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0541" y="263611"/>
            <a:ext cx="5465143" cy="6071286"/>
          </a:xfrm>
        </p:spPr>
      </p:pic>
      <p:pic>
        <p:nvPicPr>
          <p:cNvPr id="6" name="Содержимое 5" descr="SAM_231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94362" y="238897"/>
            <a:ext cx="6115221" cy="54761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4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2508" y="214185"/>
            <a:ext cx="9424087" cy="6193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4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8941" y="403654"/>
            <a:ext cx="10486767" cy="60701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157" y="247134"/>
            <a:ext cx="9588843" cy="5972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1528</TotalTime>
  <Words>263</Words>
  <Application>Microsoft Office PowerPoint</Application>
  <PresentationFormat>Произвольный</PresentationFormat>
  <Paragraphs>54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20 ноября 2016 на территории города Агрыз прошел референдум по вопросу введения самообложения граждан  в 2017 году</vt:lpstr>
      <vt:lpstr>ИТОГИ ГОЛОСОВАНИЯ 20 НОЯБРЯ 2016</vt:lpstr>
      <vt:lpstr>Поступление средств самообложения  в 2016 году</vt:lpstr>
      <vt:lpstr>                  ПЛАН РАБОТ НА 2016 год</vt:lpstr>
      <vt:lpstr>СПИЛ ДЕРЕВЬЕВ</vt:lpstr>
      <vt:lpstr>Слайд 6</vt:lpstr>
      <vt:lpstr>Слайд 7</vt:lpstr>
      <vt:lpstr>Слайд 8</vt:lpstr>
      <vt:lpstr>Слайд 9</vt:lpstr>
      <vt:lpstr>Слайд 10</vt:lpstr>
      <vt:lpstr>БЛАГОУСТРОЙСТВО КЛАДБИЩ</vt:lpstr>
      <vt:lpstr>Слайд 12</vt:lpstr>
      <vt:lpstr>Слайд 13</vt:lpstr>
      <vt:lpstr>Слайд 14</vt:lpstr>
      <vt:lpstr>Слайд 15</vt:lpstr>
      <vt:lpstr>Строительство тротуаров</vt:lpstr>
      <vt:lpstr>Слайд 17</vt:lpstr>
      <vt:lpstr>Слайд 18</vt:lpstr>
      <vt:lpstr>РЕМОНТ ДОРОГ</vt:lpstr>
      <vt:lpstr>Слайд 20</vt:lpstr>
      <vt:lpstr>Слайд 21</vt:lpstr>
      <vt:lpstr>ЗАМЕНА ЛАМП УЛИЧНОГО ОСВЕЩЕНИЯ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ПЛАН РАБОТ НА 2017 ГОД</vt:lpstr>
      <vt:lpstr>СРЕДСТВА САМООБЛОЖЕНИЯ ЗА 2017 ГОД ОПЛАТИТЬ ДО 20 МАРТА</vt:lpstr>
      <vt:lpstr>От уплаты средств самообложения освобождаются:</vt:lpstr>
      <vt:lpstr>Ответственность за неисполнение решения принятого на референдуме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САМООБЛОЖЕНИЕ</dc:title>
  <dc:creator>Лилия</dc:creator>
  <cp:lastModifiedBy>Лилия</cp:lastModifiedBy>
  <cp:revision>182</cp:revision>
  <dcterms:created xsi:type="dcterms:W3CDTF">2012-07-30T23:42:41Z</dcterms:created>
  <dcterms:modified xsi:type="dcterms:W3CDTF">2017-04-20T09:32:39Z</dcterms:modified>
</cp:coreProperties>
</file>