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80" r:id="rId2"/>
    <p:sldId id="257" r:id="rId3"/>
    <p:sldId id="258" r:id="rId4"/>
    <p:sldId id="267" r:id="rId5"/>
    <p:sldId id="271" r:id="rId6"/>
    <p:sldId id="270" r:id="rId7"/>
    <p:sldId id="281" r:id="rId8"/>
    <p:sldId id="282" r:id="rId9"/>
    <p:sldId id="274" r:id="rId10"/>
    <p:sldId id="262" r:id="rId11"/>
    <p:sldId id="272" r:id="rId12"/>
    <p:sldId id="273" r:id="rId13"/>
    <p:sldId id="276" r:id="rId14"/>
    <p:sldId id="277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8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79A4C-BC71-4AE5-9543-EE1ADA67A75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C47337C8-E181-4175-996B-7925A3974F0A}">
      <dgm:prSet phldrT="[Текст]"/>
      <dgm:spPr/>
      <dgm:t>
        <a:bodyPr/>
        <a:lstStyle/>
        <a:p>
          <a:r>
            <a:rPr lang="ru-RU" baseline="0" dirty="0">
              <a:solidFill>
                <a:schemeClr val="bg1"/>
              </a:solidFill>
              <a:latin typeface="Calibri Light" charset="0"/>
            </a:rPr>
            <a:t>на 01.07.2015 от граждан 946 000 руб.</a:t>
          </a:r>
          <a:r>
            <a:rPr lang="ru-RU" baseline="0" dirty="0">
              <a:solidFill>
                <a:schemeClr val="bg1"/>
              </a:solidFill>
              <a:latin typeface="Times New Roman" charset="0"/>
            </a:rPr>
            <a:t> </a:t>
          </a:r>
        </a:p>
      </dgm:t>
    </dgm:pt>
    <dgm:pt modelId="{68B34266-3F52-4051-BE0E-B34DAEE4D60F}" type="parTrans" cxnId="{8B9FFC72-0833-4838-BEF7-3A0951E64537}">
      <dgm:prSet/>
      <dgm:spPr/>
      <dgm:t>
        <a:bodyPr/>
        <a:lstStyle/>
        <a:p>
          <a:endParaRPr lang="ru-RU"/>
        </a:p>
      </dgm:t>
    </dgm:pt>
    <dgm:pt modelId="{0B5F75C2-FFE5-43DF-9D5B-90D97C7A40F0}" type="sibTrans" cxnId="{8B9FFC72-0833-4838-BEF7-3A0951E64537}">
      <dgm:prSet/>
      <dgm:spPr/>
      <dgm:t>
        <a:bodyPr/>
        <a:lstStyle/>
        <a:p>
          <a:endParaRPr lang="ru-RU"/>
        </a:p>
      </dgm:t>
    </dgm:pt>
    <dgm:pt modelId="{12D1D9BB-4E81-41BE-9AE4-D629BDB26C7C}">
      <dgm:prSet phldrT="[Текст]"/>
      <dgm:spPr/>
      <dgm:t>
        <a:bodyPr/>
        <a:lstStyle/>
        <a:p>
          <a:r>
            <a:rPr lang="ru-RU"/>
            <a:t>4 млн. 730 руб.</a:t>
          </a:r>
          <a:endParaRPr lang="ru-RU" dirty="0"/>
        </a:p>
      </dgm:t>
    </dgm:pt>
    <dgm:pt modelId="{2360575C-5977-4AD0-BD10-BC6EEF5382F5}" type="parTrans" cxnId="{69AA2C8E-3255-4DE0-86E1-E2232DC2979A}">
      <dgm:prSet/>
      <dgm:spPr/>
      <dgm:t>
        <a:bodyPr/>
        <a:lstStyle/>
        <a:p>
          <a:endParaRPr lang="ru-RU"/>
        </a:p>
      </dgm:t>
    </dgm:pt>
    <dgm:pt modelId="{41CC9010-12C3-4022-A48E-45D9E3084220}" type="sibTrans" cxnId="{69AA2C8E-3255-4DE0-86E1-E2232DC2979A}">
      <dgm:prSet/>
      <dgm:spPr/>
      <dgm:t>
        <a:bodyPr/>
        <a:lstStyle/>
        <a:p>
          <a:endParaRPr lang="ru-RU"/>
        </a:p>
      </dgm:t>
    </dgm:pt>
    <dgm:pt modelId="{F9816B08-D2D1-4ACE-BFD9-43963E05089B}">
      <dgm:prSet phldrT="[Текст]"/>
      <dgm:spPr/>
      <dgm:t>
        <a:bodyPr/>
        <a:lstStyle/>
        <a:p>
          <a:r>
            <a:rPr lang="ru-RU" dirty="0"/>
            <a:t>Из бюджета Республики Татарстан   3 млн. 784 руб.</a:t>
          </a:r>
        </a:p>
      </dgm:t>
    </dgm:pt>
    <dgm:pt modelId="{B41DC4B5-9133-4496-83E0-D6CCB677E196}" type="parTrans" cxnId="{A77A434F-27A2-494C-938C-9D820AC6008D}">
      <dgm:prSet/>
      <dgm:spPr/>
      <dgm:t>
        <a:bodyPr/>
        <a:lstStyle/>
        <a:p>
          <a:endParaRPr lang="ru-RU"/>
        </a:p>
      </dgm:t>
    </dgm:pt>
    <dgm:pt modelId="{3291E374-3D43-4F6F-B12F-DE572E4B3499}" type="sibTrans" cxnId="{A77A434F-27A2-494C-938C-9D820AC6008D}">
      <dgm:prSet/>
      <dgm:spPr/>
      <dgm:t>
        <a:bodyPr/>
        <a:lstStyle/>
        <a:p>
          <a:endParaRPr lang="ru-RU"/>
        </a:p>
      </dgm:t>
    </dgm:pt>
    <dgm:pt modelId="{F5B54FD9-95EB-4E38-B903-3F415732F62B}" type="pres">
      <dgm:prSet presAssocID="{09179A4C-BC71-4AE5-9543-EE1ADA67A75E}" presName="linearFlow" presStyleCnt="0">
        <dgm:presLayoutVars>
          <dgm:dir/>
          <dgm:resizeHandles val="exact"/>
        </dgm:presLayoutVars>
      </dgm:prSet>
      <dgm:spPr/>
    </dgm:pt>
    <dgm:pt modelId="{2F8B4D0D-D827-447E-9AA6-BA87CA704C38}" type="pres">
      <dgm:prSet presAssocID="{C47337C8-E181-4175-996B-7925A3974F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3F4C3-77AA-4AF1-8068-A1354BB4F7EF}" type="pres">
      <dgm:prSet presAssocID="{0B5F75C2-FFE5-43DF-9D5B-90D97C7A40F0}" presName="spacerL" presStyleCnt="0"/>
      <dgm:spPr/>
    </dgm:pt>
    <dgm:pt modelId="{19304D70-952E-42DF-80E8-937B1792C055}" type="pres">
      <dgm:prSet presAssocID="{0B5F75C2-FFE5-43DF-9D5B-90D97C7A40F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AEF22C5-4FCC-4357-919E-AEAB57582659}" type="pres">
      <dgm:prSet presAssocID="{0B5F75C2-FFE5-43DF-9D5B-90D97C7A40F0}" presName="spacerR" presStyleCnt="0"/>
      <dgm:spPr/>
    </dgm:pt>
    <dgm:pt modelId="{62F85C36-A3F5-4093-83C9-76D0B767BF4B}" type="pres">
      <dgm:prSet presAssocID="{F9816B08-D2D1-4ACE-BFD9-43963E0508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A9C355-B5EC-4B1C-AC81-0008763D5DF6}" type="pres">
      <dgm:prSet presAssocID="{3291E374-3D43-4F6F-B12F-DE572E4B3499}" presName="spacerL" presStyleCnt="0"/>
      <dgm:spPr/>
    </dgm:pt>
    <dgm:pt modelId="{CE2364EF-348A-466B-9236-609C2506AED0}" type="pres">
      <dgm:prSet presAssocID="{3291E374-3D43-4F6F-B12F-DE572E4B349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7065047-FEE1-47B8-9117-EDD430C6B2C9}" type="pres">
      <dgm:prSet presAssocID="{3291E374-3D43-4F6F-B12F-DE572E4B3499}" presName="spacerR" presStyleCnt="0"/>
      <dgm:spPr/>
    </dgm:pt>
    <dgm:pt modelId="{78B3FE26-FCEF-4C31-AB28-41EC10D5B077}" type="pres">
      <dgm:prSet presAssocID="{12D1D9BB-4E81-41BE-9AE4-D629BDB26C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352CEC-C29F-44FD-A3DE-6E66DC5D5AFA}" type="presOf" srcId="{12D1D9BB-4E81-41BE-9AE4-D629BDB26C7C}" destId="{78B3FE26-FCEF-4C31-AB28-41EC10D5B077}" srcOrd="0" destOrd="0" presId="urn:microsoft.com/office/officeart/2005/8/layout/equation1"/>
    <dgm:cxn modelId="{B9105EB1-26F9-4338-9C73-C324A7E3C3D3}" type="presOf" srcId="{0B5F75C2-FFE5-43DF-9D5B-90D97C7A40F0}" destId="{19304D70-952E-42DF-80E8-937B1792C055}" srcOrd="0" destOrd="0" presId="urn:microsoft.com/office/officeart/2005/8/layout/equation1"/>
    <dgm:cxn modelId="{69AA2C8E-3255-4DE0-86E1-E2232DC2979A}" srcId="{09179A4C-BC71-4AE5-9543-EE1ADA67A75E}" destId="{12D1D9BB-4E81-41BE-9AE4-D629BDB26C7C}" srcOrd="2" destOrd="0" parTransId="{2360575C-5977-4AD0-BD10-BC6EEF5382F5}" sibTransId="{41CC9010-12C3-4022-A48E-45D9E3084220}"/>
    <dgm:cxn modelId="{8B9FFC72-0833-4838-BEF7-3A0951E64537}" srcId="{09179A4C-BC71-4AE5-9543-EE1ADA67A75E}" destId="{C47337C8-E181-4175-996B-7925A3974F0A}" srcOrd="0" destOrd="0" parTransId="{68B34266-3F52-4051-BE0E-B34DAEE4D60F}" sibTransId="{0B5F75C2-FFE5-43DF-9D5B-90D97C7A40F0}"/>
    <dgm:cxn modelId="{9B75AA75-D47B-4C8C-9E15-67952ADC98DA}" type="presOf" srcId="{F9816B08-D2D1-4ACE-BFD9-43963E05089B}" destId="{62F85C36-A3F5-4093-83C9-76D0B767BF4B}" srcOrd="0" destOrd="0" presId="urn:microsoft.com/office/officeart/2005/8/layout/equation1"/>
    <dgm:cxn modelId="{3500226E-1745-48C5-830F-F421421E157D}" type="presOf" srcId="{C47337C8-E181-4175-996B-7925A3974F0A}" destId="{2F8B4D0D-D827-447E-9AA6-BA87CA704C38}" srcOrd="0" destOrd="0" presId="urn:microsoft.com/office/officeart/2005/8/layout/equation1"/>
    <dgm:cxn modelId="{A77A434F-27A2-494C-938C-9D820AC6008D}" srcId="{09179A4C-BC71-4AE5-9543-EE1ADA67A75E}" destId="{F9816B08-D2D1-4ACE-BFD9-43963E05089B}" srcOrd="1" destOrd="0" parTransId="{B41DC4B5-9133-4496-83E0-D6CCB677E196}" sibTransId="{3291E374-3D43-4F6F-B12F-DE572E4B3499}"/>
    <dgm:cxn modelId="{682F737D-ACAA-45DE-896B-8627A955DD77}" type="presOf" srcId="{09179A4C-BC71-4AE5-9543-EE1ADA67A75E}" destId="{F5B54FD9-95EB-4E38-B903-3F415732F62B}" srcOrd="0" destOrd="0" presId="urn:microsoft.com/office/officeart/2005/8/layout/equation1"/>
    <dgm:cxn modelId="{8B555752-09ED-4E93-B8E7-CD34EBE23DC2}" type="presOf" srcId="{3291E374-3D43-4F6F-B12F-DE572E4B3499}" destId="{CE2364EF-348A-466B-9236-609C2506AED0}" srcOrd="0" destOrd="0" presId="urn:microsoft.com/office/officeart/2005/8/layout/equation1"/>
    <dgm:cxn modelId="{E51F7E73-4492-4C9D-B9C9-2E47D49E32F6}" type="presParOf" srcId="{F5B54FD9-95EB-4E38-B903-3F415732F62B}" destId="{2F8B4D0D-D827-447E-9AA6-BA87CA704C38}" srcOrd="0" destOrd="0" presId="urn:microsoft.com/office/officeart/2005/8/layout/equation1"/>
    <dgm:cxn modelId="{9D28DE9D-8F7A-4618-98E5-C161ECDF8CCE}" type="presParOf" srcId="{F5B54FD9-95EB-4E38-B903-3F415732F62B}" destId="{5E83F4C3-77AA-4AF1-8068-A1354BB4F7EF}" srcOrd="1" destOrd="0" presId="urn:microsoft.com/office/officeart/2005/8/layout/equation1"/>
    <dgm:cxn modelId="{A64E77F7-7781-4FC9-84A1-99550B8BF36A}" type="presParOf" srcId="{F5B54FD9-95EB-4E38-B903-3F415732F62B}" destId="{19304D70-952E-42DF-80E8-937B1792C055}" srcOrd="2" destOrd="0" presId="urn:microsoft.com/office/officeart/2005/8/layout/equation1"/>
    <dgm:cxn modelId="{6537E63A-D279-4CC5-9EA4-4446FBF5C0A4}" type="presParOf" srcId="{F5B54FD9-95EB-4E38-B903-3F415732F62B}" destId="{6AEF22C5-4FCC-4357-919E-AEAB57582659}" srcOrd="3" destOrd="0" presId="urn:microsoft.com/office/officeart/2005/8/layout/equation1"/>
    <dgm:cxn modelId="{11903FED-2634-470F-A6BD-D0A44A5EAA9D}" type="presParOf" srcId="{F5B54FD9-95EB-4E38-B903-3F415732F62B}" destId="{62F85C36-A3F5-4093-83C9-76D0B767BF4B}" srcOrd="4" destOrd="0" presId="urn:microsoft.com/office/officeart/2005/8/layout/equation1"/>
    <dgm:cxn modelId="{4BE57006-2B00-40BE-B1FF-CC0CB0B83DF2}" type="presParOf" srcId="{F5B54FD9-95EB-4E38-B903-3F415732F62B}" destId="{F7A9C355-B5EC-4B1C-AC81-0008763D5DF6}" srcOrd="5" destOrd="0" presId="urn:microsoft.com/office/officeart/2005/8/layout/equation1"/>
    <dgm:cxn modelId="{0428954A-1683-4839-9EF4-7A216BE4A7EB}" type="presParOf" srcId="{F5B54FD9-95EB-4E38-B903-3F415732F62B}" destId="{CE2364EF-348A-466B-9236-609C2506AED0}" srcOrd="6" destOrd="0" presId="urn:microsoft.com/office/officeart/2005/8/layout/equation1"/>
    <dgm:cxn modelId="{DF6042EB-AE79-4C5D-A869-F5D6A15A6D84}" type="presParOf" srcId="{F5B54FD9-95EB-4E38-B903-3F415732F62B}" destId="{A7065047-FEE1-47B8-9117-EDD430C6B2C9}" srcOrd="7" destOrd="0" presId="urn:microsoft.com/office/officeart/2005/8/layout/equation1"/>
    <dgm:cxn modelId="{C9DFE899-D153-4354-9B13-C9D37F655D62}" type="presParOf" srcId="{F5B54FD9-95EB-4E38-B903-3F415732F62B}" destId="{78B3FE26-FCEF-4C31-AB28-41EC10D5B07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B4D0D-D827-447E-9AA6-BA87CA704C38}">
      <dsp:nvSpPr>
        <dsp:cNvPr id="0" name=""/>
        <dsp:cNvSpPr/>
      </dsp:nvSpPr>
      <dsp:spPr>
        <a:xfrm>
          <a:off x="1768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>
              <a:solidFill>
                <a:schemeClr val="bg1"/>
              </a:solidFill>
              <a:latin typeface="Calibri Light" charset="0"/>
            </a:rPr>
            <a:t>на 01.07.2015 от граждан 946 000 руб.</a:t>
          </a:r>
          <a:r>
            <a:rPr lang="ru-RU" sz="2200" kern="1200" baseline="0" dirty="0">
              <a:solidFill>
                <a:schemeClr val="bg1"/>
              </a:solidFill>
              <a:latin typeface="Times New Roman" charset="0"/>
            </a:rPr>
            <a:t> </a:t>
          </a:r>
        </a:p>
      </dsp:txBody>
      <dsp:txXfrm>
        <a:off x="345029" y="1346964"/>
        <a:ext cx="1657409" cy="1657409"/>
      </dsp:txXfrm>
    </dsp:sp>
    <dsp:sp modelId="{19304D70-952E-42DF-80E8-937B1792C055}">
      <dsp:nvSpPr>
        <dsp:cNvPr id="0" name=""/>
        <dsp:cNvSpPr/>
      </dsp:nvSpPr>
      <dsp:spPr>
        <a:xfrm>
          <a:off x="2536026" y="1495928"/>
          <a:ext cx="1359480" cy="135948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716225" y="2015793"/>
        <a:ext cx="999082" cy="319750"/>
      </dsp:txXfrm>
    </dsp:sp>
    <dsp:sp modelId="{62F85C36-A3F5-4093-83C9-76D0B767BF4B}">
      <dsp:nvSpPr>
        <dsp:cNvPr id="0" name=""/>
        <dsp:cNvSpPr/>
      </dsp:nvSpPr>
      <dsp:spPr>
        <a:xfrm>
          <a:off x="4085834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Из бюджета Республики Татарстан   3 млн. 784 руб.</a:t>
          </a:r>
        </a:p>
      </dsp:txBody>
      <dsp:txXfrm>
        <a:off x="4429095" y="1346964"/>
        <a:ext cx="1657409" cy="1657409"/>
      </dsp:txXfrm>
    </dsp:sp>
    <dsp:sp modelId="{CE2364EF-348A-466B-9236-609C2506AED0}">
      <dsp:nvSpPr>
        <dsp:cNvPr id="0" name=""/>
        <dsp:cNvSpPr/>
      </dsp:nvSpPr>
      <dsp:spPr>
        <a:xfrm>
          <a:off x="6620092" y="1495928"/>
          <a:ext cx="1359480" cy="13594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800291" y="1775981"/>
        <a:ext cx="999082" cy="799374"/>
      </dsp:txXfrm>
    </dsp:sp>
    <dsp:sp modelId="{78B3FE26-FCEF-4C31-AB28-41EC10D5B077}">
      <dsp:nvSpPr>
        <dsp:cNvPr id="0" name=""/>
        <dsp:cNvSpPr/>
      </dsp:nvSpPr>
      <dsp:spPr>
        <a:xfrm>
          <a:off x="8169900" y="1003703"/>
          <a:ext cx="2343931" cy="2343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4 млн. 730 руб.</a:t>
          </a:r>
          <a:endParaRPr lang="ru-RU" sz="2200" kern="1200" dirty="0"/>
        </a:p>
      </dsp:txBody>
      <dsp:txXfrm>
        <a:off x="8513161" y="1346964"/>
        <a:ext cx="1657409" cy="1657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944EA-9FD1-41CD-8DC1-6648117A8C4E}" type="datetimeFigureOut">
              <a:rPr lang="ru-RU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46EB1-2072-4365-BB92-C11F3D469A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0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6EB1-2072-4365-BB92-C11F3D469AA2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8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6EB1-2072-4365-BB92-C11F3D469AA2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1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6EB1-2072-4365-BB92-C11F3D469AA2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9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46EB1-2072-4365-BB92-C11F3D469AA2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2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САМООБЛОЖЕНИЕ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Руководитель Исполнительного комитета </a:t>
            </a:r>
          </a:p>
          <a:p>
            <a:pPr algn="ctr">
              <a:buNone/>
            </a:pPr>
            <a:r>
              <a:rPr lang="ru-RU" dirty="0" smtClean="0"/>
              <a:t>муниципального образования "город Агрыз" </a:t>
            </a:r>
          </a:p>
          <a:p>
            <a:pPr algn="ctr">
              <a:buNone/>
            </a:pPr>
            <a:r>
              <a:rPr lang="ru-RU" sz="4500" b="1" dirty="0" smtClean="0"/>
              <a:t>Сафаров Ильназ Саубанович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РАБОТ НА 2016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dirty="0">
                <a:solidFill>
                  <a:srgbClr val="D16349"/>
                </a:solidFill>
                <a:latin typeface="Calibri" charset="0"/>
                <a:sym typeface="Wingdings 2" charset="0"/>
              </a:rPr>
              <a:t></a:t>
            </a:r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Озеленение территории муниципального образования «город Агрыз» 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Снос (вырубка) аварийных и сухих зеленых насаждений, угрожающих безопасности жизни и здоровья людей.</a:t>
            </a:r>
          </a:p>
          <a:p>
            <a:pPr algn="just"/>
            <a:r>
              <a:rPr lang="ru-RU" dirty="0">
                <a:solidFill>
                  <a:srgbClr val="D16349"/>
                </a:solidFill>
                <a:latin typeface="Times New Roman" charset="0"/>
                <a:sym typeface="Wingdings 2" charset="0"/>
              </a:rPr>
              <a:t></a:t>
            </a:r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Содержание уличного освещения в границах городского поселения.</a:t>
            </a:r>
          </a:p>
          <a:p>
            <a:pPr algn="just"/>
            <a:r>
              <a:rPr lang="ru-RU" dirty="0">
                <a:solidFill>
                  <a:srgbClr val="D16349"/>
                </a:solidFill>
                <a:latin typeface="Times New Roman" charset="0"/>
                <a:sym typeface="Wingdings 2" charset="0"/>
              </a:rPr>
              <a:t></a:t>
            </a:r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Содержание мест захоронения.</a:t>
            </a:r>
          </a:p>
          <a:p>
            <a:pPr algn="just"/>
            <a:r>
              <a:rPr lang="ru-RU" dirty="0">
                <a:solidFill>
                  <a:srgbClr val="D16349"/>
                </a:solidFill>
                <a:latin typeface="Times New Roman" charset="0"/>
                <a:sym typeface="Wingdings 2" charset="0"/>
              </a:rPr>
              <a:t></a:t>
            </a:r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Содержание дорог общего пользования в границах городского поселения.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 Строительство тротуаров в границах городского поселения.</a:t>
            </a:r>
          </a:p>
          <a:p>
            <a:pPr algn="just"/>
            <a:r>
              <a:rPr lang="ru-RU" dirty="0">
                <a:solidFill>
                  <a:srgbClr val="D16349"/>
                </a:solidFill>
                <a:latin typeface="Times New Roman" charset="0"/>
                <a:sym typeface="Wingdings 2" charset="0"/>
              </a:rPr>
              <a:t></a:t>
            </a:r>
            <a:r>
              <a:rPr lang="ru-RU" dirty="0">
                <a:solidFill>
                  <a:srgbClr val="000000"/>
                </a:solidFill>
                <a:latin typeface="Times New Roman" charset="0"/>
                <a:sym typeface="Wingdings 2" charset="0"/>
              </a:rPr>
              <a:t>Организация, обустройство мест массового отдыха населения, создание условий для массового отдыха жителей.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Georgia" charset="0"/>
              </a:rPr>
              <a:t> </a:t>
            </a:r>
          </a:p>
          <a:p>
            <a:endParaRPr lang="ru-RU" dirty="0">
              <a:solidFill>
                <a:srgbClr val="7B9899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59" y="278027"/>
            <a:ext cx="113792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Вырубка аварийных </a:t>
            </a:r>
            <a:br>
              <a:rPr lang="ru-RU" dirty="0" smtClean="0"/>
            </a:br>
            <a:r>
              <a:rPr lang="ru-RU" dirty="0" smtClean="0"/>
              <a:t>деревьев в детских садах</a:t>
            </a:r>
            <a:endParaRPr lang="ru-RU" dirty="0"/>
          </a:p>
        </p:txBody>
      </p:sp>
      <p:pic>
        <p:nvPicPr>
          <p:cNvPr id="5" name="Объект 3" descr="SAM_1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1638" y="1693069"/>
            <a:ext cx="5384800" cy="4038600"/>
          </a:xfrm>
          <a:prstGeom prst="rect">
            <a:avLst/>
          </a:prstGeom>
        </p:spPr>
      </p:pic>
      <p:pic>
        <p:nvPicPr>
          <p:cNvPr id="6" name="Содержимое 5" descr="IMG_32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03638" y="1449229"/>
            <a:ext cx="3379124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Аварийные деревья </a:t>
            </a:r>
            <a:br>
              <a:rPr lang="ru-RU" dirty="0" smtClean="0"/>
            </a:br>
            <a:r>
              <a:rPr lang="ru-RU" dirty="0" smtClean="0"/>
              <a:t>на территории поликлиники</a:t>
            </a:r>
            <a:endParaRPr lang="ru-RU" dirty="0"/>
          </a:p>
        </p:txBody>
      </p:sp>
      <p:pic>
        <p:nvPicPr>
          <p:cNvPr id="5" name="Содержимое 4" descr="145432119086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8969" y="2010036"/>
            <a:ext cx="4790887" cy="2982097"/>
          </a:xfrm>
        </p:spPr>
      </p:pic>
      <p:pic>
        <p:nvPicPr>
          <p:cNvPr id="6" name="Содержимое 5" descr="145432119316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45350" y="2669381"/>
            <a:ext cx="3695700" cy="208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Строительство тротуара от парка «</a:t>
            </a:r>
            <a:r>
              <a:rPr lang="ru-RU" dirty="0" err="1" smtClean="0"/>
              <a:t>Яшьлек</a:t>
            </a:r>
            <a:r>
              <a:rPr lang="ru-RU" dirty="0" smtClean="0"/>
              <a:t>» до ул.К.Маркса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Строительство тротуара за поликлиникой</a:t>
            </a:r>
            <a:endParaRPr lang="ru-RU" dirty="0"/>
          </a:p>
        </p:txBody>
      </p:sp>
      <p:pic>
        <p:nvPicPr>
          <p:cNvPr id="7" name="Содержимое 6" descr="тротуары Гогол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03095" y="2865712"/>
            <a:ext cx="5386647" cy="3029989"/>
          </a:xfrm>
        </p:spPr>
      </p:pic>
      <p:pic>
        <p:nvPicPr>
          <p:cNvPr id="8" name="Содержимое 7" descr="тротуары план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00800" y="2869896"/>
            <a:ext cx="5384800" cy="302479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тротуаров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Обустройство газонов на ул.К.Маркса</a:t>
            </a:r>
            <a:endParaRPr lang="ru-RU" dirty="0"/>
          </a:p>
        </p:txBody>
      </p:sp>
      <p:pic>
        <p:nvPicPr>
          <p:cNvPr id="4" name="Содержимое 3" descr="План на газон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48034" y="1550035"/>
            <a:ext cx="804672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319" y="189475"/>
            <a:ext cx="11170508" cy="1153297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/>
              <a:t>28 февраля 2016 года </a:t>
            </a:r>
          </a:p>
          <a:p>
            <a:pPr algn="ctr">
              <a:buNone/>
            </a:pPr>
            <a:r>
              <a:rPr lang="ru-RU" sz="4000" dirty="0" smtClean="0"/>
              <a:t>местный референдум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только общими усилиями мы сделаем наш город</a:t>
            </a:r>
            <a:br>
              <a:rPr lang="ru-RU" sz="3600" dirty="0" smtClean="0"/>
            </a:br>
            <a:r>
              <a:rPr lang="ru-RU" sz="3600" dirty="0" smtClean="0"/>
              <a:t> чистым и благоустроенным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9329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Georgia" charset="0"/>
                <a:sym typeface="Wingdings 2" charset="0"/>
              </a:rPr>
              <a:t>22 марта 2015 на территории города Агрыз впервые прошел референдум по вопросу введения самообложения граждан.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/>
                </a:solidFill>
                <a:latin typeface="Georgia" charset="0"/>
                <a:sym typeface="Wingdings 2" charset="0"/>
              </a:rPr>
              <a:t> </a:t>
            </a:r>
            <a:endParaRPr lang="ru-RU" dirty="0">
              <a:solidFill>
                <a:schemeClr val="accent1"/>
              </a:solidFill>
              <a:latin typeface="Georgia" charset="0"/>
              <a:sym typeface="Wingdings 2" charset="0"/>
            </a:endParaRPr>
          </a:p>
          <a:p>
            <a:r>
              <a:rPr lang="ru-RU" dirty="0">
                <a:solidFill>
                  <a:schemeClr val="accent1"/>
                </a:solidFill>
                <a:latin typeface="Times New Roman" charset="0"/>
                <a:sym typeface="Wingdings 2" charset="0"/>
              </a:rPr>
              <a:t>В голосовании приняло участие 53,6% избирателей</a:t>
            </a:r>
          </a:p>
          <a:p>
            <a:r>
              <a:rPr lang="ru-RU" dirty="0">
                <a:solidFill>
                  <a:schemeClr val="accent1"/>
                </a:solidFill>
                <a:latin typeface="Times New Roman" charset="0"/>
                <a:sym typeface="Wingdings 2" charset="0"/>
              </a:rPr>
              <a:t></a:t>
            </a:r>
            <a:r>
              <a:rPr lang="ru-RU" dirty="0">
                <a:solidFill>
                  <a:schemeClr val="accent1"/>
                </a:solidFill>
                <a:latin typeface="Times New Roman" charset="0"/>
              </a:rPr>
              <a:t>«За» проголосовало -  60,2% </a:t>
            </a:r>
          </a:p>
          <a:p>
            <a:endParaRPr lang="ru-RU" dirty="0"/>
          </a:p>
        </p:txBody>
      </p:sp>
      <p:pic>
        <p:nvPicPr>
          <p:cNvPr id="6" name="Рисунок 5" descr="Референдум по самообложению в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89" y="3409954"/>
            <a:ext cx="3600451" cy="259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Поступление средств самообложения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2271657"/>
              </p:ext>
            </p:extLst>
          </p:nvPr>
        </p:nvGraphicFramePr>
        <p:xfrm>
          <a:off x="485775" y="18732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8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09.11.2015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08.12.2015</a:t>
            </a:r>
            <a:endParaRPr lang="ru-RU" dirty="0"/>
          </a:p>
        </p:txBody>
      </p:sp>
      <p:pic>
        <p:nvPicPr>
          <p:cNvPr id="7" name="Содержимое 6" descr="SAM_230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51844" y="2471738"/>
            <a:ext cx="3689149" cy="3817937"/>
          </a:xfrm>
          <a:prstGeom prst="rect">
            <a:avLst/>
          </a:prstGeom>
        </p:spPr>
      </p:pic>
      <p:pic>
        <p:nvPicPr>
          <p:cNvPr id="8" name="Содержимое 7" descr="SAM_24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45349" y="2472445"/>
            <a:ext cx="5095702" cy="3819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по спилу деревьев в «коробке»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23.06.2015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09.11.2015</a:t>
            </a:r>
            <a:endParaRPr lang="ru-RU" dirty="0"/>
          </a:p>
        </p:txBody>
      </p:sp>
      <p:pic>
        <p:nvPicPr>
          <p:cNvPr id="7" name="Содержимое 6" descr="SAM_138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51820" y="2471738"/>
            <a:ext cx="5089198" cy="3817937"/>
          </a:xfrm>
          <a:prstGeom prst="rect">
            <a:avLst/>
          </a:prstGeom>
        </p:spPr>
      </p:pic>
      <p:pic>
        <p:nvPicPr>
          <p:cNvPr id="8" name="Содержимое 7" descr="SAM_231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545349" y="2472445"/>
            <a:ext cx="5095702" cy="38196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ул.Маяковского, д.5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Благоустройство дороги </a:t>
            </a:r>
            <a:br>
              <a:rPr lang="ru-RU" dirty="0" smtClean="0"/>
            </a:br>
            <a:r>
              <a:rPr lang="ru-RU" dirty="0" smtClean="0"/>
              <a:t>на православном кладбище</a:t>
            </a:r>
            <a:endParaRPr lang="ru-RU" dirty="0"/>
          </a:p>
        </p:txBody>
      </p:sp>
      <p:pic>
        <p:nvPicPr>
          <p:cNvPr id="4" name="Содержимое 9" descr="кладбищеправ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2598" y="1828801"/>
            <a:ext cx="4720281" cy="3888259"/>
          </a:xfrm>
        </p:spPr>
      </p:pic>
      <p:pic>
        <p:nvPicPr>
          <p:cNvPr id="5" name="Содержимое 11" descr="кладбищ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3593" y="2075939"/>
            <a:ext cx="5814139" cy="3270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Спил деревьев </a:t>
            </a:r>
            <a:r>
              <a:rPr lang="ru-RU" dirty="0"/>
              <a:t>на старом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мусульманском </a:t>
            </a:r>
            <a:r>
              <a:rPr lang="ru-RU" dirty="0"/>
              <a:t>кладбище</a:t>
            </a:r>
          </a:p>
        </p:txBody>
      </p:sp>
      <p:pic>
        <p:nvPicPr>
          <p:cNvPr id="7" name="Содержимое 6" descr="SAM_260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1363" y="1855796"/>
            <a:ext cx="5618086" cy="4243378"/>
          </a:xfrm>
        </p:spPr>
      </p:pic>
      <p:pic>
        <p:nvPicPr>
          <p:cNvPr id="8" name="Рисунок 7" descr="SAM_2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5557" y="1567248"/>
            <a:ext cx="4967415" cy="409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Установка ограждения на старом мусульманском кладбище</a:t>
            </a:r>
            <a:endParaRPr lang="ru-RU" dirty="0"/>
          </a:p>
        </p:txBody>
      </p:sp>
      <p:pic>
        <p:nvPicPr>
          <p:cNvPr id="4" name="Содержимое 3" descr="SAM_26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92411" y="1527175"/>
            <a:ext cx="801541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Замена ламп уличного освещения</a:t>
            </a:r>
            <a:endParaRPr lang="ru-RU" dirty="0"/>
          </a:p>
        </p:txBody>
      </p:sp>
      <p:pic>
        <p:nvPicPr>
          <p:cNvPr id="4" name="Содержимое 3" descr="Замена ламп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48034" y="1550035"/>
            <a:ext cx="8046720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689</TotalTime>
  <Words>218</Words>
  <Application>Microsoft Office PowerPoint</Application>
  <PresentationFormat>Произвольный</PresentationFormat>
  <Paragraphs>46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САМООБЛОЖЕНИЕ</vt:lpstr>
      <vt:lpstr>22 марта 2015 на территории города Агрыз впервые прошел референдум по вопросу введения самообложения граждан.</vt:lpstr>
      <vt:lpstr>Поступление средств самообложения</vt:lpstr>
      <vt:lpstr>Работы по спилу деревьев в «коробке»</vt:lpstr>
      <vt:lpstr>                  ул.Маяковского, д.5</vt:lpstr>
      <vt:lpstr>Благоустройство дороги  на православном кладбище</vt:lpstr>
      <vt:lpstr>Спил деревьев на старом  мусульманском кладбище</vt:lpstr>
      <vt:lpstr>Установка ограждения на старом мусульманском кладбище</vt:lpstr>
      <vt:lpstr>Замена ламп уличного освещения</vt:lpstr>
      <vt:lpstr>ПЛАН РАБОТ НА 2016 год</vt:lpstr>
      <vt:lpstr> Вырубка аварийных  деревьев в детских садах</vt:lpstr>
      <vt:lpstr>Аварийные деревья  на территории поликлиники</vt:lpstr>
      <vt:lpstr>Строительство тротуаров</vt:lpstr>
      <vt:lpstr>Обустройство газонов на ул.К.Маркса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САМООБЛОЖЕНИЕ</dc:title>
  <dc:creator>Лилия</dc:creator>
  <cp:lastModifiedBy>User</cp:lastModifiedBy>
  <cp:revision>126</cp:revision>
  <dcterms:created xsi:type="dcterms:W3CDTF">2012-07-30T23:42:41Z</dcterms:created>
  <dcterms:modified xsi:type="dcterms:W3CDTF">2016-02-15T08:30:06Z</dcterms:modified>
</cp:coreProperties>
</file>