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8"/>
  </p:notesMasterIdLst>
  <p:sldIdLst>
    <p:sldId id="321" r:id="rId2"/>
    <p:sldId id="298" r:id="rId3"/>
    <p:sldId id="390" r:id="rId4"/>
    <p:sldId id="391" r:id="rId5"/>
    <p:sldId id="392" r:id="rId6"/>
    <p:sldId id="384" r:id="rId7"/>
    <p:sldId id="324" r:id="rId8"/>
    <p:sldId id="322" r:id="rId9"/>
    <p:sldId id="340" r:id="rId10"/>
    <p:sldId id="337" r:id="rId11"/>
    <p:sldId id="347" r:id="rId12"/>
    <p:sldId id="342" r:id="rId13"/>
    <p:sldId id="349" r:id="rId14"/>
    <p:sldId id="393" r:id="rId15"/>
    <p:sldId id="394" r:id="rId16"/>
    <p:sldId id="382" r:id="rId17"/>
    <p:sldId id="301" r:id="rId18"/>
    <p:sldId id="335" r:id="rId19"/>
    <p:sldId id="336" r:id="rId20"/>
    <p:sldId id="319" r:id="rId21"/>
    <p:sldId id="350" r:id="rId22"/>
    <p:sldId id="376" r:id="rId23"/>
    <p:sldId id="378" r:id="rId24"/>
    <p:sldId id="359" r:id="rId25"/>
    <p:sldId id="377" r:id="rId26"/>
    <p:sldId id="374" r:id="rId27"/>
    <p:sldId id="361" r:id="rId28"/>
    <p:sldId id="397" r:id="rId29"/>
    <p:sldId id="379" r:id="rId30"/>
    <p:sldId id="381" r:id="rId31"/>
    <p:sldId id="380" r:id="rId32"/>
    <p:sldId id="373" r:id="rId33"/>
    <p:sldId id="398" r:id="rId34"/>
    <p:sldId id="399" r:id="rId35"/>
    <p:sldId id="310" r:id="rId36"/>
    <p:sldId id="28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896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-25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79A4C-BC71-4AE5-9543-EE1ADA67A75E}" type="doc">
      <dgm:prSet loTypeId="urn:microsoft.com/office/officeart/2005/8/layout/venn3" loCatId="relationship" qsTypeId="urn:microsoft.com/office/officeart/2005/8/quickstyle/simple3" qsCatId="simple" csTypeId="urn:microsoft.com/office/officeart/2005/8/colors/accent1_2" csCatId="accent1" phldr="1"/>
      <dgm:spPr/>
    </dgm:pt>
    <dgm:pt modelId="{F9816B08-D2D1-4ACE-BFD9-43963E05089B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ИЗ БЮДЖЕТА РТ</a:t>
          </a:r>
        </a:p>
        <a:p>
          <a:r>
            <a:rPr lang="ru-RU" sz="8000" b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4658</a:t>
          </a:r>
          <a:endParaRPr lang="ru-RU" sz="8000" b="1" baseline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91E374-3D43-4F6F-B12F-DE572E4B3499}" type="sibTrans" cxnId="{A77A434F-27A2-494C-938C-9D820AC6008D}">
      <dgm:prSet/>
      <dgm:spPr/>
      <dgm:t>
        <a:bodyPr/>
        <a:lstStyle/>
        <a:p>
          <a:endParaRPr lang="ru-RU"/>
        </a:p>
      </dgm:t>
    </dgm:pt>
    <dgm:pt modelId="{B41DC4B5-9133-4496-83E0-D6CCB677E196}" type="parTrans" cxnId="{A77A434F-27A2-494C-938C-9D820AC6008D}">
      <dgm:prSet/>
      <dgm:spPr/>
      <dgm:t>
        <a:bodyPr/>
        <a:lstStyle/>
        <a:p>
          <a:endParaRPr lang="ru-RU"/>
        </a:p>
      </dgm:t>
    </dgm:pt>
    <dgm:pt modelId="{C47337C8-E181-4175-996B-7925A3974F0A}">
      <dgm:prSet phldrT="[Текст]" custT="1"/>
      <dgm:spPr/>
      <dgm:t>
        <a:bodyPr/>
        <a:lstStyle/>
        <a:p>
          <a:r>
            <a:rPr lang="ru-RU" sz="2400" baseline="0" dirty="0" smtClean="0">
              <a:latin typeface="Times New Roman" pitchFamily="18" charset="0"/>
              <a:cs typeface="Times New Roman" pitchFamily="18" charset="0"/>
            </a:rPr>
            <a:t>ОТ ГРАЖДАН</a:t>
          </a:r>
        </a:p>
        <a:p>
          <a:r>
            <a:rPr lang="ru-RU" sz="6600" b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1164,6</a:t>
          </a:r>
          <a:endParaRPr lang="ru-RU" sz="6600" b="1" baseline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5F75C2-FFE5-43DF-9D5B-90D97C7A40F0}" type="sibTrans" cxnId="{8B9FFC72-0833-4838-BEF7-3A0951E64537}">
      <dgm:prSet/>
      <dgm:spPr/>
      <dgm:t>
        <a:bodyPr/>
        <a:lstStyle/>
        <a:p>
          <a:endParaRPr lang="ru-RU"/>
        </a:p>
      </dgm:t>
    </dgm:pt>
    <dgm:pt modelId="{68B34266-3F52-4051-BE0E-B34DAEE4D60F}" type="parTrans" cxnId="{8B9FFC72-0833-4838-BEF7-3A0951E64537}">
      <dgm:prSet/>
      <dgm:spPr/>
      <dgm:t>
        <a:bodyPr/>
        <a:lstStyle/>
        <a:p>
          <a:endParaRPr lang="ru-RU"/>
        </a:p>
      </dgm:t>
    </dgm:pt>
    <dgm:pt modelId="{E800C3C6-CDAD-4883-A57E-F576E27405B9}">
      <dgm:prSet custT="1"/>
      <dgm:spPr/>
      <dgm:t>
        <a:bodyPr/>
        <a:lstStyle/>
        <a:p>
          <a:r>
            <a:rPr lang="ru-RU" sz="36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8000" b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800" b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5823</a:t>
          </a:r>
          <a:endParaRPr lang="ru-RU" sz="8800" b="1" baseline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B557E-EED5-474E-90BB-2CB46F614250}" type="parTrans" cxnId="{12A86015-22AA-454F-B582-A9C9BC1C9405}">
      <dgm:prSet/>
      <dgm:spPr/>
      <dgm:t>
        <a:bodyPr/>
        <a:lstStyle/>
        <a:p>
          <a:endParaRPr lang="ru-RU"/>
        </a:p>
      </dgm:t>
    </dgm:pt>
    <dgm:pt modelId="{D3C07471-0839-462C-9926-CCB5E4DC938E}" type="sibTrans" cxnId="{12A86015-22AA-454F-B582-A9C9BC1C9405}">
      <dgm:prSet/>
      <dgm:spPr/>
      <dgm:t>
        <a:bodyPr/>
        <a:lstStyle/>
        <a:p>
          <a:endParaRPr lang="ru-RU"/>
        </a:p>
      </dgm:t>
    </dgm:pt>
    <dgm:pt modelId="{1E85F431-1477-4817-8FCB-B1FF7B83B6B2}" type="pres">
      <dgm:prSet presAssocID="{09179A4C-BC71-4AE5-9543-EE1ADA67A75E}" presName="Name0" presStyleCnt="0">
        <dgm:presLayoutVars>
          <dgm:dir/>
          <dgm:resizeHandles val="exact"/>
        </dgm:presLayoutVars>
      </dgm:prSet>
      <dgm:spPr/>
    </dgm:pt>
    <dgm:pt modelId="{F7B6A47E-F02B-4B21-A0DA-16C7B689D548}" type="pres">
      <dgm:prSet presAssocID="{C47337C8-E181-4175-996B-7925A3974F0A}" presName="Name5" presStyleLbl="vennNode1" presStyleIdx="0" presStyleCnt="3" custLinFactNeighborY="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78E8A-DA99-42D2-A25F-F0C5C92B3B5F}" type="pres">
      <dgm:prSet presAssocID="{0B5F75C2-FFE5-43DF-9D5B-90D97C7A40F0}" presName="space" presStyleCnt="0"/>
      <dgm:spPr/>
    </dgm:pt>
    <dgm:pt modelId="{5F8F872E-E885-4D87-878E-665E31AB3B8C}" type="pres">
      <dgm:prSet presAssocID="{F9816B08-D2D1-4ACE-BFD9-43963E05089B}" presName="Name5" presStyleLbl="vennNode1" presStyleIdx="1" presStyleCnt="3" custLinFactNeighborX="-9328" custLinFactNeighborY="-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3DD8A-871A-4CE2-9031-76C410A61C31}" type="pres">
      <dgm:prSet presAssocID="{3291E374-3D43-4F6F-B12F-DE572E4B3499}" presName="space" presStyleCnt="0"/>
      <dgm:spPr/>
    </dgm:pt>
    <dgm:pt modelId="{A2E62CE2-7C58-4CB4-B6E5-5AC0405C856D}" type="pres">
      <dgm:prSet presAssocID="{E800C3C6-CDAD-4883-A57E-F576E27405B9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9FFC72-0833-4838-BEF7-3A0951E64537}" srcId="{09179A4C-BC71-4AE5-9543-EE1ADA67A75E}" destId="{C47337C8-E181-4175-996B-7925A3974F0A}" srcOrd="0" destOrd="0" parTransId="{68B34266-3F52-4051-BE0E-B34DAEE4D60F}" sibTransId="{0B5F75C2-FFE5-43DF-9D5B-90D97C7A40F0}"/>
    <dgm:cxn modelId="{F9750D68-E535-46B7-92A5-B16CF2D5AF54}" type="presOf" srcId="{F9816B08-D2D1-4ACE-BFD9-43963E05089B}" destId="{5F8F872E-E885-4D87-878E-665E31AB3B8C}" srcOrd="0" destOrd="0" presId="urn:microsoft.com/office/officeart/2005/8/layout/venn3"/>
    <dgm:cxn modelId="{12A86015-22AA-454F-B582-A9C9BC1C9405}" srcId="{09179A4C-BC71-4AE5-9543-EE1ADA67A75E}" destId="{E800C3C6-CDAD-4883-A57E-F576E27405B9}" srcOrd="2" destOrd="0" parTransId="{F3FB557E-EED5-474E-90BB-2CB46F614250}" sibTransId="{D3C07471-0839-462C-9926-CCB5E4DC938E}"/>
    <dgm:cxn modelId="{97835F12-4469-47A7-A441-D0795B607644}" type="presOf" srcId="{C47337C8-E181-4175-996B-7925A3974F0A}" destId="{F7B6A47E-F02B-4B21-A0DA-16C7B689D548}" srcOrd="0" destOrd="0" presId="urn:microsoft.com/office/officeart/2005/8/layout/venn3"/>
    <dgm:cxn modelId="{EFF3FC92-3E80-440C-999E-B81717FC5FEA}" type="presOf" srcId="{09179A4C-BC71-4AE5-9543-EE1ADA67A75E}" destId="{1E85F431-1477-4817-8FCB-B1FF7B83B6B2}" srcOrd="0" destOrd="0" presId="urn:microsoft.com/office/officeart/2005/8/layout/venn3"/>
    <dgm:cxn modelId="{949C6E84-4A1A-4EF0-8D70-61FAB6C350A0}" type="presOf" srcId="{E800C3C6-CDAD-4883-A57E-F576E27405B9}" destId="{A2E62CE2-7C58-4CB4-B6E5-5AC0405C856D}" srcOrd="0" destOrd="0" presId="urn:microsoft.com/office/officeart/2005/8/layout/venn3"/>
    <dgm:cxn modelId="{A77A434F-27A2-494C-938C-9D820AC6008D}" srcId="{09179A4C-BC71-4AE5-9543-EE1ADA67A75E}" destId="{F9816B08-D2D1-4ACE-BFD9-43963E05089B}" srcOrd="1" destOrd="0" parTransId="{B41DC4B5-9133-4496-83E0-D6CCB677E196}" sibTransId="{3291E374-3D43-4F6F-B12F-DE572E4B3499}"/>
    <dgm:cxn modelId="{6D381A3C-95D2-416D-B1D0-C6AE174A41C8}" type="presParOf" srcId="{1E85F431-1477-4817-8FCB-B1FF7B83B6B2}" destId="{F7B6A47E-F02B-4B21-A0DA-16C7B689D548}" srcOrd="0" destOrd="0" presId="urn:microsoft.com/office/officeart/2005/8/layout/venn3"/>
    <dgm:cxn modelId="{2C7AB071-C5A1-4656-86A6-631BD1CB7319}" type="presParOf" srcId="{1E85F431-1477-4817-8FCB-B1FF7B83B6B2}" destId="{59778E8A-DA99-42D2-A25F-F0C5C92B3B5F}" srcOrd="1" destOrd="0" presId="urn:microsoft.com/office/officeart/2005/8/layout/venn3"/>
    <dgm:cxn modelId="{83A704F7-D087-47B5-81B6-2C7390977DB9}" type="presParOf" srcId="{1E85F431-1477-4817-8FCB-B1FF7B83B6B2}" destId="{5F8F872E-E885-4D87-878E-665E31AB3B8C}" srcOrd="2" destOrd="0" presId="urn:microsoft.com/office/officeart/2005/8/layout/venn3"/>
    <dgm:cxn modelId="{8513CDCB-4DD8-4760-9038-137830666EF0}" type="presParOf" srcId="{1E85F431-1477-4817-8FCB-B1FF7B83B6B2}" destId="{E853DD8A-871A-4CE2-9031-76C410A61C31}" srcOrd="3" destOrd="0" presId="urn:microsoft.com/office/officeart/2005/8/layout/venn3"/>
    <dgm:cxn modelId="{713D3653-87AC-4E38-A3E1-91273C547359}" type="presParOf" srcId="{1E85F431-1477-4817-8FCB-B1FF7B83B6B2}" destId="{A2E62CE2-7C58-4CB4-B6E5-5AC0405C856D}" srcOrd="4" destOrd="0" presId="urn:microsoft.com/office/officeart/2005/8/layout/venn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68845-01EA-474D-8542-03E93945602C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799D63B7-3306-474A-9D15-8C643FD808CE}">
      <dgm:prSet phldrT="[Текст]" custT="1"/>
      <dgm:spPr/>
      <dgm:t>
        <a:bodyPr/>
        <a:lstStyle/>
        <a:p>
          <a:r>
            <a:rPr lang="ru-RU" sz="2000" b="0" dirty="0" smtClean="0">
              <a:latin typeface="+mn-lt"/>
              <a:cs typeface="Times New Roman" pitchFamily="18" charset="0"/>
            </a:rPr>
            <a:t>от граждан </a:t>
          </a:r>
          <a:r>
            <a:rPr lang="ru-RU" sz="2000" b="0" dirty="0" smtClean="0">
              <a:latin typeface="+mn-lt"/>
            </a:rPr>
            <a:t>    </a:t>
          </a:r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1216,9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2A2A3070-3FE6-42F4-AA2A-E28C9D9B5A1F}" type="parTrans" cxnId="{7DBA854D-01FD-4290-806E-7F38B7C426B5}">
      <dgm:prSet/>
      <dgm:spPr/>
      <dgm:t>
        <a:bodyPr/>
        <a:lstStyle/>
        <a:p>
          <a:endParaRPr lang="ru-RU"/>
        </a:p>
      </dgm:t>
    </dgm:pt>
    <dgm:pt modelId="{02689FFB-DE88-45CC-B047-9F41A79DCE49}" type="sibTrans" cxnId="{7DBA854D-01FD-4290-806E-7F38B7C426B5}">
      <dgm:prSet/>
      <dgm:spPr/>
      <dgm:t>
        <a:bodyPr/>
        <a:lstStyle/>
        <a:p>
          <a:endParaRPr lang="ru-RU"/>
        </a:p>
      </dgm:t>
    </dgm:pt>
    <dgm:pt modelId="{283A3AE4-5241-4537-9C4B-46292F8A63B1}">
      <dgm:prSet phldrT="[Текст]" custT="1"/>
      <dgm:spPr/>
      <dgm:t>
        <a:bodyPr/>
        <a:lstStyle/>
        <a:p>
          <a:r>
            <a:rPr lang="ru-RU" sz="2000" dirty="0" smtClean="0"/>
            <a:t>из бюджета РТ   </a:t>
          </a:r>
          <a:r>
            <a:rPr lang="ru-RU" sz="3200" dirty="0" smtClean="0"/>
            <a:t>4867,6</a:t>
          </a:r>
          <a:endParaRPr lang="ru-RU" sz="3200" dirty="0"/>
        </a:p>
      </dgm:t>
    </dgm:pt>
    <dgm:pt modelId="{C8FF8A86-3DE6-4BEE-A1D6-AA75FBA87D03}" type="parTrans" cxnId="{79051EB2-C2CE-42C4-8F90-640875B35042}">
      <dgm:prSet/>
      <dgm:spPr/>
      <dgm:t>
        <a:bodyPr/>
        <a:lstStyle/>
        <a:p>
          <a:endParaRPr lang="ru-RU"/>
        </a:p>
      </dgm:t>
    </dgm:pt>
    <dgm:pt modelId="{31D125EA-1D0F-4087-9EB4-B5EDCE985773}" type="sibTrans" cxnId="{79051EB2-C2CE-42C4-8F90-640875B35042}">
      <dgm:prSet/>
      <dgm:spPr/>
      <dgm:t>
        <a:bodyPr/>
        <a:lstStyle/>
        <a:p>
          <a:endParaRPr lang="ru-RU"/>
        </a:p>
      </dgm:t>
    </dgm:pt>
    <dgm:pt modelId="{9DEDFBB1-BF13-4B2B-B8D4-565C56BD761E}">
      <dgm:prSet phldrT="[Текст]"/>
      <dgm:spPr/>
      <dgm:t>
        <a:bodyPr/>
        <a:lstStyle/>
        <a:p>
          <a:r>
            <a:rPr lang="ru-RU" dirty="0" smtClean="0"/>
            <a:t>Итого 6084,5</a:t>
          </a:r>
          <a:endParaRPr lang="ru-RU" dirty="0"/>
        </a:p>
      </dgm:t>
    </dgm:pt>
    <dgm:pt modelId="{FB442F4C-E5EE-4C60-9E52-F3756EE82ACC}" type="parTrans" cxnId="{53029475-A188-420B-91BC-F1464334F17C}">
      <dgm:prSet/>
      <dgm:spPr/>
      <dgm:t>
        <a:bodyPr/>
        <a:lstStyle/>
        <a:p>
          <a:endParaRPr lang="ru-RU"/>
        </a:p>
      </dgm:t>
    </dgm:pt>
    <dgm:pt modelId="{A1459C19-7EDC-4823-B67E-4320A747BA73}" type="sibTrans" cxnId="{53029475-A188-420B-91BC-F1464334F17C}">
      <dgm:prSet/>
      <dgm:spPr/>
      <dgm:t>
        <a:bodyPr/>
        <a:lstStyle/>
        <a:p>
          <a:endParaRPr lang="ru-RU"/>
        </a:p>
      </dgm:t>
    </dgm:pt>
    <dgm:pt modelId="{223D440A-3EA6-449B-9128-E37DADBFDC35}" type="pres">
      <dgm:prSet presAssocID="{43968845-01EA-474D-8542-03E93945602C}" presName="linearFlow" presStyleCnt="0">
        <dgm:presLayoutVars>
          <dgm:dir/>
          <dgm:resizeHandles val="exact"/>
        </dgm:presLayoutVars>
      </dgm:prSet>
      <dgm:spPr/>
    </dgm:pt>
    <dgm:pt modelId="{8E6BD4AC-F352-46F4-B515-B84D742186CE}" type="pres">
      <dgm:prSet presAssocID="{799D63B7-3306-474A-9D15-8C643FD808CE}" presName="node" presStyleLbl="node1" presStyleIdx="0" presStyleCnt="3" custScaleX="143119" custScaleY="97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30365-8D4F-4805-82F7-C04BA5BEC2E9}" type="pres">
      <dgm:prSet presAssocID="{02689FFB-DE88-45CC-B047-9F41A79DCE49}" presName="spacerL" presStyleCnt="0"/>
      <dgm:spPr/>
    </dgm:pt>
    <dgm:pt modelId="{3D0D0B9A-31CC-4728-8F60-A838770B7F7D}" type="pres">
      <dgm:prSet presAssocID="{02689FFB-DE88-45CC-B047-9F41A79DCE49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F219896-88C2-42CA-BE42-0CAFCFAED6DA}" type="pres">
      <dgm:prSet presAssocID="{02689FFB-DE88-45CC-B047-9F41A79DCE49}" presName="spacerR" presStyleCnt="0"/>
      <dgm:spPr/>
    </dgm:pt>
    <dgm:pt modelId="{24B0E8D5-A0C6-4E47-A762-CAB9B6FDCE0F}" type="pres">
      <dgm:prSet presAssocID="{283A3AE4-5241-4537-9C4B-46292F8A63B1}" presName="node" presStyleLbl="node1" presStyleIdx="1" presStyleCnt="3" custScaleX="149724" custScaleY="83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DDC35-911D-43D4-9615-15C644DF0894}" type="pres">
      <dgm:prSet presAssocID="{31D125EA-1D0F-4087-9EB4-B5EDCE985773}" presName="spacerL" presStyleCnt="0"/>
      <dgm:spPr/>
    </dgm:pt>
    <dgm:pt modelId="{D147DD6B-E767-4DE8-9EE8-58DCD474AAA9}" type="pres">
      <dgm:prSet presAssocID="{31D125EA-1D0F-4087-9EB4-B5EDCE985773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5A6AE04-EDFC-483F-A921-60A7EDF0320B}" type="pres">
      <dgm:prSet presAssocID="{31D125EA-1D0F-4087-9EB4-B5EDCE985773}" presName="spacerR" presStyleCnt="0"/>
      <dgm:spPr/>
    </dgm:pt>
    <dgm:pt modelId="{E033AD76-984D-40F1-B1A8-FE1B9E9A03B3}" type="pres">
      <dgm:prSet presAssocID="{9DEDFBB1-BF13-4B2B-B8D4-565C56BD761E}" presName="node" presStyleLbl="node1" presStyleIdx="2" presStyleCnt="3" custScaleX="139913" custScaleY="99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BA854D-01FD-4290-806E-7F38B7C426B5}" srcId="{43968845-01EA-474D-8542-03E93945602C}" destId="{799D63B7-3306-474A-9D15-8C643FD808CE}" srcOrd="0" destOrd="0" parTransId="{2A2A3070-3FE6-42F4-AA2A-E28C9D9B5A1F}" sibTransId="{02689FFB-DE88-45CC-B047-9F41A79DCE49}"/>
    <dgm:cxn modelId="{9FD6C1E0-BC4A-42C7-8C21-BD61AF1EE41C}" type="presOf" srcId="{31D125EA-1D0F-4087-9EB4-B5EDCE985773}" destId="{D147DD6B-E767-4DE8-9EE8-58DCD474AAA9}" srcOrd="0" destOrd="0" presId="urn:microsoft.com/office/officeart/2005/8/layout/equation1"/>
    <dgm:cxn modelId="{A1A2C112-D12D-46AC-AF0E-6BCD054F3637}" type="presOf" srcId="{9DEDFBB1-BF13-4B2B-B8D4-565C56BD761E}" destId="{E033AD76-984D-40F1-B1A8-FE1B9E9A03B3}" srcOrd="0" destOrd="0" presId="urn:microsoft.com/office/officeart/2005/8/layout/equation1"/>
    <dgm:cxn modelId="{0EEE054A-98A8-44D4-8364-2015AD6FD5B3}" type="presOf" srcId="{02689FFB-DE88-45CC-B047-9F41A79DCE49}" destId="{3D0D0B9A-31CC-4728-8F60-A838770B7F7D}" srcOrd="0" destOrd="0" presId="urn:microsoft.com/office/officeart/2005/8/layout/equation1"/>
    <dgm:cxn modelId="{EDF8CF34-9825-4454-AD2F-62542DCDD946}" type="presOf" srcId="{283A3AE4-5241-4537-9C4B-46292F8A63B1}" destId="{24B0E8D5-A0C6-4E47-A762-CAB9B6FDCE0F}" srcOrd="0" destOrd="0" presId="urn:microsoft.com/office/officeart/2005/8/layout/equation1"/>
    <dgm:cxn modelId="{53029475-A188-420B-91BC-F1464334F17C}" srcId="{43968845-01EA-474D-8542-03E93945602C}" destId="{9DEDFBB1-BF13-4B2B-B8D4-565C56BD761E}" srcOrd="2" destOrd="0" parTransId="{FB442F4C-E5EE-4C60-9E52-F3756EE82ACC}" sibTransId="{A1459C19-7EDC-4823-B67E-4320A747BA73}"/>
    <dgm:cxn modelId="{79051EB2-C2CE-42C4-8F90-640875B35042}" srcId="{43968845-01EA-474D-8542-03E93945602C}" destId="{283A3AE4-5241-4537-9C4B-46292F8A63B1}" srcOrd="1" destOrd="0" parTransId="{C8FF8A86-3DE6-4BEE-A1D6-AA75FBA87D03}" sibTransId="{31D125EA-1D0F-4087-9EB4-B5EDCE985773}"/>
    <dgm:cxn modelId="{82CD7ED9-F1C3-4743-8EC2-4E91DAA7C3A0}" type="presOf" srcId="{799D63B7-3306-474A-9D15-8C643FD808CE}" destId="{8E6BD4AC-F352-46F4-B515-B84D742186CE}" srcOrd="0" destOrd="0" presId="urn:microsoft.com/office/officeart/2005/8/layout/equation1"/>
    <dgm:cxn modelId="{E67D7F38-3FCA-4D8E-BA68-30E716DA5301}" type="presOf" srcId="{43968845-01EA-474D-8542-03E93945602C}" destId="{223D440A-3EA6-449B-9128-E37DADBFDC35}" srcOrd="0" destOrd="0" presId="urn:microsoft.com/office/officeart/2005/8/layout/equation1"/>
    <dgm:cxn modelId="{214E51AC-07C8-45CA-8935-0D77FECC2F7B}" type="presParOf" srcId="{223D440A-3EA6-449B-9128-E37DADBFDC35}" destId="{8E6BD4AC-F352-46F4-B515-B84D742186CE}" srcOrd="0" destOrd="0" presId="urn:microsoft.com/office/officeart/2005/8/layout/equation1"/>
    <dgm:cxn modelId="{120D0DA7-C60E-4A86-9FAC-38F4D164E11C}" type="presParOf" srcId="{223D440A-3EA6-449B-9128-E37DADBFDC35}" destId="{A9430365-8D4F-4805-82F7-C04BA5BEC2E9}" srcOrd="1" destOrd="0" presId="urn:microsoft.com/office/officeart/2005/8/layout/equation1"/>
    <dgm:cxn modelId="{CE063131-D599-464E-8CC2-6565492D5A79}" type="presParOf" srcId="{223D440A-3EA6-449B-9128-E37DADBFDC35}" destId="{3D0D0B9A-31CC-4728-8F60-A838770B7F7D}" srcOrd="2" destOrd="0" presId="urn:microsoft.com/office/officeart/2005/8/layout/equation1"/>
    <dgm:cxn modelId="{995724F7-BAA3-43A1-9110-31512177E1CF}" type="presParOf" srcId="{223D440A-3EA6-449B-9128-E37DADBFDC35}" destId="{6F219896-88C2-42CA-BE42-0CAFCFAED6DA}" srcOrd="3" destOrd="0" presId="urn:microsoft.com/office/officeart/2005/8/layout/equation1"/>
    <dgm:cxn modelId="{7EC701EB-4FE3-483C-B4AC-C52992DCA7D4}" type="presParOf" srcId="{223D440A-3EA6-449B-9128-E37DADBFDC35}" destId="{24B0E8D5-A0C6-4E47-A762-CAB9B6FDCE0F}" srcOrd="4" destOrd="0" presId="urn:microsoft.com/office/officeart/2005/8/layout/equation1"/>
    <dgm:cxn modelId="{115F4020-5A80-4D3C-83DD-67C5C20544D9}" type="presParOf" srcId="{223D440A-3EA6-449B-9128-E37DADBFDC35}" destId="{D9DDDC35-911D-43D4-9615-15C644DF0894}" srcOrd="5" destOrd="0" presId="urn:microsoft.com/office/officeart/2005/8/layout/equation1"/>
    <dgm:cxn modelId="{54CD1876-456B-4C27-BD77-8068A49C2629}" type="presParOf" srcId="{223D440A-3EA6-449B-9128-E37DADBFDC35}" destId="{D147DD6B-E767-4DE8-9EE8-58DCD474AAA9}" srcOrd="6" destOrd="0" presId="urn:microsoft.com/office/officeart/2005/8/layout/equation1"/>
    <dgm:cxn modelId="{6793684D-AD28-446F-BE00-44616917D980}" type="presParOf" srcId="{223D440A-3EA6-449B-9128-E37DADBFDC35}" destId="{F5A6AE04-EDFC-483F-A921-60A7EDF0320B}" srcOrd="7" destOrd="0" presId="urn:microsoft.com/office/officeart/2005/8/layout/equation1"/>
    <dgm:cxn modelId="{4B65E24B-27B5-4C46-B373-B11EA94B1622}" type="presParOf" srcId="{223D440A-3EA6-449B-9128-E37DADBFDC35}" destId="{E033AD76-984D-40F1-B1A8-FE1B9E9A03B3}" srcOrd="8" destOrd="0" presId="urn:microsoft.com/office/officeart/2005/8/layout/equati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6A47E-F02B-4B21-A0DA-16C7B689D548}">
      <dsp:nvSpPr>
        <dsp:cNvPr id="0" name=""/>
        <dsp:cNvSpPr/>
      </dsp:nvSpPr>
      <dsp:spPr>
        <a:xfrm>
          <a:off x="4621" y="271988"/>
          <a:ext cx="4040906" cy="40409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30480" rIns="222385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Times New Roman" pitchFamily="18" charset="0"/>
              <a:cs typeface="Times New Roman" pitchFamily="18" charset="0"/>
            </a:rPr>
            <a:t>ОТ ГРАЖДАН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b="1" kern="1200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1164,6</a:t>
          </a:r>
          <a:endParaRPr lang="ru-RU" sz="6600" b="1" kern="1200" baseline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6398" y="863765"/>
        <a:ext cx="2857352" cy="2857352"/>
      </dsp:txXfrm>
    </dsp:sp>
    <dsp:sp modelId="{5F8F872E-E885-4D87-878E-665E31AB3B8C}">
      <dsp:nvSpPr>
        <dsp:cNvPr id="0" name=""/>
        <dsp:cNvSpPr/>
      </dsp:nvSpPr>
      <dsp:spPr>
        <a:xfrm>
          <a:off x="3161959" y="236468"/>
          <a:ext cx="4040906" cy="40409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30480" rIns="222385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ИЗ БЮДЖЕТА РТ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0" b="1" kern="1200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4658</a:t>
          </a:r>
          <a:endParaRPr lang="ru-RU" sz="8000" b="1" kern="1200" baseline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53736" y="828245"/>
        <a:ext cx="2857352" cy="2857352"/>
      </dsp:txXfrm>
    </dsp:sp>
    <dsp:sp modelId="{A2E62CE2-7C58-4CB4-B6E5-5AC0405C856D}">
      <dsp:nvSpPr>
        <dsp:cNvPr id="0" name=""/>
        <dsp:cNvSpPr/>
      </dsp:nvSpPr>
      <dsp:spPr>
        <a:xfrm>
          <a:off x="6470072" y="247258"/>
          <a:ext cx="4040906" cy="40409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45720" rIns="222385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8000" b="1" kern="1200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800" b="1" kern="1200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5823</a:t>
          </a:r>
          <a:endParaRPr lang="ru-RU" sz="8800" b="1" kern="1200" baseline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61849" y="839035"/>
        <a:ext cx="2857352" cy="2857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BD4AC-F352-46F4-B515-B84D742186CE}">
      <dsp:nvSpPr>
        <dsp:cNvPr id="0" name=""/>
        <dsp:cNvSpPr/>
      </dsp:nvSpPr>
      <dsp:spPr>
        <a:xfrm>
          <a:off x="1366" y="1758824"/>
          <a:ext cx="2028843" cy="19010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+mn-lt"/>
              <a:cs typeface="Times New Roman" pitchFamily="18" charset="0"/>
            </a:rPr>
            <a:t>от граждан </a:t>
          </a:r>
          <a:r>
            <a:rPr lang="ru-RU" sz="2000" b="0" kern="1200" dirty="0" smtClean="0">
              <a:latin typeface="+mn-lt"/>
            </a:rPr>
            <a:t>    </a:t>
          </a: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1216,9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8483" y="2037222"/>
        <a:ext cx="1434609" cy="1344222"/>
      </dsp:txXfrm>
    </dsp:sp>
    <dsp:sp modelId="{3D0D0B9A-31CC-4728-8F60-A838770B7F7D}">
      <dsp:nvSpPr>
        <dsp:cNvPr id="0" name=""/>
        <dsp:cNvSpPr/>
      </dsp:nvSpPr>
      <dsp:spPr>
        <a:xfrm>
          <a:off x="2177413" y="2183604"/>
          <a:ext cx="1051458" cy="105145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316784" y="2585682"/>
        <a:ext cx="772716" cy="247302"/>
      </dsp:txXfrm>
    </dsp:sp>
    <dsp:sp modelId="{24B0E8D5-A0C6-4E47-A762-CAB9B6FDCE0F}">
      <dsp:nvSpPr>
        <dsp:cNvPr id="0" name=""/>
        <dsp:cNvSpPr/>
      </dsp:nvSpPr>
      <dsp:spPr>
        <a:xfrm>
          <a:off x="3376075" y="1767933"/>
          <a:ext cx="2024999" cy="18827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из бюджета РТ   </a:t>
          </a:r>
          <a:r>
            <a:rPr lang="ru-RU" sz="3200" kern="1200" dirty="0" smtClean="0"/>
            <a:t>4867,6</a:t>
          </a:r>
          <a:endParaRPr lang="ru-RU" sz="3200" kern="1200" dirty="0"/>
        </a:p>
      </dsp:txBody>
      <dsp:txXfrm>
        <a:off x="3672629" y="2043663"/>
        <a:ext cx="1431891" cy="1331339"/>
      </dsp:txXfrm>
    </dsp:sp>
    <dsp:sp modelId="{D147DD6B-E767-4DE8-9EE8-58DCD474AAA9}">
      <dsp:nvSpPr>
        <dsp:cNvPr id="0" name=""/>
        <dsp:cNvSpPr/>
      </dsp:nvSpPr>
      <dsp:spPr>
        <a:xfrm>
          <a:off x="5548279" y="2183604"/>
          <a:ext cx="1051458" cy="1051458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/>
        </a:p>
      </dsp:txBody>
      <dsp:txXfrm>
        <a:off x="5687650" y="2400204"/>
        <a:ext cx="772716" cy="618258"/>
      </dsp:txXfrm>
    </dsp:sp>
    <dsp:sp modelId="{E033AD76-984D-40F1-B1A8-FE1B9E9A03B3}">
      <dsp:nvSpPr>
        <dsp:cNvPr id="0" name=""/>
        <dsp:cNvSpPr/>
      </dsp:nvSpPr>
      <dsp:spPr>
        <a:xfrm>
          <a:off x="6746942" y="1807019"/>
          <a:ext cx="2039230" cy="18046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Итого 6084,5</a:t>
          </a:r>
          <a:endParaRPr lang="ru-RU" sz="3000" kern="1200" dirty="0"/>
        </a:p>
      </dsp:txBody>
      <dsp:txXfrm>
        <a:off x="7045580" y="2071301"/>
        <a:ext cx="1441954" cy="127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944EA-9FD1-41CD-8DC1-6648117A8C4E}" type="datetimeFigureOut">
              <a:rPr lang="ru-RU"/>
              <a:pPr/>
              <a:t>20.09.2017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46EB1-2072-4365-BB92-C11F3D469A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690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6EB1-2072-4365-BB92-C11F3D469AA2}" type="slidenum">
              <a:rPr lang="ru-RU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651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81881"/>
            <a:ext cx="8229600" cy="2736681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ОТЧЕТ О РАСХОДОВАНИИ СРЕДСТВ САМООБЛОЖЕНИЯ ГРАЖДАН В 2016-2017 ГОДАХ</a:t>
            </a: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730" y="313038"/>
            <a:ext cx="9638269" cy="650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394" y="1936979"/>
            <a:ext cx="7567138" cy="4573887"/>
          </a:xfrm>
          <a:prstGeom prst="rect">
            <a:avLst/>
          </a:prstGeom>
        </p:spPr>
      </p:pic>
      <p:pic>
        <p:nvPicPr>
          <p:cNvPr id="3" name="Рисунок 2" descr="SAM_27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" y="203199"/>
            <a:ext cx="6073423" cy="455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1" y="283104"/>
            <a:ext cx="4866640" cy="119009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СТРОИТЕЛЬСТВО ТРОТУАРОВ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тротуар ДШИ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6632" y="899609"/>
            <a:ext cx="6519253" cy="4104191"/>
          </a:xfrm>
        </p:spPr>
      </p:pic>
      <p:pic>
        <p:nvPicPr>
          <p:cNvPr id="5" name="Рисунок 4" descr="SAM_41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311" y="1794934"/>
            <a:ext cx="7275689" cy="4555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тротуары от пол-ки на К.Маркса план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3611" y="271849"/>
            <a:ext cx="5807675" cy="5906529"/>
          </a:xfrm>
        </p:spPr>
      </p:pic>
      <p:pic>
        <p:nvPicPr>
          <p:cNvPr id="6" name="Содержимое 5" descr="тротуар от по-ки на К.М. выполнено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94362" y="214184"/>
            <a:ext cx="6209313" cy="6012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5" descr="SAM_401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2532094"/>
            <a:ext cx="4876800" cy="3546411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52" y="1447800"/>
            <a:ext cx="4981183" cy="384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ПЕР.ГАГАРИНА 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67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666" y="2362200"/>
            <a:ext cx="436266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36" y="1447800"/>
            <a:ext cx="4956799" cy="433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809632" y="579438"/>
            <a:ext cx="10663040" cy="79216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УЛ.ЭНГЕЛЬСА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6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4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304543"/>
            <a:ext cx="5291666" cy="4739795"/>
          </a:xfrm>
          <a:prstGeom prst="rect">
            <a:avLst/>
          </a:prstGeom>
        </p:spPr>
      </p:pic>
      <p:pic>
        <p:nvPicPr>
          <p:cNvPr id="4" name="Рисунок 3" descr="SAM_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1972" y="1304543"/>
            <a:ext cx="5264150" cy="47397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79525" y="139700"/>
            <a:ext cx="10912475" cy="8826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УЛ.ГОГОЛЯ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92608"/>
            <a:ext cx="10911840" cy="780288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РЕМОНТ ДОРОГ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32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9860" y="1304544"/>
            <a:ext cx="8122508" cy="4462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щебенение дорог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8323"/>
            <a:ext cx="9144000" cy="6170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140" y="164756"/>
            <a:ext cx="9069859" cy="663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53568"/>
            <a:ext cx="10911840" cy="9022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ПОСТУПИЛО СРЕДСТВ САМООБЛОЖЕНИЯ 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 В 2016 ГОДУ,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419643214"/>
              </p:ext>
            </p:extLst>
          </p:nvPr>
        </p:nvGraphicFramePr>
        <p:xfrm flipV="1">
          <a:off x="771134" y="1121664"/>
          <a:ext cx="10515600" cy="4535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2908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68224"/>
            <a:ext cx="10911840" cy="10119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ЗАМЕНА ЛАМП УЛИЧНОГО ОСВЕЩЕНИЯ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37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45989" y="1517823"/>
            <a:ext cx="5692345" cy="4444065"/>
          </a:xfrm>
        </p:spPr>
      </p:pic>
      <p:pic>
        <p:nvPicPr>
          <p:cNvPr id="6" name="Содержимое 5" descr="Замена ламп февраль 201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94363" y="2057400"/>
            <a:ext cx="4876800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План на газон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470" y="741406"/>
            <a:ext cx="5090114" cy="4604952"/>
          </a:xfrm>
          <a:prstGeom prst="rect">
            <a:avLst/>
          </a:prstGeom>
        </p:spPr>
      </p:pic>
      <p:pic>
        <p:nvPicPr>
          <p:cNvPr id="2050" name="Picture 2" descr="C:\Users\Лилия\Desktop\SAM_38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242" y="724930"/>
            <a:ext cx="5338120" cy="460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6413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ОСВЕЩЕНИЕ  (ул.Гоголя)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Лилия\Desktop\DSC_0117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34" y="1794933"/>
            <a:ext cx="5792368" cy="4377267"/>
          </a:xfrm>
          <a:prstGeom prst="rect">
            <a:avLst/>
          </a:prstGeom>
          <a:noFill/>
        </p:spPr>
      </p:pic>
      <p:pic>
        <p:nvPicPr>
          <p:cNvPr id="10" name="Содержимое 9" descr="SAM_41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35601" y="1693332"/>
            <a:ext cx="6553202" cy="491490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533400" y="917787"/>
            <a:ext cx="4876800" cy="658368"/>
          </a:xfrm>
        </p:spPr>
        <p:txBody>
          <a:bodyPr/>
          <a:lstStyle/>
          <a:p>
            <a:pPr algn="ctr"/>
            <a:r>
              <a:rPr lang="ru-RU" dirty="0" smtClean="0"/>
              <a:t>2016 год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731934" y="897468"/>
            <a:ext cx="4749800" cy="592665"/>
          </a:xfrm>
        </p:spPr>
        <p:txBody>
          <a:bodyPr/>
          <a:lstStyle/>
          <a:p>
            <a:pPr algn="ctr"/>
            <a:r>
              <a:rPr lang="ru-RU" dirty="0" smtClean="0"/>
              <a:t>2017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174067" cy="77522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ОСВЕЩЕНИЕ ДВОРОВ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_003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47615" y="177800"/>
            <a:ext cx="6930361" cy="4080933"/>
          </a:xfrm>
        </p:spPr>
      </p:pic>
      <p:pic>
        <p:nvPicPr>
          <p:cNvPr id="7" name="Рисунок 6" descr="DSC_003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4" y="2319867"/>
            <a:ext cx="6052182" cy="435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3129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УСТАНОВКА ДЕТСКИХ ПЛОЩАДОК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328928"/>
            <a:ext cx="7271701" cy="5205984"/>
          </a:xfrm>
        </p:spPr>
      </p:pic>
      <p:sp>
        <p:nvSpPr>
          <p:cNvPr id="17410" name="AutoShape 2" descr="https://mail.yandex.ru/message_part/DSC_0026.JPG?_uid=193639795&amp;name=DSC_0026.JPG&amp;hid=1.2&amp;ids=16269253653876323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DSC_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6139" y="1092201"/>
            <a:ext cx="7216079" cy="4919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61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_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1222" y="369591"/>
            <a:ext cx="8836377" cy="606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0785" y="127000"/>
            <a:ext cx="6054682" cy="86360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ОЗЕЛЕНЕНИЕ ГОРОДА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IMG_466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33820" y="1600200"/>
            <a:ext cx="7308360" cy="4873625"/>
          </a:xfrm>
        </p:spPr>
      </p:pic>
      <p:pic>
        <p:nvPicPr>
          <p:cNvPr id="5" name="Рисунок 4" descr="DSC_0018_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83" y="338667"/>
            <a:ext cx="5316602" cy="3922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9363" y="2904067"/>
            <a:ext cx="5689602" cy="3793068"/>
          </a:xfrm>
          <a:prstGeom prst="rect">
            <a:avLst/>
          </a:prstGeom>
        </p:spPr>
      </p:pic>
      <p:pic>
        <p:nvPicPr>
          <p:cNvPr id="4" name="Рисунок 3" descr="IMG_46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531" y="254000"/>
            <a:ext cx="6451601" cy="4301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15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РЕМОНТ МОСТОВ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ПЕР.ТАТАРСКИЙ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4" y="2559627"/>
            <a:ext cx="4650971" cy="3491345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2214" y="2561705"/>
            <a:ext cx="4650971" cy="348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9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274639"/>
            <a:ext cx="10270067" cy="5974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БЛАГОУСТРОЙСТВО РУСЛА РЕКИ АГРЫЗКА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26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7400" y="998538"/>
            <a:ext cx="9831832" cy="5707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99872"/>
            <a:ext cx="9956800" cy="1207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СРЕДСТВА САМООБЛОЖЕНИЯ ГРАЖДАН 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2016 ГОДУ ВЫПОЛНЕНЫ РАБОТЫ, рублей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194816"/>
            <a:ext cx="9956800" cy="52791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  <a:latin typeface="Georgia" charset="0"/>
                <a:sym typeface="Wingdings 2" charset="0"/>
              </a:rPr>
              <a:t> </a:t>
            </a:r>
            <a:endParaRPr lang="ru-RU" dirty="0">
              <a:solidFill>
                <a:schemeClr val="accent1"/>
              </a:solidFill>
              <a:latin typeface="Georgia" charset="0"/>
              <a:sym typeface="Wingdings 2" charset="0"/>
            </a:endParaRPr>
          </a:p>
          <a:p>
            <a:r>
              <a:rPr lang="ru-RU" sz="3200" dirty="0">
                <a:latin typeface="Times New Roman" charset="0"/>
                <a:sym typeface="Wingdings 2" charset="0"/>
              </a:rPr>
              <a:t>Ямочный ремонт дорог                          -   895500,00</a:t>
            </a:r>
          </a:p>
          <a:p>
            <a:r>
              <a:rPr lang="ru-RU" sz="3200" dirty="0">
                <a:latin typeface="Times New Roman" charset="0"/>
              </a:rPr>
              <a:t>Техническое обслуживание, ремонт </a:t>
            </a:r>
            <a:endParaRPr lang="ru-RU" sz="3200" dirty="0" smtClean="0">
              <a:latin typeface="Times New Roman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charset="0"/>
              </a:rPr>
              <a:t>сетей </a:t>
            </a:r>
            <a:r>
              <a:rPr lang="ru-RU" sz="3200" dirty="0">
                <a:latin typeface="Times New Roman" charset="0"/>
              </a:rPr>
              <a:t>уличного освещения   </a:t>
            </a:r>
            <a:r>
              <a:rPr lang="ru-RU" sz="3200" dirty="0" smtClean="0">
                <a:latin typeface="Times New Roman" charset="0"/>
              </a:rPr>
              <a:t>                     -    </a:t>
            </a:r>
            <a:r>
              <a:rPr lang="ru-RU" sz="3200" dirty="0">
                <a:latin typeface="Times New Roman" charset="0"/>
              </a:rPr>
              <a:t>510682,53</a:t>
            </a:r>
          </a:p>
          <a:p>
            <a:r>
              <a:rPr lang="ru-RU" sz="3200" dirty="0">
                <a:latin typeface="Times New Roman" charset="0"/>
              </a:rPr>
              <a:t>Закупка электротоваров                         -    488575,13  </a:t>
            </a:r>
          </a:p>
          <a:p>
            <a:r>
              <a:rPr lang="ru-RU" sz="3200" dirty="0">
                <a:latin typeface="Times New Roman" charset="0"/>
              </a:rPr>
              <a:t>Благоустройство кладбищ                     -  2362092,55 </a:t>
            </a:r>
          </a:p>
          <a:p>
            <a:r>
              <a:rPr lang="ru-RU" sz="3200" dirty="0">
                <a:latin typeface="Times New Roman" charset="0"/>
              </a:rPr>
              <a:t>Обустройство тротуаров                        -    593048,64 </a:t>
            </a:r>
          </a:p>
          <a:p>
            <a:r>
              <a:rPr lang="ru-RU" sz="3200" dirty="0">
                <a:latin typeface="Times New Roman" charset="0"/>
              </a:rPr>
              <a:t>Спил деревьев                                         -    580000,00 </a:t>
            </a:r>
          </a:p>
          <a:p>
            <a:r>
              <a:rPr lang="ru-RU" sz="3200" dirty="0">
                <a:latin typeface="Times New Roman" charset="0"/>
              </a:rPr>
              <a:t>Закуплены урны для мусора                  -      50973,90 </a:t>
            </a:r>
          </a:p>
          <a:p>
            <a:pPr marL="0" indent="0">
              <a:buNone/>
            </a:pPr>
            <a:r>
              <a:rPr lang="ru-RU" sz="3200" dirty="0">
                <a:latin typeface="Times New Roman" charset="0"/>
              </a:rPr>
              <a:t>                                       </a:t>
            </a:r>
            <a:r>
              <a:rPr lang="ru-RU" sz="3200" b="1" dirty="0">
                <a:latin typeface="Times New Roman" charset="0"/>
              </a:rPr>
              <a:t>ИТОГО:                   5480872,75  </a:t>
            </a:r>
            <a:r>
              <a:rPr lang="ru-RU" b="1" dirty="0">
                <a:latin typeface="Times New Roman" charset="0"/>
              </a:rPr>
              <a:t>     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44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4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2400" y="510117"/>
            <a:ext cx="8492067" cy="5670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5" descr="SAM_4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9267" y="448466"/>
            <a:ext cx="8034867" cy="6099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4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733" y="152400"/>
            <a:ext cx="9287934" cy="6559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ОЧИСТКА РУСЛА РЕКИ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953" y="1955800"/>
            <a:ext cx="4740197" cy="42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43" y="1964267"/>
            <a:ext cx="4968991" cy="43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352213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УЛ.ЛЕНИНА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37761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УЛ.СОВЕТСКАЯ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053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09600" y="227331"/>
            <a:ext cx="10058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3" y="1202267"/>
            <a:ext cx="5291327" cy="493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7117" y="1286933"/>
            <a:ext cx="5802167" cy="476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524932" y="381001"/>
            <a:ext cx="4792133" cy="651934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УЛ.Г.ТУКАЯ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765800" y="279401"/>
            <a:ext cx="4927600" cy="7366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УЛ.ПРОЛЕТАРСКАЯ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9532"/>
            <a:ext cx="10911840" cy="109220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УПЛАТЫ СРЕДСТВ САМООБЛОЖЕНИЯ ОСВОБОЖДАЮТСЯ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0560" y="1597152"/>
            <a:ext cx="10911840" cy="43037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инвалиды 1 и 2 группы </a:t>
            </a:r>
          </a:p>
          <a:p>
            <a:pPr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лица, призванные на срочную службу в ряды    Российской Армии</a:t>
            </a:r>
          </a:p>
          <a:p>
            <a:pPr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лица, достигшие возраста 80 лет</a:t>
            </a:r>
          </a:p>
          <a:p>
            <a:pPr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студенты, обучающиеся на очной форме обучения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4" y="508000"/>
            <a:ext cx="10913533" cy="1016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Ответственность за неисполнение решения принятого на референдуме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0560" y="1414272"/>
            <a:ext cx="10911840" cy="447446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Статья 2.6 Кодекса Административных правонарушений Республики Татарстан </a:t>
            </a:r>
          </a:p>
          <a:p>
            <a:pPr algn="ctr"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штраф от 1000 до 2500 рублей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16992"/>
            <a:ext cx="10911840" cy="975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ЭКОНОМИЯ ЗА 2016 ГОД СОСТАВИЛА, рублей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70560" y="1719072"/>
            <a:ext cx="10911840" cy="414528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charset="0"/>
              </a:rPr>
              <a:t>Техническое обслуживание, ремонт </a:t>
            </a:r>
          </a:p>
          <a:p>
            <a:pPr marL="0" indent="0">
              <a:buNone/>
            </a:pPr>
            <a:r>
              <a:rPr lang="ru-RU" sz="3200" dirty="0">
                <a:latin typeface="Times New Roman" charset="0"/>
              </a:rPr>
              <a:t>сетей уличного освещения                        -    </a:t>
            </a:r>
            <a:r>
              <a:rPr lang="ru-RU" sz="3200" dirty="0" smtClean="0">
                <a:latin typeface="Times New Roman" charset="0"/>
              </a:rPr>
              <a:t> 31388,19</a:t>
            </a:r>
          </a:p>
          <a:p>
            <a:r>
              <a:rPr lang="ru-RU" sz="3200" dirty="0">
                <a:latin typeface="Times New Roman" charset="0"/>
              </a:rPr>
              <a:t>Благоустройство кладбищ                     </a:t>
            </a:r>
            <a:r>
              <a:rPr lang="ru-RU" sz="3200" dirty="0" smtClean="0">
                <a:latin typeface="Times New Roman" charset="0"/>
              </a:rPr>
              <a:t> -   335107,13 </a:t>
            </a:r>
            <a:endParaRPr lang="ru-RU" sz="3200" dirty="0">
              <a:latin typeface="Times New Roman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  <a:sym typeface="Wingdings 2" charset="0"/>
              </a:rPr>
              <a:t>Обустройство 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sym typeface="Wingdings 2" charset="0"/>
              </a:rPr>
              <a:t>тротуаров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  <a:sym typeface="Wingdings 2" charset="0"/>
              </a:rPr>
              <a:t>                        -     48991,26</a:t>
            </a:r>
          </a:p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  <a:sym typeface="Wingdings 2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Wingdings 2" charset="0"/>
              </a:rPr>
              <a:t>                                 ИТОГО:                    -   415486,58</a:t>
            </a:r>
          </a:p>
          <a:p>
            <a:pPr>
              <a:buFont typeface="Wingdings" pitchFamily="2" charset="2"/>
              <a:buChar char="Ø"/>
            </a:pPr>
            <a:endParaRPr lang="ru-RU" sz="3200" b="1" dirty="0">
              <a:latin typeface="Times New Roman" pitchFamily="18" charset="0"/>
              <a:cs typeface="Times New Roman" pitchFamily="18" charset="0"/>
              <a:sym typeface="Wingdings 2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Georgia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463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80447"/>
            <a:ext cx="10911840" cy="1410346"/>
          </a:xfrm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Поступление средств самообложения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2017 году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01.09.2017,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70560" y="1270861"/>
            <a:ext cx="10911840" cy="387458"/>
          </a:xfrm>
        </p:spPr>
        <p:txBody>
          <a:bodyPr>
            <a:normAutofit fontScale="62500" lnSpcReduction="20000"/>
          </a:bodyPr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endParaRPr lang="ru-RU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969900519"/>
              </p:ext>
            </p:extLst>
          </p:nvPr>
        </p:nvGraphicFramePr>
        <p:xfrm>
          <a:off x="1372033" y="762003"/>
          <a:ext cx="87875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8254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29184"/>
            <a:ext cx="10911840" cy="7315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ПЛАН РАБОТ НА 2017 ГОД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70560" y="1792224"/>
            <a:ext cx="10911840" cy="381609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Снос (вырубка) аварийных и сухих зеленых насаждений.</a:t>
            </a:r>
          </a:p>
          <a:p>
            <a:pPr lvl="0"/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Содержание мест захоронения.</a:t>
            </a:r>
          </a:p>
          <a:p>
            <a:pPr lvl="0"/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Ремонт мостов.</a:t>
            </a:r>
          </a:p>
          <a:p>
            <a:pPr lvl="0"/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Благоустройство русла реки </a:t>
            </a:r>
            <a:r>
              <a:rPr lang="ru-RU" sz="4100" b="1" dirty="0" err="1" smtClean="0">
                <a:latin typeface="Times New Roman" pitchFamily="18" charset="0"/>
                <a:cs typeface="Times New Roman" pitchFamily="18" charset="0"/>
              </a:rPr>
              <a:t>Агрызка</a:t>
            </a:r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Содержание тротуаров в границах городского поселения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494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СПИЛ ДЕРЕВЬЕВ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SAM_23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0166" y="1292352"/>
            <a:ext cx="4462334" cy="4962144"/>
          </a:xfrm>
          <a:prstGeom prst="rect">
            <a:avLst/>
          </a:prstGeom>
        </p:spPr>
      </p:pic>
      <p:pic>
        <p:nvPicPr>
          <p:cNvPr id="10" name="Содержимое 9" descr="SAM_244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50942" y="1353312"/>
            <a:ext cx="5999162" cy="490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16992"/>
            <a:ext cx="10911840" cy="9631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БЛАГОУСТРОЙСТВО КЛАДБИЩ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25" y="1262947"/>
            <a:ext cx="7094375" cy="5322293"/>
          </a:xfrm>
        </p:spPr>
      </p:pic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9131474" y="3732756"/>
            <a:ext cx="1438990" cy="243944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218778"/>
            <a:ext cx="6783290" cy="4316002"/>
          </a:xfrm>
          <a:prstGeom prst="rect">
            <a:avLst/>
          </a:prstGeom>
        </p:spPr>
      </p:pic>
      <p:pic>
        <p:nvPicPr>
          <p:cNvPr id="4" name="Рисунок 3" descr="IMG_4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" y="2658532"/>
            <a:ext cx="6032501" cy="4021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1865</TotalTime>
  <Words>247</Words>
  <Application>Microsoft Office PowerPoint</Application>
  <PresentationFormat>Произвольный</PresentationFormat>
  <Paragraphs>70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Эркер</vt:lpstr>
      <vt:lpstr>ОТЧЕТ О РАСХОДОВАНИИ СРЕДСТВ САМООБЛОЖЕНИЯ ГРАЖДАН В 2016-2017 ГОДАХ </vt:lpstr>
      <vt:lpstr>ПОСТУПИЛО СРЕДСТВ САМООБЛОЖЕНИЯ  ГРАЖДАН В 2016 ГОДУ, тыс.рублей </vt:lpstr>
      <vt:lpstr>НА СРЕДСТВА САМООБЛОЖЕНИЯ ГРАЖДАН  В 2016 ГОДУ ВЫПОЛНЕНЫ РАБОТЫ, рублей </vt:lpstr>
      <vt:lpstr> ЭКОНОМИЯ ЗА 2016 ГОД СОСТАВИЛА, рублей </vt:lpstr>
      <vt:lpstr>Поступление средств самообложения в 2017 году  на 01.09.2017, тыс.рублей </vt:lpstr>
      <vt:lpstr>ПЛАН РАБОТ НА 2017 ГОД</vt:lpstr>
      <vt:lpstr>СПИЛ ДЕРЕВЬЕВ</vt:lpstr>
      <vt:lpstr>БЛАГОУСТРОЙСТВО КЛАДБИЩ</vt:lpstr>
      <vt:lpstr>Слайд 9</vt:lpstr>
      <vt:lpstr>Слайд 10</vt:lpstr>
      <vt:lpstr>Слайд 11</vt:lpstr>
      <vt:lpstr>СТРОИТЕЛЬСТВО ТРОТУАРОВ</vt:lpstr>
      <vt:lpstr>Слайд 13</vt:lpstr>
      <vt:lpstr>Слайд 14</vt:lpstr>
      <vt:lpstr>Слайд 15</vt:lpstr>
      <vt:lpstr>УЛ.ГОГОЛЯ</vt:lpstr>
      <vt:lpstr>РЕМОНТ ДОРОГ</vt:lpstr>
      <vt:lpstr>Слайд 18</vt:lpstr>
      <vt:lpstr>Слайд 19</vt:lpstr>
      <vt:lpstr>ЗАМЕНА ЛАМП УЛИЧНОГО ОСВЕЩЕНИЯ</vt:lpstr>
      <vt:lpstr>Слайд 21</vt:lpstr>
      <vt:lpstr>ОСВЕЩЕНИЕ  (ул.Гоголя)</vt:lpstr>
      <vt:lpstr>ОСВЕЩЕНИЕ ДВОРОВ</vt:lpstr>
      <vt:lpstr>УСТАНОВКА ДЕТСКИХ ПЛОЩАДОК</vt:lpstr>
      <vt:lpstr>Слайд 25</vt:lpstr>
      <vt:lpstr>ОЗЕЛЕНЕНИЕ ГОРОДА</vt:lpstr>
      <vt:lpstr>Слайд 27</vt:lpstr>
      <vt:lpstr>РЕМОНТ МОСТОВ ПЕР.ТАТАРСКИЙ</vt:lpstr>
      <vt:lpstr>    БЛАГОУСТРОЙСТВО РУСЛА РЕКИ АГРЫЗКА</vt:lpstr>
      <vt:lpstr>Слайд 30</vt:lpstr>
      <vt:lpstr>Слайд 31</vt:lpstr>
      <vt:lpstr>Слайд 32</vt:lpstr>
      <vt:lpstr>ОЧИСТКА РУСЛА РЕКИ</vt:lpstr>
      <vt:lpstr>Слайд 34</vt:lpstr>
      <vt:lpstr>ОТ УПЛАТЫ СРЕДСТВ САМООБЛОЖЕНИЯ ОСВОБОЖДАЮТСЯ</vt:lpstr>
      <vt:lpstr>Ответственность за неисполнение решения принятого на референдуме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САМООБЛОЖЕНИЕ</dc:title>
  <dc:creator>Лилия</dc:creator>
  <cp:lastModifiedBy>Лилия</cp:lastModifiedBy>
  <cp:revision>226</cp:revision>
  <dcterms:created xsi:type="dcterms:W3CDTF">2012-07-30T23:42:41Z</dcterms:created>
  <dcterms:modified xsi:type="dcterms:W3CDTF">2017-09-20T13:23:08Z</dcterms:modified>
</cp:coreProperties>
</file>