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sldIdLst>
    <p:sldId id="256" r:id="rId2"/>
    <p:sldId id="347" r:id="rId3"/>
    <p:sldId id="271" r:id="rId4"/>
    <p:sldId id="281" r:id="rId5"/>
    <p:sldId id="257" r:id="rId6"/>
    <p:sldId id="348" r:id="rId7"/>
    <p:sldId id="321" r:id="rId8"/>
    <p:sldId id="349" r:id="rId9"/>
    <p:sldId id="334" r:id="rId10"/>
    <p:sldId id="259" r:id="rId11"/>
    <p:sldId id="260" r:id="rId12"/>
    <p:sldId id="380" r:id="rId13"/>
    <p:sldId id="261" r:id="rId14"/>
    <p:sldId id="316" r:id="rId15"/>
    <p:sldId id="367" r:id="rId16"/>
    <p:sldId id="317" r:id="rId17"/>
    <p:sldId id="319" r:id="rId18"/>
    <p:sldId id="369" r:id="rId19"/>
    <p:sldId id="370" r:id="rId20"/>
    <p:sldId id="368" r:id="rId21"/>
    <p:sldId id="300" r:id="rId22"/>
    <p:sldId id="301" r:id="rId23"/>
    <p:sldId id="372" r:id="rId24"/>
    <p:sldId id="371" r:id="rId25"/>
    <p:sldId id="373" r:id="rId26"/>
    <p:sldId id="297" r:id="rId27"/>
    <p:sldId id="339" r:id="rId28"/>
    <p:sldId id="374" r:id="rId29"/>
    <p:sldId id="332" r:id="rId30"/>
    <p:sldId id="375" r:id="rId31"/>
    <p:sldId id="304" r:id="rId32"/>
    <p:sldId id="305" r:id="rId33"/>
    <p:sldId id="306" r:id="rId34"/>
    <p:sldId id="307" r:id="rId35"/>
    <p:sldId id="383" r:id="rId36"/>
    <p:sldId id="355" r:id="rId37"/>
    <p:sldId id="377" r:id="rId38"/>
    <p:sldId id="376" r:id="rId39"/>
    <p:sldId id="378" r:id="rId40"/>
    <p:sldId id="379" r:id="rId41"/>
    <p:sldId id="313" r:id="rId42"/>
    <p:sldId id="341" r:id="rId43"/>
    <p:sldId id="342" r:id="rId44"/>
    <p:sldId id="311" r:id="rId45"/>
    <p:sldId id="312" r:id="rId46"/>
    <p:sldId id="343" r:id="rId47"/>
    <p:sldId id="381" r:id="rId4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0" autoAdjust="0"/>
    <p:restoredTop sz="94645" autoAdjust="0"/>
  </p:normalViewPr>
  <p:slideViewPr>
    <p:cSldViewPr>
      <p:cViewPr>
        <p:scale>
          <a:sx n="50" d="100"/>
          <a:sy n="50" d="100"/>
        </p:scale>
        <p:origin x="-1092" y="-7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71E6B5-A0D1-426E-A143-1FE4E33F5542}" type="datetimeFigureOut">
              <a:rPr lang="ru-RU" smtClean="0"/>
              <a:pPr/>
              <a:t>21.02.2018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2AF11-9839-4480-8CE6-5CB8358A13D4}" type="slidenum">
              <a:rPr lang="ru-RU" smtClean="0"/>
              <a:pPr/>
              <a:t>‹#›</a:t>
            </a:fld>
            <a:endParaRPr lang="ru-RU"/>
          </a:p>
        </p:txBody>
      </p:sp>
    </p:spTree>
    <p:extLst>
      <p:ext uri="{BB962C8B-B14F-4D97-AF65-F5344CB8AC3E}">
        <p14:creationId xmlns="" xmlns:p14="http://schemas.microsoft.com/office/powerpoint/2010/main" val="28884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B92AF11-9839-4480-8CE6-5CB8358A13D4}" type="slidenum">
              <a:rPr lang="ru-RU" smtClean="0"/>
              <a:pPr/>
              <a:t>14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B92AF11-9839-4480-8CE6-5CB8358A13D4}" type="slidenum">
              <a:rPr lang="ru-RU" smtClean="0"/>
              <a:pPr/>
              <a:t>22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pPr>
              <a:defRPr/>
            </a:pPr>
            <a:fld id="{08F00C4B-97B5-4275-8B9C-042A14CE6A49}" type="datetimeFigureOut">
              <a:rPr lang="ru-RU" smtClean="0"/>
              <a:pPr>
                <a:defRPr/>
              </a:pPr>
              <a:t>21.02.2018</a:t>
            </a:fld>
            <a:endParaRPr lang="ru-RU"/>
          </a:p>
        </p:txBody>
      </p:sp>
      <p:sp>
        <p:nvSpPr>
          <p:cNvPr id="8" name="Slide Number Placeholder 7"/>
          <p:cNvSpPr>
            <a:spLocks noGrp="1"/>
          </p:cNvSpPr>
          <p:nvPr>
            <p:ph type="sldNum" sz="quarter" idx="11"/>
          </p:nvPr>
        </p:nvSpPr>
        <p:spPr/>
        <p:txBody>
          <a:bodyPr/>
          <a:lstStyle/>
          <a:p>
            <a:pPr>
              <a:defRPr/>
            </a:pPr>
            <a:fld id="{B7AAE2D7-DB1B-40F3-AE32-F804F58FC67D}" type="slidenum">
              <a:rPr lang="ru-RU" smtClean="0"/>
              <a:pPr>
                <a:defRPr/>
              </a:pPr>
              <a:t>‹#›</a:t>
            </a:fld>
            <a:endParaRPr lang="ru-RU"/>
          </a:p>
        </p:txBody>
      </p:sp>
      <p:sp>
        <p:nvSpPr>
          <p:cNvPr id="9" name="Footer Placeholder 8"/>
          <p:cNvSpPr>
            <a:spLocks noGrp="1"/>
          </p:cNvSpPr>
          <p:nvPr>
            <p:ph type="ftr" sz="quarter" idx="12"/>
          </p:nvPr>
        </p:nvSpPr>
        <p:spPr/>
        <p:txBody>
          <a:body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ADA20AED-08AB-4B48-B982-855111008F3F}" type="datetimeFigureOut">
              <a:rPr lang="ru-RU" smtClean="0"/>
              <a:pPr>
                <a:defRPr/>
              </a:pPr>
              <a:t>21.02.2018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210F716-AB42-4C19-8175-89392072F2ED}"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357FE53A-5A35-430C-91B7-8309B6FA6081}" type="datetimeFigureOut">
              <a:rPr lang="ru-RU" smtClean="0"/>
              <a:pPr>
                <a:defRPr/>
              </a:pPr>
              <a:t>21.02.2018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6D5A886-573C-454D-9AEC-881B1D352079}"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pPr>
              <a:defRPr/>
            </a:pPr>
            <a:fld id="{00E2416F-E5EA-4C2D-9A01-046DCF1837EC}" type="datetimeFigureOut">
              <a:rPr lang="ru-RU" smtClean="0"/>
              <a:pPr>
                <a:defRPr/>
              </a:pPr>
              <a:t>21.02.2018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BD25402-382E-4ADE-919F-D53ECB8D732C}"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96937E90-3C02-4BE5-96CC-677BB43C165A}" type="datetimeFigureOut">
              <a:rPr lang="ru-RU" smtClean="0"/>
              <a:pPr>
                <a:defRPr/>
              </a:pPr>
              <a:t>21.02.2018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1FE3A4C-BC85-4C6D-8B22-D250418533DD}" type="slidenum">
              <a:rPr lang="ru-RU" smtClean="0"/>
              <a:pPr>
                <a:defRPr/>
              </a:pPr>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pPr>
              <a:defRPr/>
            </a:pPr>
            <a:fld id="{24612738-962D-4518-9364-9DA990B37F6E}" type="datetimeFigureOut">
              <a:rPr lang="ru-RU" smtClean="0"/>
              <a:pPr>
                <a:defRPr/>
              </a:pPr>
              <a:t>21.02.2018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B4DDDF9-F913-4954-8330-23591871DF1B}" type="slidenum">
              <a:rPr lang="ru-RU" smtClean="0"/>
              <a:pPr>
                <a:defRPr/>
              </a:pPr>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pPr>
              <a:defRPr/>
            </a:pPr>
            <a:fld id="{4293DCC7-2C75-4DB8-AE29-4E0FF2C2A85D}" type="datetimeFigureOut">
              <a:rPr lang="ru-RU" smtClean="0"/>
              <a:pPr>
                <a:defRPr/>
              </a:pPr>
              <a:t>21.02.2018</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587C6EF1-4086-4D7F-A9CA-7D1AC4DF6C6E}" type="slidenum">
              <a:rPr lang="ru-RU" smtClean="0"/>
              <a:pPr>
                <a:defRPr/>
              </a:pPr>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35428AB1-8D18-426D-893B-3B75CC938C22}" type="datetimeFigureOut">
              <a:rPr lang="ru-RU" smtClean="0"/>
              <a:pPr>
                <a:defRPr/>
              </a:pPr>
              <a:t>21.02.2018</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255BE32A-0364-4632-9D6C-E40BEBF8BD4D}"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72BB323-1A41-48CD-90BE-D8F41D50F1AE}" type="datetimeFigureOut">
              <a:rPr lang="ru-RU" smtClean="0"/>
              <a:pPr>
                <a:defRPr/>
              </a:pPr>
              <a:t>21.02.2018</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A3053378-C3E7-4036-ADF1-B479C71C8D98}"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7489AE53-38FD-4504-AD03-E88C849CF45A}" type="datetimeFigureOut">
              <a:rPr lang="ru-RU" smtClean="0"/>
              <a:pPr>
                <a:defRPr/>
              </a:pPr>
              <a:t>21.02.2018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9CB12387-4C58-443A-BBE3-56159943D3BB}"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76423CC3-810D-4864-A5A9-063D796C9583}" type="datetimeFigureOut">
              <a:rPr lang="ru-RU" smtClean="0"/>
              <a:pPr>
                <a:defRPr/>
              </a:pPr>
              <a:t>21.02.2018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9EC55DAA-5C1E-4F19-BEE4-ABA3674282DF}" type="slidenum">
              <a:rPr lang="ru-RU" smtClean="0"/>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fld id="{0D9ECBE4-34A1-4461-A5B2-838C5105AC6E}" type="datetimeFigureOut">
              <a:rPr lang="ru-RU" smtClean="0"/>
              <a:pPr>
                <a:defRPr/>
              </a:pPr>
              <a:t>21.02.2018</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A2A311F1-DB87-4929-A2A4-2A5BB752CA83}" type="slidenum">
              <a:rPr lang="ru-RU" smtClean="0"/>
              <a:pPr>
                <a:defRPr/>
              </a:pPr>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620688"/>
            <a:ext cx="7442026" cy="3312368"/>
          </a:xfrm>
        </p:spPr>
        <p:txBody>
          <a:bodyPr rtlCol="0">
            <a:normAutofit fontScale="90000"/>
          </a:bodyPr>
          <a:lstStyle/>
          <a:p>
            <a:pPr algn="ctr" fontAlgn="auto">
              <a:spcAft>
                <a:spcPts val="0"/>
              </a:spcAft>
              <a:defRPr/>
            </a:pPr>
            <a:r>
              <a:rPr lang="ru-RU" dirty="0" smtClean="0"/>
              <a:t/>
            </a:r>
            <a:br>
              <a:rPr lang="ru-RU" dirty="0" smtClean="0"/>
            </a:br>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5300" dirty="0" smtClean="0"/>
          </a:p>
        </p:txBody>
      </p:sp>
      <p:sp>
        <p:nvSpPr>
          <p:cNvPr id="3" name="Подзаголовок 2"/>
          <p:cNvSpPr>
            <a:spLocks noGrp="1"/>
          </p:cNvSpPr>
          <p:nvPr>
            <p:ph type="subTitle" idx="1"/>
          </p:nvPr>
        </p:nvSpPr>
        <p:spPr>
          <a:xfrm>
            <a:off x="4071934" y="3714752"/>
            <a:ext cx="4176464" cy="1512168"/>
          </a:xfrm>
        </p:spPr>
        <p:txBody>
          <a:bodyPr rtlCol="0">
            <a:normAutofit/>
          </a:bodyPr>
          <a:lstStyle/>
          <a:p>
            <a:pPr fontAlgn="auto">
              <a:spcAft>
                <a:spcPts val="0"/>
              </a:spcAft>
              <a:buFont typeface="Arial" pitchFamily="34" charset="0"/>
              <a:buNone/>
              <a:defRPr/>
            </a:pPr>
            <a:endParaRPr lang="tt-RU" dirty="0" smtClean="0"/>
          </a:p>
          <a:p>
            <a:pPr fontAlgn="auto">
              <a:spcAft>
                <a:spcPts val="0"/>
              </a:spcAft>
              <a:buFont typeface="Arial" pitchFamily="34" charset="0"/>
              <a:buNone/>
              <a:defRPr/>
            </a:pPr>
            <a:endParaRPr lang="tt-RU" dirty="0" smtClean="0"/>
          </a:p>
        </p:txBody>
      </p:sp>
      <p:sp>
        <p:nvSpPr>
          <p:cNvPr id="4" name="Прямоугольник 3"/>
          <p:cNvSpPr/>
          <p:nvPr/>
        </p:nvSpPr>
        <p:spPr>
          <a:xfrm>
            <a:off x="928662" y="620688"/>
            <a:ext cx="7143800" cy="2554545"/>
          </a:xfrm>
          <a:prstGeom prst="rect">
            <a:avLst/>
          </a:prstGeom>
        </p:spPr>
        <p:txBody>
          <a:bodyPr wrap="square">
            <a:spAutoFit/>
          </a:bodyPr>
          <a:lstStyle/>
          <a:p>
            <a:pPr algn="ctr"/>
            <a:r>
              <a:rPr lang="ru-RU" sz="4000" b="1" dirty="0" smtClean="0">
                <a:solidFill>
                  <a:schemeClr val="accent1">
                    <a:lumMod val="75000"/>
                  </a:schemeClr>
                </a:solidFill>
                <a:latin typeface="Times New Roman" pitchFamily="18" charset="0"/>
                <a:cs typeface="Times New Roman" pitchFamily="18" charset="0"/>
              </a:rPr>
              <a:t>Татарстан </a:t>
            </a:r>
            <a:r>
              <a:rPr lang="ru-RU" sz="4000" b="1" dirty="0" err="1" smtClean="0">
                <a:solidFill>
                  <a:schemeClr val="accent1">
                    <a:lumMod val="75000"/>
                  </a:schemeClr>
                </a:solidFill>
                <a:latin typeface="Times New Roman" pitchFamily="18" charset="0"/>
                <a:cs typeface="Times New Roman" pitchFamily="18" charset="0"/>
              </a:rPr>
              <a:t>Республикасы</a:t>
            </a:r>
            <a:r>
              <a:rPr lang="ru-RU" sz="4000" b="1" dirty="0" smtClean="0">
                <a:solidFill>
                  <a:schemeClr val="accent1">
                    <a:lumMod val="75000"/>
                  </a:schemeClr>
                </a:solidFill>
                <a:latin typeface="Times New Roman" pitchFamily="18" charset="0"/>
                <a:cs typeface="Times New Roman" pitchFamily="18" charset="0"/>
              </a:rPr>
              <a:t> </a:t>
            </a:r>
            <a:r>
              <a:rPr lang="tt-RU" sz="4000" b="1" dirty="0" smtClean="0">
                <a:solidFill>
                  <a:schemeClr val="accent1">
                    <a:lumMod val="75000"/>
                  </a:schemeClr>
                </a:solidFill>
                <a:latin typeface="Times New Roman" pitchFamily="18" charset="0"/>
                <a:cs typeface="Times New Roman" pitchFamily="18" charset="0"/>
              </a:rPr>
              <a:t>Әгерҗе муни</a:t>
            </a:r>
            <a:r>
              <a:rPr lang="ru-RU" sz="4000" b="1" dirty="0" err="1" smtClean="0">
                <a:solidFill>
                  <a:schemeClr val="accent1">
                    <a:lumMod val="75000"/>
                  </a:schemeClr>
                </a:solidFill>
                <a:latin typeface="Times New Roman" pitchFamily="18" charset="0"/>
                <a:cs typeface="Times New Roman" pitchFamily="18" charset="0"/>
              </a:rPr>
              <a:t>ципаль</a:t>
            </a:r>
            <a:r>
              <a:rPr lang="ru-RU" sz="4000" b="1" dirty="0" smtClean="0">
                <a:solidFill>
                  <a:schemeClr val="accent1">
                    <a:lumMod val="75000"/>
                  </a:schemeClr>
                </a:solidFill>
                <a:latin typeface="Times New Roman" pitchFamily="18" charset="0"/>
                <a:cs typeface="Times New Roman" pitchFamily="18" charset="0"/>
              </a:rPr>
              <a:t> </a:t>
            </a:r>
            <a:r>
              <a:rPr lang="tt-RU" sz="4000" b="1" dirty="0" smtClean="0">
                <a:solidFill>
                  <a:schemeClr val="accent1">
                    <a:lumMod val="75000"/>
                  </a:schemeClr>
                </a:solidFill>
                <a:latin typeface="Times New Roman" pitchFamily="18" charset="0"/>
                <a:cs typeface="Times New Roman" pitchFamily="18" charset="0"/>
              </a:rPr>
              <a:t>районы Исәнбай авыл җирлегенең 2017 ел отчеты</a:t>
            </a:r>
            <a:endParaRPr lang="ru-RU"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043890" cy="1143000"/>
          </a:xfrm>
        </p:spPr>
        <p:txBody>
          <a:bodyPr rtlCol="0">
            <a:normAutofit fontScale="90000"/>
          </a:bodyPr>
          <a:lstStyle/>
          <a:p>
            <a:pPr algn="ctr" fontAlgn="auto">
              <a:spcAft>
                <a:spcPts val="0"/>
              </a:spcAft>
              <a:defRPr/>
            </a:pPr>
            <a:r>
              <a:rPr lang="tt-RU" dirty="0" smtClean="0">
                <a:solidFill>
                  <a:srgbClr val="FF0000"/>
                </a:solidFill>
                <a:latin typeface="Times New Roman" pitchFamily="18" charset="0"/>
                <a:cs typeface="Times New Roman" pitchFamily="18" charset="0"/>
              </a:rPr>
              <a:t>Шәхси хуҗалыкларда терлекләр саны</a:t>
            </a:r>
            <a:endParaRPr lang="ru-RU" dirty="0" smtClean="0">
              <a:solidFill>
                <a:srgbClr val="FF0000"/>
              </a:solidFill>
              <a:latin typeface="Times New Roman" pitchFamily="18" charset="0"/>
              <a:cs typeface="Times New Roman" pitchFamily="18" charset="0"/>
            </a:endParaRPr>
          </a:p>
        </p:txBody>
      </p:sp>
      <p:sp>
        <p:nvSpPr>
          <p:cNvPr id="7171" name="Содержимое 2"/>
          <p:cNvSpPr>
            <a:spLocks noGrp="1"/>
          </p:cNvSpPr>
          <p:nvPr>
            <p:ph idx="1"/>
          </p:nvPr>
        </p:nvSpPr>
        <p:spPr/>
        <p:txBody>
          <a:bodyPr/>
          <a:lstStyle/>
          <a:p>
            <a:endParaRPr lang="tt-RU" smtClean="0"/>
          </a:p>
          <a:p>
            <a:endParaRPr lang="tt-RU" smtClean="0"/>
          </a:p>
          <a:p>
            <a:endParaRPr lang="tt-RU" smtClean="0"/>
          </a:p>
          <a:p>
            <a:endParaRPr lang="tt-RU" smtClean="0"/>
          </a:p>
        </p:txBody>
      </p:sp>
      <p:graphicFrame>
        <p:nvGraphicFramePr>
          <p:cNvPr id="4" name="Таблица 3"/>
          <p:cNvGraphicFramePr>
            <a:graphicFrameLocks noGrp="1"/>
          </p:cNvGraphicFramePr>
          <p:nvPr>
            <p:extLst>
              <p:ext uri="{D42A27DB-BD31-4B8C-83A1-F6EECF244321}">
                <p14:modId xmlns="" xmlns:p14="http://schemas.microsoft.com/office/powerpoint/2010/main" val="1116960606"/>
              </p:ext>
            </p:extLst>
          </p:nvPr>
        </p:nvGraphicFramePr>
        <p:xfrm>
          <a:off x="323528" y="1628800"/>
          <a:ext cx="8640960" cy="4635963"/>
        </p:xfrm>
        <a:graphic>
          <a:graphicData uri="http://schemas.openxmlformats.org/drawingml/2006/table">
            <a:tbl>
              <a:tblPr firstRow="1" bandRow="1">
                <a:tableStyleId>{5C22544A-7EE6-4342-B048-85BDC9FD1C3A}</a:tableStyleId>
              </a:tblPr>
              <a:tblGrid>
                <a:gridCol w="2448272"/>
                <a:gridCol w="2088232"/>
                <a:gridCol w="2304256"/>
                <a:gridCol w="1800200"/>
              </a:tblGrid>
              <a:tr h="544715">
                <a:tc>
                  <a:txBody>
                    <a:bodyPr/>
                    <a:lstStyle/>
                    <a:p>
                      <a:endParaRPr lang="ru-RU" sz="2400" dirty="0"/>
                    </a:p>
                  </a:txBody>
                  <a:tcPr/>
                </a:tc>
                <a:tc>
                  <a:txBody>
                    <a:bodyPr/>
                    <a:lstStyle/>
                    <a:p>
                      <a:pPr algn="ctr"/>
                      <a:r>
                        <a:rPr lang="tt-RU" sz="2400" dirty="0" smtClean="0"/>
                        <a:t>1 январ</a:t>
                      </a:r>
                      <a:r>
                        <a:rPr lang="ru-RU" sz="2400" dirty="0" err="1" smtClean="0"/>
                        <a:t>ь</a:t>
                      </a:r>
                      <a:r>
                        <a:rPr lang="ru-RU" sz="2400" dirty="0" smtClean="0"/>
                        <a:t> 2017 ел</a:t>
                      </a:r>
                      <a:endParaRPr lang="ru-RU" sz="2400" dirty="0"/>
                    </a:p>
                  </a:txBody>
                  <a:tcPr/>
                </a:tc>
                <a:tc>
                  <a:txBody>
                    <a:bodyPr/>
                    <a:lstStyle/>
                    <a:p>
                      <a:pPr algn="ctr"/>
                      <a:r>
                        <a:rPr lang="ru-RU" sz="2400" dirty="0" smtClean="0"/>
                        <a:t>1 январь</a:t>
                      </a:r>
                    </a:p>
                    <a:p>
                      <a:pPr algn="ctr"/>
                      <a:r>
                        <a:rPr lang="ru-RU" sz="2400" dirty="0" smtClean="0"/>
                        <a:t>2018 ел</a:t>
                      </a:r>
                      <a:endParaRPr lang="ru-RU" sz="2400" dirty="0"/>
                    </a:p>
                  </a:txBody>
                  <a:tcPr/>
                </a:tc>
                <a:tc>
                  <a:txBody>
                    <a:bodyPr/>
                    <a:lstStyle/>
                    <a:p>
                      <a:pPr algn="ctr"/>
                      <a:endParaRPr lang="ru-RU" sz="2400" dirty="0"/>
                    </a:p>
                  </a:txBody>
                  <a:tcPr/>
                </a:tc>
              </a:tr>
              <a:tr h="3813003">
                <a:tc>
                  <a:txBody>
                    <a:bodyPr/>
                    <a:lstStyle/>
                    <a:p>
                      <a:r>
                        <a:rPr lang="tt-RU" sz="2400" dirty="0" smtClean="0">
                          <a:latin typeface="Times New Roman" pitchFamily="18" charset="0"/>
                          <a:cs typeface="Times New Roman" pitchFamily="18" charset="0"/>
                        </a:rPr>
                        <a:t>Мөгезле эре терлек</a:t>
                      </a:r>
                    </a:p>
                    <a:p>
                      <a:r>
                        <a:rPr lang="tt-RU" sz="2400" baseline="0" dirty="0" smtClean="0">
                          <a:latin typeface="Times New Roman" pitchFamily="18" charset="0"/>
                          <a:cs typeface="Times New Roman" pitchFamily="18" charset="0"/>
                        </a:rPr>
                        <a:t>Сыерлар</a:t>
                      </a:r>
                    </a:p>
                    <a:p>
                      <a:r>
                        <a:rPr lang="tt-RU" sz="2400" baseline="0" dirty="0" smtClean="0">
                          <a:latin typeface="Times New Roman" pitchFamily="18" charset="0"/>
                          <a:cs typeface="Times New Roman" pitchFamily="18" charset="0"/>
                        </a:rPr>
                        <a:t>Таналар</a:t>
                      </a:r>
                    </a:p>
                    <a:p>
                      <a:r>
                        <a:rPr lang="tt-RU" sz="2400" baseline="0" dirty="0" smtClean="0">
                          <a:latin typeface="Times New Roman" pitchFamily="18" charset="0"/>
                          <a:cs typeface="Times New Roman" pitchFamily="18" charset="0"/>
                        </a:rPr>
                        <a:t>Сарык-кәҗәләр</a:t>
                      </a:r>
                    </a:p>
                    <a:p>
                      <a:r>
                        <a:rPr lang="tt-RU" sz="2400" baseline="0" dirty="0" smtClean="0">
                          <a:latin typeface="Times New Roman" pitchFamily="18" charset="0"/>
                          <a:cs typeface="Times New Roman" pitchFamily="18" charset="0"/>
                        </a:rPr>
                        <a:t>Атлар</a:t>
                      </a:r>
                    </a:p>
                    <a:p>
                      <a:r>
                        <a:rPr lang="tt-RU" sz="2400" baseline="0" dirty="0" smtClean="0">
                          <a:latin typeface="Times New Roman" pitchFamily="18" charset="0"/>
                          <a:cs typeface="Times New Roman" pitchFamily="18" charset="0"/>
                        </a:rPr>
                        <a:t>Кош-кортлар</a:t>
                      </a:r>
                    </a:p>
                    <a:p>
                      <a:r>
                        <a:rPr lang="tt-RU" sz="2400" baseline="0" dirty="0" smtClean="0">
                          <a:latin typeface="Times New Roman" pitchFamily="18" charset="0"/>
                          <a:cs typeface="Times New Roman" pitchFamily="18" charset="0"/>
                        </a:rPr>
                        <a:t> Бал кортлар </a:t>
                      </a:r>
                    </a:p>
                    <a:p>
                      <a:endParaRPr lang="ru-RU" sz="24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t-RU" sz="2400" dirty="0" smtClean="0">
                          <a:latin typeface="Times New Roman" pitchFamily="18" charset="0"/>
                          <a:cs typeface="Times New Roman" pitchFamily="18" charset="0"/>
                        </a:rPr>
                        <a:t>313</a:t>
                      </a:r>
                      <a:endParaRPr lang="ru-RU" sz="2400" dirty="0" smtClean="0">
                        <a:latin typeface="Times New Roman" pitchFamily="18" charset="0"/>
                        <a:cs typeface="Times New Roman" pitchFamily="18" charset="0"/>
                      </a:endParaRPr>
                    </a:p>
                    <a:p>
                      <a:pPr algn="ctr"/>
                      <a:r>
                        <a:rPr lang="tt-RU" sz="2400" baseline="0" dirty="0" smtClean="0">
                          <a:latin typeface="Times New Roman" pitchFamily="18" charset="0"/>
                          <a:cs typeface="Times New Roman" pitchFamily="18" charset="0"/>
                        </a:rPr>
                        <a:t> </a:t>
                      </a:r>
                    </a:p>
                    <a:p>
                      <a:pPr algn="ctr"/>
                      <a:r>
                        <a:rPr lang="tt-RU" sz="2400" baseline="0" dirty="0" smtClean="0">
                          <a:latin typeface="Times New Roman" pitchFamily="18" charset="0"/>
                          <a:cs typeface="Times New Roman" pitchFamily="18" charset="0"/>
                        </a:rPr>
                        <a:t>111</a:t>
                      </a:r>
                    </a:p>
                    <a:p>
                      <a:pPr algn="ctr"/>
                      <a:r>
                        <a:rPr lang="tt-RU" sz="2400" baseline="0" dirty="0" smtClean="0">
                          <a:latin typeface="Times New Roman" pitchFamily="18" charset="0"/>
                          <a:cs typeface="Times New Roman" pitchFamily="18" charset="0"/>
                        </a:rPr>
                        <a:t>8</a:t>
                      </a:r>
                    </a:p>
                    <a:p>
                      <a:pPr algn="ctr"/>
                      <a:r>
                        <a:rPr lang="tt-RU" sz="2400" baseline="0" dirty="0" smtClean="0">
                          <a:latin typeface="Times New Roman" pitchFamily="18" charset="0"/>
                          <a:cs typeface="Times New Roman" pitchFamily="18" charset="0"/>
                        </a:rPr>
                        <a:t>142</a:t>
                      </a:r>
                    </a:p>
                    <a:p>
                      <a:pPr algn="ctr"/>
                      <a:r>
                        <a:rPr lang="tt-RU" sz="2400" baseline="0" dirty="0" smtClean="0">
                          <a:latin typeface="Times New Roman" pitchFamily="18" charset="0"/>
                          <a:cs typeface="Times New Roman" pitchFamily="18" charset="0"/>
                        </a:rPr>
                        <a:t>44</a:t>
                      </a:r>
                    </a:p>
                    <a:p>
                      <a:pPr algn="ctr"/>
                      <a:r>
                        <a:rPr lang="tt-RU" sz="2400" baseline="0" dirty="0" smtClean="0">
                          <a:latin typeface="Times New Roman" pitchFamily="18" charset="0"/>
                          <a:cs typeface="Times New Roman" pitchFamily="18" charset="0"/>
                        </a:rPr>
                        <a:t>1331</a:t>
                      </a:r>
                    </a:p>
                    <a:p>
                      <a:pPr algn="ctr"/>
                      <a:r>
                        <a:rPr lang="tt-RU" sz="2400" baseline="0" dirty="0" smtClean="0">
                          <a:latin typeface="Times New Roman" pitchFamily="18" charset="0"/>
                          <a:cs typeface="Times New Roman" pitchFamily="18" charset="0"/>
                        </a:rPr>
                        <a:t>343</a:t>
                      </a:r>
                      <a:endParaRPr lang="ru-RU" sz="2400" dirty="0">
                        <a:latin typeface="Times New Roman" pitchFamily="18" charset="0"/>
                        <a:cs typeface="Times New Roman" pitchFamily="18" charset="0"/>
                      </a:endParaRPr>
                    </a:p>
                  </a:txBody>
                  <a:tcPr/>
                </a:tc>
                <a:tc>
                  <a:txBody>
                    <a:bodyPr/>
                    <a:lstStyle/>
                    <a:p>
                      <a:pPr algn="ctr"/>
                      <a:r>
                        <a:rPr lang="tt-RU" sz="2400" dirty="0" smtClean="0">
                          <a:latin typeface="Times New Roman" pitchFamily="18" charset="0"/>
                          <a:cs typeface="Times New Roman" pitchFamily="18" charset="0"/>
                        </a:rPr>
                        <a:t>319</a:t>
                      </a:r>
                    </a:p>
                    <a:p>
                      <a:pPr algn="ctr"/>
                      <a:endParaRPr lang="tt-RU" sz="2400" dirty="0" smtClean="0">
                        <a:latin typeface="Times New Roman" pitchFamily="18" charset="0"/>
                        <a:cs typeface="Times New Roman" pitchFamily="18" charset="0"/>
                      </a:endParaRPr>
                    </a:p>
                    <a:p>
                      <a:pPr algn="ctr"/>
                      <a:r>
                        <a:rPr lang="tt-RU" sz="2400" dirty="0" smtClean="0">
                          <a:latin typeface="Times New Roman" pitchFamily="18" charset="0"/>
                          <a:cs typeface="Times New Roman" pitchFamily="18" charset="0"/>
                        </a:rPr>
                        <a:t>113</a:t>
                      </a:r>
                    </a:p>
                    <a:p>
                      <a:pPr algn="ctr"/>
                      <a:r>
                        <a:rPr lang="tt-RU" sz="2400" dirty="0" smtClean="0">
                          <a:latin typeface="Times New Roman" pitchFamily="18" charset="0"/>
                          <a:cs typeface="Times New Roman" pitchFamily="18" charset="0"/>
                        </a:rPr>
                        <a:t>8</a:t>
                      </a:r>
                    </a:p>
                    <a:p>
                      <a:pPr algn="ctr"/>
                      <a:r>
                        <a:rPr lang="tt-RU" sz="2400" dirty="0" smtClean="0">
                          <a:latin typeface="Times New Roman" pitchFamily="18" charset="0"/>
                          <a:cs typeface="Times New Roman" pitchFamily="18" charset="0"/>
                        </a:rPr>
                        <a:t>148</a:t>
                      </a:r>
                    </a:p>
                    <a:p>
                      <a:pPr algn="ctr"/>
                      <a:r>
                        <a:rPr lang="tt-RU" sz="2400" dirty="0" smtClean="0">
                          <a:latin typeface="Times New Roman" pitchFamily="18" charset="0"/>
                          <a:cs typeface="Times New Roman" pitchFamily="18" charset="0"/>
                        </a:rPr>
                        <a:t>45</a:t>
                      </a:r>
                    </a:p>
                    <a:p>
                      <a:pPr algn="ctr"/>
                      <a:r>
                        <a:rPr lang="tt-RU" sz="2400" dirty="0" smtClean="0">
                          <a:latin typeface="Times New Roman" pitchFamily="18" charset="0"/>
                          <a:cs typeface="Times New Roman" pitchFamily="18" charset="0"/>
                        </a:rPr>
                        <a:t>1701</a:t>
                      </a:r>
                    </a:p>
                    <a:p>
                      <a:pPr algn="ctr"/>
                      <a:r>
                        <a:rPr lang="tt-RU" sz="2400" dirty="0" smtClean="0">
                          <a:latin typeface="Times New Roman" pitchFamily="18" charset="0"/>
                          <a:cs typeface="Times New Roman" pitchFamily="18" charset="0"/>
                        </a:rPr>
                        <a:t>302</a:t>
                      </a:r>
                      <a:endParaRPr lang="ru-RU" sz="2400" dirty="0">
                        <a:latin typeface="Times New Roman" pitchFamily="18" charset="0"/>
                        <a:cs typeface="Times New Roman" pitchFamily="18" charset="0"/>
                      </a:endParaRPr>
                    </a:p>
                  </a:txBody>
                  <a:tcPr/>
                </a:tc>
                <a:tc>
                  <a:txBody>
                    <a:bodyPr/>
                    <a:lstStyle/>
                    <a:p>
                      <a:pPr algn="ctr"/>
                      <a:r>
                        <a:rPr lang="tt-RU" sz="2400" dirty="0" smtClean="0">
                          <a:solidFill>
                            <a:srgbClr val="FF0000"/>
                          </a:solidFill>
                          <a:latin typeface="Times New Roman" pitchFamily="18" charset="0"/>
                          <a:cs typeface="Times New Roman" pitchFamily="18" charset="0"/>
                        </a:rPr>
                        <a:t>+6</a:t>
                      </a:r>
                    </a:p>
                    <a:p>
                      <a:pPr algn="ctr"/>
                      <a:endParaRPr lang="tt-RU" sz="2400" dirty="0" smtClean="0">
                        <a:solidFill>
                          <a:srgbClr val="FF0000"/>
                        </a:solidFill>
                        <a:latin typeface="Times New Roman" pitchFamily="18" charset="0"/>
                        <a:cs typeface="Times New Roman" pitchFamily="18" charset="0"/>
                      </a:endParaRPr>
                    </a:p>
                    <a:p>
                      <a:pPr algn="ctr"/>
                      <a:r>
                        <a:rPr lang="tt-RU" sz="2400" dirty="0" smtClean="0">
                          <a:solidFill>
                            <a:srgbClr val="FF0000"/>
                          </a:solidFill>
                          <a:latin typeface="Times New Roman" pitchFamily="18" charset="0"/>
                          <a:cs typeface="Times New Roman" pitchFamily="18" charset="0"/>
                        </a:rPr>
                        <a:t>+2</a:t>
                      </a:r>
                    </a:p>
                    <a:p>
                      <a:pPr algn="ctr"/>
                      <a:endParaRPr lang="tt-RU" sz="2400" dirty="0" smtClean="0">
                        <a:solidFill>
                          <a:srgbClr val="FF0000"/>
                        </a:solidFill>
                        <a:latin typeface="Times New Roman" pitchFamily="18" charset="0"/>
                        <a:cs typeface="Times New Roman" pitchFamily="18" charset="0"/>
                      </a:endParaRPr>
                    </a:p>
                    <a:p>
                      <a:pPr algn="ctr"/>
                      <a:r>
                        <a:rPr lang="tt-RU" sz="2400" dirty="0" smtClean="0">
                          <a:solidFill>
                            <a:srgbClr val="FF0000"/>
                          </a:solidFill>
                          <a:latin typeface="Times New Roman" pitchFamily="18" charset="0"/>
                          <a:cs typeface="Times New Roman" pitchFamily="18" charset="0"/>
                        </a:rPr>
                        <a:t>+6</a:t>
                      </a:r>
                    </a:p>
                    <a:p>
                      <a:pPr marL="0" marR="0" indent="0" algn="ctr" defTabSz="914400" rtl="0" eaLnBrk="1" fontAlgn="auto" latinLnBrk="0" hangingPunct="1">
                        <a:lnSpc>
                          <a:spcPct val="100000"/>
                        </a:lnSpc>
                        <a:spcBef>
                          <a:spcPts val="0"/>
                        </a:spcBef>
                        <a:spcAft>
                          <a:spcPts val="0"/>
                        </a:spcAft>
                        <a:buClrTx/>
                        <a:buSzTx/>
                        <a:buFontTx/>
                        <a:buNone/>
                        <a:tabLst/>
                        <a:defRPr/>
                      </a:pPr>
                      <a:r>
                        <a:rPr lang="tt-RU" sz="2400" dirty="0" smtClean="0">
                          <a:solidFill>
                            <a:srgbClr val="FF0000"/>
                          </a:solidFill>
                          <a:latin typeface="Times New Roman" pitchFamily="18" charset="0"/>
                          <a:cs typeface="Times New Roman" pitchFamily="18" charset="0"/>
                        </a:rPr>
                        <a:t>+1</a:t>
                      </a:r>
                    </a:p>
                    <a:p>
                      <a:pPr algn="ctr"/>
                      <a:r>
                        <a:rPr lang="tt-RU" sz="2400" dirty="0" smtClean="0">
                          <a:solidFill>
                            <a:srgbClr val="FF0000"/>
                          </a:solidFill>
                          <a:latin typeface="Times New Roman" pitchFamily="18" charset="0"/>
                          <a:cs typeface="Times New Roman" pitchFamily="18" charset="0"/>
                        </a:rPr>
                        <a:t>+430</a:t>
                      </a:r>
                    </a:p>
                    <a:p>
                      <a:pPr algn="ctr"/>
                      <a:r>
                        <a:rPr lang="tt-RU" sz="2400" dirty="0" smtClean="0">
                          <a:solidFill>
                            <a:schemeClr val="tx1"/>
                          </a:solidFill>
                          <a:latin typeface="Times New Roman" pitchFamily="18" charset="0"/>
                          <a:cs typeface="Times New Roman" pitchFamily="18" charset="0"/>
                        </a:rPr>
                        <a:t>-41</a:t>
                      </a:r>
                      <a:endParaRPr lang="ru-RU" sz="2400" dirty="0">
                        <a:solidFill>
                          <a:schemeClr val="tx1"/>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50" y="188640"/>
            <a:ext cx="8572500" cy="6408711"/>
          </a:xfrm>
        </p:spPr>
        <p:txBody>
          <a:bodyPr rtlCol="0">
            <a:normAutofit/>
          </a:bodyPr>
          <a:lstStyle/>
          <a:p>
            <a:pPr algn="just">
              <a:lnSpc>
                <a:spcPct val="120000"/>
              </a:lnSpc>
              <a:defRPr/>
            </a:pPr>
            <a:r>
              <a:rPr lang="tt-RU" sz="2800" b="1" dirty="0" smtClean="0">
                <a:solidFill>
                  <a:schemeClr val="tx1"/>
                </a:solidFill>
                <a:latin typeface="Times New Roman" pitchFamily="18" charset="0"/>
                <a:cs typeface="Times New Roman" pitchFamily="18" charset="0"/>
              </a:rPr>
              <a:t>2017 елда шәхси хуҗалыклардан “</a:t>
            </a:r>
            <a:r>
              <a:rPr lang="tt-RU" sz="2800" b="1" dirty="0" smtClean="0">
                <a:solidFill>
                  <a:srgbClr val="C00000"/>
                </a:solidFill>
                <a:latin typeface="Times New Roman" pitchFamily="18" charset="0"/>
                <a:cs typeface="Times New Roman" pitchFamily="18" charset="0"/>
              </a:rPr>
              <a:t>Дуслык” </a:t>
            </a:r>
            <a:r>
              <a:rPr lang="tt-RU" sz="2800" b="1" dirty="0" smtClean="0">
                <a:solidFill>
                  <a:schemeClr val="tx1"/>
                </a:solidFill>
                <a:latin typeface="Times New Roman" pitchFamily="18" charset="0"/>
                <a:cs typeface="Times New Roman" pitchFamily="18" charset="0"/>
              </a:rPr>
              <a:t>авыл хуҗалыгы кооперативы (Мухаммадиев Рәис) барлыгы </a:t>
            </a:r>
            <a:r>
              <a:rPr lang="tt-RU" sz="2800" b="1" dirty="0" smtClean="0">
                <a:solidFill>
                  <a:srgbClr val="FF0000"/>
                </a:solidFill>
                <a:latin typeface="Times New Roman" pitchFamily="18" charset="0"/>
                <a:cs typeface="Times New Roman" pitchFamily="18" charset="0"/>
              </a:rPr>
              <a:t>2663 </a:t>
            </a:r>
            <a:r>
              <a:rPr lang="ru-RU" sz="2800" b="1" dirty="0" err="1" smtClean="0">
                <a:solidFill>
                  <a:srgbClr val="FF0000"/>
                </a:solidFill>
                <a:latin typeface="Times New Roman" pitchFamily="18" charset="0"/>
                <a:cs typeface="Times New Roman" pitchFamily="18" charset="0"/>
              </a:rPr>
              <a:t>ц</a:t>
            </a:r>
            <a:r>
              <a:rPr lang="ru-RU" sz="2800" b="1" dirty="0" smtClean="0">
                <a:solidFill>
                  <a:srgbClr val="FF0000"/>
                </a:solidFill>
                <a:latin typeface="Times New Roman" pitchFamily="18" charset="0"/>
                <a:cs typeface="Times New Roman" pitchFamily="18" charset="0"/>
              </a:rPr>
              <a:t> </a:t>
            </a:r>
            <a:r>
              <a:rPr lang="tt-RU" sz="2800" b="1" dirty="0" smtClean="0">
                <a:solidFill>
                  <a:srgbClr val="FF0000"/>
                </a:solidFill>
                <a:latin typeface="Times New Roman" pitchFamily="18" charset="0"/>
                <a:cs typeface="Times New Roman" pitchFamily="18" charset="0"/>
              </a:rPr>
              <a:t>сөт </a:t>
            </a:r>
            <a:r>
              <a:rPr lang="tt-RU" sz="2800" b="1" dirty="0" smtClean="0">
                <a:solidFill>
                  <a:schemeClr val="tx1"/>
                </a:solidFill>
                <a:latin typeface="Times New Roman" pitchFamily="18" charset="0"/>
                <a:cs typeface="Times New Roman" pitchFamily="18" charset="0"/>
              </a:rPr>
              <a:t>җыйган – </a:t>
            </a:r>
            <a:r>
              <a:rPr lang="tt-RU" sz="2800" b="1" dirty="0" smtClean="0">
                <a:solidFill>
                  <a:srgbClr val="FF0000"/>
                </a:solidFill>
                <a:latin typeface="Times New Roman" pitchFamily="18" charset="0"/>
                <a:cs typeface="Times New Roman" pitchFamily="18" charset="0"/>
              </a:rPr>
              <a:t>4 млн 814 мең 446 </a:t>
            </a:r>
            <a:r>
              <a:rPr lang="tt-RU" sz="2800" b="1" dirty="0" smtClean="0">
                <a:solidFill>
                  <a:schemeClr val="tx1"/>
                </a:solidFill>
                <a:latin typeface="Times New Roman" pitchFamily="18" charset="0"/>
                <a:cs typeface="Times New Roman" pitchFamily="18" charset="0"/>
              </a:rPr>
              <a:t>сум тараткан. Уртача 1 литр сөтнең бәясе 18 сум 07 тиен.</a:t>
            </a:r>
          </a:p>
          <a:p>
            <a:pPr algn="just" fontAlgn="auto">
              <a:lnSpc>
                <a:spcPct val="120000"/>
              </a:lnSpc>
              <a:spcAft>
                <a:spcPts val="0"/>
              </a:spcAft>
              <a:buNone/>
              <a:defRPr/>
            </a:pPr>
            <a:r>
              <a:rPr lang="tt-RU" sz="2800" b="1" dirty="0" smtClean="0">
                <a:solidFill>
                  <a:schemeClr val="tx1"/>
                </a:solidFill>
                <a:latin typeface="Times New Roman" pitchFamily="18" charset="0"/>
                <a:cs typeface="Times New Roman" pitchFamily="18" charset="0"/>
              </a:rPr>
              <a:t>Иң күп сөт тапшырган хуҗалыклар:</a:t>
            </a:r>
          </a:p>
          <a:p>
            <a:pPr algn="just" fontAlgn="auto">
              <a:lnSpc>
                <a:spcPct val="120000"/>
              </a:lnSpc>
              <a:spcAft>
                <a:spcPts val="0"/>
              </a:spcAft>
              <a:buFont typeface="Arial" pitchFamily="34" charset="0"/>
              <a:buChar char="•"/>
              <a:defRPr/>
            </a:pPr>
            <a:r>
              <a:rPr lang="tt-RU" sz="2800" b="1" dirty="0" smtClean="0">
                <a:solidFill>
                  <a:srgbClr val="C00000"/>
                </a:solidFill>
                <a:latin typeface="Times New Roman" pitchFamily="18" charset="0"/>
                <a:cs typeface="Times New Roman" pitchFamily="18" charset="0"/>
              </a:rPr>
              <a:t>Шәмсетдинов Фәнил – 28 823л (522 652 сум)</a:t>
            </a:r>
          </a:p>
          <a:p>
            <a:pPr algn="just">
              <a:lnSpc>
                <a:spcPct val="120000"/>
              </a:lnSpc>
              <a:defRPr/>
            </a:pPr>
            <a:r>
              <a:rPr lang="tt-RU" sz="2800" b="1" dirty="0" smtClean="0">
                <a:solidFill>
                  <a:srgbClr val="C00000"/>
                </a:solidFill>
                <a:latin typeface="Times New Roman" pitchFamily="18" charset="0"/>
                <a:cs typeface="Times New Roman" pitchFamily="18" charset="0"/>
              </a:rPr>
              <a:t>Сундуков Халит- 11 265 л(202 781 сум)</a:t>
            </a:r>
          </a:p>
          <a:p>
            <a:pPr algn="just">
              <a:lnSpc>
                <a:spcPct val="120000"/>
              </a:lnSpc>
              <a:defRPr/>
            </a:pPr>
            <a:r>
              <a:rPr lang="tt-RU" sz="2800" b="1" dirty="0" smtClean="0">
                <a:solidFill>
                  <a:srgbClr val="C00000"/>
                </a:solidFill>
                <a:latin typeface="Times New Roman" pitchFamily="18" charset="0"/>
                <a:cs typeface="Times New Roman" pitchFamily="18" charset="0"/>
              </a:rPr>
              <a:t>Сундуков Фәрид –8639л  (157 617 сум)</a:t>
            </a:r>
          </a:p>
          <a:p>
            <a:pPr algn="just">
              <a:lnSpc>
                <a:spcPct val="120000"/>
              </a:lnSpc>
              <a:defRPr/>
            </a:pPr>
            <a:r>
              <a:rPr lang="tt-RU" sz="2800" b="1" dirty="0" smtClean="0">
                <a:solidFill>
                  <a:srgbClr val="C00000"/>
                </a:solidFill>
                <a:latin typeface="Times New Roman" pitchFamily="18" charset="0"/>
                <a:cs typeface="Times New Roman" pitchFamily="18" charset="0"/>
              </a:rPr>
              <a:t>Шарафиев Әнвәр- 8456л (157 617сум)</a:t>
            </a:r>
          </a:p>
          <a:p>
            <a:pPr algn="just">
              <a:lnSpc>
                <a:spcPct val="120000"/>
              </a:lnSpc>
              <a:defRPr/>
            </a:pPr>
            <a:r>
              <a:rPr lang="tt-RU" sz="2800" b="1" dirty="0" smtClean="0">
                <a:solidFill>
                  <a:srgbClr val="C00000"/>
                </a:solidFill>
                <a:latin typeface="Times New Roman" pitchFamily="18" charset="0"/>
                <a:cs typeface="Times New Roman" pitchFamily="18" charset="0"/>
              </a:rPr>
              <a:t>Тукманов Илшат – 8424л (151 640сум)</a:t>
            </a:r>
          </a:p>
          <a:p>
            <a:pPr algn="just">
              <a:lnSpc>
                <a:spcPct val="120000"/>
              </a:lnSpc>
              <a:defRPr/>
            </a:pPr>
            <a:endParaRPr lang="tt-RU" sz="2800" b="1" dirty="0" smtClean="0">
              <a:solidFill>
                <a:srgbClr val="C00000"/>
              </a:solidFill>
              <a:latin typeface="Times New Roman" pitchFamily="18" charset="0"/>
              <a:cs typeface="Times New Roman" pitchFamily="18" charset="0"/>
            </a:endParaRPr>
          </a:p>
          <a:p>
            <a:pPr algn="just">
              <a:lnSpc>
                <a:spcPct val="120000"/>
              </a:lnSpc>
              <a:defRPr/>
            </a:pPr>
            <a:endParaRPr lang="tt-RU" sz="2800" b="1" dirty="0" smtClean="0">
              <a:solidFill>
                <a:srgbClr val="C00000"/>
              </a:solidFill>
              <a:latin typeface="Times New Roman" pitchFamily="18" charset="0"/>
              <a:cs typeface="Times New Roman" pitchFamily="18" charset="0"/>
            </a:endParaRPr>
          </a:p>
          <a:p>
            <a:pPr fontAlgn="auto">
              <a:lnSpc>
                <a:spcPct val="120000"/>
              </a:lnSpc>
              <a:spcAft>
                <a:spcPts val="0"/>
              </a:spcAft>
              <a:buNone/>
              <a:defRPr/>
            </a:pPr>
            <a:endParaRPr lang="ru-RU" sz="2800" b="1"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descr="https://apf.mail.ru/cgi-bin/readmsg?id=15188449790000000483;0;13&amp;af_preview=1&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1" name="AutoShape 7" descr="https://apf.mail.ru/cgi-bin/readmsg?id=15188449790000000483;0;13&amp;af_preview=1&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3" name="Picture 9"/>
          <p:cNvPicPr>
            <a:picLocks noChangeAspect="1" noChangeArrowheads="1"/>
          </p:cNvPicPr>
          <p:nvPr/>
        </p:nvPicPr>
        <p:blipFill>
          <a:blip r:embed="rId2"/>
          <a:srcRect/>
          <a:stretch>
            <a:fillRect/>
          </a:stretch>
        </p:blipFill>
        <p:spPr bwMode="auto">
          <a:xfrm>
            <a:off x="0" y="0"/>
            <a:ext cx="5357818" cy="68580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3"/>
          <a:srcRect/>
          <a:stretch>
            <a:fillRect/>
          </a:stretch>
        </p:blipFill>
        <p:spPr bwMode="auto">
          <a:xfrm>
            <a:off x="4929190" y="-1"/>
            <a:ext cx="4214810" cy="3425283"/>
          </a:xfrm>
          <a:prstGeom prst="rect">
            <a:avLst/>
          </a:prstGeom>
          <a:noFill/>
          <a:ln w="9525">
            <a:noFill/>
            <a:miter lim="800000"/>
            <a:headEnd/>
            <a:tailEnd/>
          </a:ln>
          <a:effectLst/>
        </p:spPr>
      </p:pic>
      <p:pic>
        <p:nvPicPr>
          <p:cNvPr id="1035" name="Picture 11"/>
          <p:cNvPicPr>
            <a:picLocks noChangeAspect="1" noChangeArrowheads="1"/>
          </p:cNvPicPr>
          <p:nvPr/>
        </p:nvPicPr>
        <p:blipFill>
          <a:blip r:embed="rId4"/>
          <a:srcRect/>
          <a:stretch>
            <a:fillRect/>
          </a:stretch>
        </p:blipFill>
        <p:spPr bwMode="auto">
          <a:xfrm>
            <a:off x="5214942" y="3071810"/>
            <a:ext cx="3929058" cy="37861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548680"/>
            <a:ext cx="8229600" cy="5530619"/>
          </a:xfrm>
        </p:spPr>
        <p:txBody>
          <a:bodyPr rtlCol="0">
            <a:normAutofit fontScale="92500" lnSpcReduction="20000"/>
          </a:bodyPr>
          <a:lstStyle/>
          <a:p>
            <a:pPr marL="0" indent="0" algn="just" fontAlgn="auto">
              <a:spcAft>
                <a:spcPts val="0"/>
              </a:spcAft>
              <a:buNone/>
              <a:defRPr/>
            </a:pPr>
            <a:r>
              <a:rPr lang="tt-RU" sz="3200" b="1" dirty="0" smtClean="0">
                <a:solidFill>
                  <a:schemeClr val="tx1"/>
                </a:solidFill>
                <a:latin typeface="Times New Roman" pitchFamily="18" charset="0"/>
                <a:cs typeface="Times New Roman" pitchFamily="18" charset="0"/>
              </a:rPr>
              <a:t>	2017 елда шәхси хуҗалыклардан 87 баш, 348 ц. авырлыктагы маллар сатылды. Өстәмә табыш -3 млн. 500 мең сумлык</a:t>
            </a:r>
          </a:p>
          <a:p>
            <a:pPr marL="0" indent="0" algn="just" fontAlgn="auto">
              <a:spcAft>
                <a:spcPts val="0"/>
              </a:spcAft>
              <a:buNone/>
              <a:defRPr/>
            </a:pPr>
            <a:r>
              <a:rPr lang="tt-RU" sz="3200" b="1" dirty="0">
                <a:solidFill>
                  <a:schemeClr val="tx1"/>
                </a:solidFill>
                <a:latin typeface="Times New Roman" pitchFamily="18" charset="0"/>
                <a:cs typeface="Times New Roman" pitchFamily="18" charset="0"/>
              </a:rPr>
              <a:t>	</a:t>
            </a:r>
            <a:r>
              <a:rPr lang="tt-RU" sz="3200" b="1" dirty="0" smtClean="0">
                <a:solidFill>
                  <a:srgbClr val="FF0000"/>
                </a:solidFill>
                <a:latin typeface="Times New Roman" pitchFamily="18" charset="0"/>
                <a:cs typeface="Times New Roman" pitchFamily="18" charset="0"/>
              </a:rPr>
              <a:t>Шәхси хуҗалыкларда:</a:t>
            </a:r>
          </a:p>
          <a:p>
            <a:pPr algn="just">
              <a:defRPr/>
            </a:pPr>
            <a:r>
              <a:rPr lang="tt-RU" sz="3200" b="1" dirty="0" smtClean="0">
                <a:solidFill>
                  <a:srgbClr val="FF0000"/>
                </a:solidFill>
                <a:latin typeface="Times New Roman" pitchFamily="18" charset="0"/>
                <a:cs typeface="Times New Roman" pitchFamily="18" charset="0"/>
              </a:rPr>
              <a:t>18 </a:t>
            </a:r>
            <a:r>
              <a:rPr lang="tt-RU" sz="3200" b="1" dirty="0" smtClean="0">
                <a:solidFill>
                  <a:schemeClr val="tx1"/>
                </a:solidFill>
                <a:latin typeface="Times New Roman" pitchFamily="18" charset="0"/>
                <a:cs typeface="Times New Roman" pitchFamily="18" charset="0"/>
              </a:rPr>
              <a:t>трактор</a:t>
            </a:r>
          </a:p>
          <a:p>
            <a:pPr algn="just">
              <a:defRPr/>
            </a:pPr>
            <a:r>
              <a:rPr lang="tt-RU" sz="3200" b="1" dirty="0" smtClean="0">
                <a:solidFill>
                  <a:srgbClr val="FF0000"/>
                </a:solidFill>
                <a:latin typeface="Times New Roman" pitchFamily="18" charset="0"/>
                <a:cs typeface="Times New Roman" pitchFamily="18" charset="0"/>
              </a:rPr>
              <a:t>10</a:t>
            </a:r>
            <a:r>
              <a:rPr lang="tt-RU" sz="3200" b="1" dirty="0" smtClean="0">
                <a:solidFill>
                  <a:schemeClr val="tx1"/>
                </a:solidFill>
                <a:latin typeface="Times New Roman" pitchFamily="18" charset="0"/>
                <a:cs typeface="Times New Roman" pitchFamily="18" charset="0"/>
              </a:rPr>
              <a:t> автомашина</a:t>
            </a:r>
          </a:p>
          <a:p>
            <a:pPr algn="just">
              <a:defRPr/>
            </a:pPr>
            <a:r>
              <a:rPr lang="tt-RU" sz="3200" b="1" dirty="0" smtClean="0">
                <a:solidFill>
                  <a:srgbClr val="FF0000"/>
                </a:solidFill>
                <a:latin typeface="Times New Roman" pitchFamily="18" charset="0"/>
                <a:cs typeface="Times New Roman" pitchFamily="18" charset="0"/>
              </a:rPr>
              <a:t>18</a:t>
            </a:r>
            <a:r>
              <a:rPr lang="tt-RU" sz="3200" b="1" dirty="0" smtClean="0">
                <a:solidFill>
                  <a:schemeClr val="tx1"/>
                </a:solidFill>
                <a:latin typeface="Times New Roman" pitchFamily="18" charset="0"/>
                <a:cs typeface="Times New Roman" pitchFamily="18" charset="0"/>
              </a:rPr>
              <a:t> печән чапкыч</a:t>
            </a:r>
          </a:p>
          <a:p>
            <a:pPr algn="just">
              <a:defRPr/>
            </a:pPr>
            <a:r>
              <a:rPr lang="tt-RU" sz="3200" b="1" dirty="0" smtClean="0">
                <a:solidFill>
                  <a:srgbClr val="FF0000"/>
                </a:solidFill>
                <a:latin typeface="Times New Roman" pitchFamily="18" charset="0"/>
                <a:cs typeface="Times New Roman" pitchFamily="18" charset="0"/>
              </a:rPr>
              <a:t>10</a:t>
            </a:r>
            <a:r>
              <a:rPr lang="tt-RU" sz="3200" b="1" dirty="0" smtClean="0">
                <a:solidFill>
                  <a:schemeClr val="tx1"/>
                </a:solidFill>
                <a:latin typeface="Times New Roman" pitchFamily="18" charset="0"/>
                <a:cs typeface="Times New Roman" pitchFamily="18" charset="0"/>
              </a:rPr>
              <a:t> печән әйләндерү җайланмасы</a:t>
            </a:r>
          </a:p>
          <a:p>
            <a:pPr algn="just">
              <a:defRPr/>
            </a:pPr>
            <a:r>
              <a:rPr lang="tt-RU" sz="3200" b="1" dirty="0" smtClean="0">
                <a:solidFill>
                  <a:srgbClr val="FF0000"/>
                </a:solidFill>
                <a:latin typeface="Times New Roman" pitchFamily="18" charset="0"/>
                <a:cs typeface="Times New Roman" pitchFamily="18" charset="0"/>
              </a:rPr>
              <a:t>7</a:t>
            </a:r>
            <a:r>
              <a:rPr lang="tt-RU" sz="3200" b="1" dirty="0" smtClean="0">
                <a:solidFill>
                  <a:schemeClr val="tx1"/>
                </a:solidFill>
                <a:latin typeface="Times New Roman" pitchFamily="18" charset="0"/>
                <a:cs typeface="Times New Roman" pitchFamily="18" charset="0"/>
              </a:rPr>
              <a:t> печән пресслау машинасы</a:t>
            </a:r>
          </a:p>
          <a:p>
            <a:pPr algn="just">
              <a:defRPr/>
            </a:pPr>
            <a:r>
              <a:rPr lang="tt-RU" sz="3200" b="1" dirty="0" smtClean="0">
                <a:solidFill>
                  <a:srgbClr val="FF0000"/>
                </a:solidFill>
                <a:latin typeface="Times New Roman" pitchFamily="18" charset="0"/>
                <a:cs typeface="Times New Roman" pitchFamily="18" charset="0"/>
              </a:rPr>
              <a:t>18</a:t>
            </a:r>
            <a:r>
              <a:rPr lang="tt-RU" sz="3200" b="1" dirty="0" smtClean="0">
                <a:solidFill>
                  <a:schemeClr val="tx1"/>
                </a:solidFill>
                <a:latin typeface="Times New Roman" pitchFamily="18" charset="0"/>
                <a:cs typeface="Times New Roman" pitchFamily="18" charset="0"/>
              </a:rPr>
              <a:t> сука</a:t>
            </a:r>
          </a:p>
          <a:p>
            <a:pPr algn="just">
              <a:defRPr/>
            </a:pPr>
            <a:r>
              <a:rPr lang="tt-RU" sz="3200" b="1" dirty="0" smtClean="0">
                <a:solidFill>
                  <a:srgbClr val="FF0000"/>
                </a:solidFill>
                <a:latin typeface="Times New Roman" pitchFamily="18" charset="0"/>
                <a:cs typeface="Times New Roman" pitchFamily="18" charset="0"/>
              </a:rPr>
              <a:t>20</a:t>
            </a:r>
            <a:r>
              <a:rPr lang="tt-RU" sz="3200" b="1" dirty="0" smtClean="0">
                <a:solidFill>
                  <a:schemeClr val="tx1"/>
                </a:solidFill>
                <a:latin typeface="Times New Roman" pitchFamily="18" charset="0"/>
                <a:cs typeface="Times New Roman" pitchFamily="18" charset="0"/>
              </a:rPr>
              <a:t> ПТС-4 һәм башка төр авыл хуҗалыгы техникасы бар </a:t>
            </a:r>
            <a:endParaRPr lang="tt-RU" sz="2800" b="1" dirty="0" smtClean="0">
              <a:solidFill>
                <a:schemeClr val="tx1"/>
              </a:solidFill>
              <a:latin typeface="Times New Roman" pitchFamily="18" charset="0"/>
              <a:cs typeface="Times New Roman" pitchFamily="18" charset="0"/>
            </a:endParaRPr>
          </a:p>
          <a:p>
            <a:pPr algn="just" fontAlgn="auto">
              <a:spcAft>
                <a:spcPts val="0"/>
              </a:spcAft>
              <a:buFont typeface="Arial" pitchFamily="34" charset="0"/>
              <a:buChar char="•"/>
              <a:defRPr/>
            </a:pPr>
            <a:endParaRPr lang="tt-RU" sz="2800" b="1" dirty="0" smtClean="0">
              <a:latin typeface="Times New Roman" pitchFamily="18" charset="0"/>
              <a:cs typeface="Times New Roman" pitchFamily="18" charset="0"/>
            </a:endParaRPr>
          </a:p>
          <a:p>
            <a:pPr algn="just" fontAlgn="auto">
              <a:spcAft>
                <a:spcPts val="0"/>
              </a:spcAft>
              <a:buFont typeface="Arial" pitchFamily="34" charset="0"/>
              <a:buChar char="•"/>
              <a:defRPr/>
            </a:pPr>
            <a:endParaRPr lang="tt-RU" sz="28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0090.jpg"/>
          <p:cNvPicPr>
            <a:picLocks noChangeAspect="1"/>
          </p:cNvPicPr>
          <p:nvPr/>
        </p:nvPicPr>
        <p:blipFill>
          <a:blip r:embed="rId3" cstate="print"/>
          <a:stretch>
            <a:fillRect/>
          </a:stretch>
        </p:blipFill>
        <p:spPr>
          <a:xfrm>
            <a:off x="0" y="3829053"/>
            <a:ext cx="3786182" cy="3028947"/>
          </a:xfrm>
          <a:prstGeom prst="rect">
            <a:avLst/>
          </a:prstGeom>
        </p:spPr>
      </p:pic>
      <p:pic>
        <p:nvPicPr>
          <p:cNvPr id="4" name="Рисунок 3" descr="IMG_0114.jpg"/>
          <p:cNvPicPr>
            <a:picLocks noChangeAspect="1"/>
          </p:cNvPicPr>
          <p:nvPr/>
        </p:nvPicPr>
        <p:blipFill>
          <a:blip r:embed="rId4" cstate="print"/>
          <a:stretch>
            <a:fillRect/>
          </a:stretch>
        </p:blipFill>
        <p:spPr>
          <a:xfrm>
            <a:off x="5456571" y="0"/>
            <a:ext cx="3687429" cy="2786058"/>
          </a:xfrm>
          <a:prstGeom prst="rect">
            <a:avLst/>
          </a:prstGeom>
        </p:spPr>
      </p:pic>
      <p:sp>
        <p:nvSpPr>
          <p:cNvPr id="3" name="Объект 2"/>
          <p:cNvSpPr>
            <a:spLocks noGrp="1"/>
          </p:cNvSpPr>
          <p:nvPr>
            <p:ph idx="1"/>
          </p:nvPr>
        </p:nvSpPr>
        <p:spPr>
          <a:xfrm>
            <a:off x="457200" y="404664"/>
            <a:ext cx="8229600" cy="5721499"/>
          </a:xfrm>
        </p:spPr>
        <p:txBody>
          <a:bodyPr>
            <a:normAutofit fontScale="92500" lnSpcReduction="20000"/>
          </a:bodyPr>
          <a:lstStyle/>
          <a:p>
            <a:pPr marL="0" indent="0" algn="just">
              <a:buNone/>
            </a:pPr>
            <a:r>
              <a:rPr lang="tt-RU" sz="2800" b="1" dirty="0" smtClean="0">
                <a:solidFill>
                  <a:srgbClr val="FF0000"/>
                </a:solidFill>
              </a:rPr>
              <a:t>2017 елда:</a:t>
            </a:r>
          </a:p>
          <a:p>
            <a:pPr marL="0" indent="0" algn="just">
              <a:buNone/>
            </a:pPr>
            <a:r>
              <a:rPr lang="tt-RU" sz="2800" b="1" dirty="0" smtClean="0">
                <a:solidFill>
                  <a:srgbClr val="FF0000"/>
                </a:solidFill>
              </a:rPr>
              <a:t>РЕСПУБЛИКА БЮД</a:t>
            </a:r>
            <a:r>
              <a:rPr lang="ru-RU" sz="2800" b="1" dirty="0" smtClean="0">
                <a:solidFill>
                  <a:srgbClr val="FF0000"/>
                </a:solidFill>
              </a:rPr>
              <a:t>Ж</a:t>
            </a:r>
            <a:r>
              <a:rPr lang="tt-RU" sz="2800" b="1" dirty="0" smtClean="0">
                <a:solidFill>
                  <a:srgbClr val="FF0000"/>
                </a:solidFill>
              </a:rPr>
              <a:t>ЕТЫННАН</a:t>
            </a:r>
          </a:p>
          <a:p>
            <a:pPr algn="just"/>
            <a:r>
              <a:rPr lang="tt-RU" sz="2800" b="1" dirty="0" smtClean="0">
                <a:solidFill>
                  <a:schemeClr val="tx1"/>
                </a:solidFill>
              </a:rPr>
              <a:t>Сыер тоткан хуҗалыклар</a:t>
            </a:r>
            <a:r>
              <a:rPr lang="tt-RU" sz="2800" b="1" dirty="0" smtClean="0">
                <a:solidFill>
                  <a:srgbClr val="FFFF00"/>
                </a:solidFill>
              </a:rPr>
              <a:t>га </a:t>
            </a:r>
            <a:r>
              <a:rPr lang="tt-RU" sz="2800" b="1" dirty="0" smtClean="0">
                <a:solidFill>
                  <a:srgbClr val="C00000"/>
                </a:solidFill>
              </a:rPr>
              <a:t>3000</a:t>
            </a:r>
            <a:r>
              <a:rPr lang="tt-RU" sz="2800" b="1" dirty="0" smtClean="0">
                <a:solidFill>
                  <a:srgbClr val="FFFF00"/>
                </a:solidFill>
              </a:rPr>
              <a:t> сум</a:t>
            </a:r>
          </a:p>
          <a:p>
            <a:pPr algn="just"/>
            <a:r>
              <a:rPr lang="tt-RU" sz="2800" b="1" dirty="0" smtClean="0">
                <a:solidFill>
                  <a:schemeClr val="tx1"/>
                </a:solidFill>
              </a:rPr>
              <a:t>Кәҗә асраучы хуҗалыкл</a:t>
            </a:r>
            <a:r>
              <a:rPr lang="tt-RU" sz="2800" b="1" dirty="0" smtClean="0">
                <a:solidFill>
                  <a:srgbClr val="FFFF00"/>
                </a:solidFill>
              </a:rPr>
              <a:t>арга</a:t>
            </a:r>
            <a:r>
              <a:rPr lang="tt-RU" sz="2800" b="1" dirty="0" smtClean="0">
                <a:solidFill>
                  <a:schemeClr val="tx1"/>
                </a:solidFill>
              </a:rPr>
              <a:t> </a:t>
            </a:r>
            <a:r>
              <a:rPr lang="tt-RU" sz="2800" b="1" dirty="0" smtClean="0">
                <a:solidFill>
                  <a:srgbClr val="C00000"/>
                </a:solidFill>
              </a:rPr>
              <a:t>1000</a:t>
            </a:r>
            <a:r>
              <a:rPr lang="tt-RU" sz="2800" b="1" dirty="0" smtClean="0">
                <a:solidFill>
                  <a:srgbClr val="FFFF00"/>
                </a:solidFill>
              </a:rPr>
              <a:t> сум</a:t>
            </a:r>
          </a:p>
          <a:p>
            <a:pPr algn="just"/>
            <a:r>
              <a:rPr lang="tt-RU" sz="2800" b="1" dirty="0" smtClean="0">
                <a:solidFill>
                  <a:schemeClr val="tx1"/>
                </a:solidFill>
              </a:rPr>
              <a:t>Ат асраучыларга </a:t>
            </a:r>
            <a:r>
              <a:rPr lang="tt-RU" sz="2800" b="1" dirty="0" smtClean="0">
                <a:solidFill>
                  <a:srgbClr val="FF0000"/>
                </a:solidFill>
              </a:rPr>
              <a:t>3000 </a:t>
            </a:r>
            <a:r>
              <a:rPr lang="tt-RU" sz="2800" b="1" dirty="0" smtClean="0">
                <a:solidFill>
                  <a:schemeClr val="tx1"/>
                </a:solidFill>
              </a:rPr>
              <a:t>сум дотация акчасы бирелде.</a:t>
            </a:r>
          </a:p>
          <a:p>
            <a:pPr algn="just"/>
            <a:r>
              <a:rPr lang="tt-RU" sz="2800" b="1" dirty="0" smtClean="0">
                <a:solidFill>
                  <a:schemeClr val="tx1"/>
                </a:solidFill>
              </a:rPr>
              <a:t>Прививкалар ясау өчен- 300 сум </a:t>
            </a:r>
          </a:p>
          <a:p>
            <a:pPr algn="just"/>
            <a:r>
              <a:rPr lang="tt-RU" sz="2800" b="1" dirty="0" smtClean="0">
                <a:solidFill>
                  <a:schemeClr val="tx1"/>
                </a:solidFill>
              </a:rPr>
              <a:t>111 сыер өчен 333 мең сум</a:t>
            </a:r>
          </a:p>
          <a:p>
            <a:pPr algn="just"/>
            <a:r>
              <a:rPr lang="tt-RU" sz="2800" b="1" dirty="0" smtClean="0">
                <a:solidFill>
                  <a:schemeClr val="tx1"/>
                </a:solidFill>
              </a:rPr>
              <a:t>44 кәҗәгә 44 мең сум </a:t>
            </a:r>
          </a:p>
          <a:p>
            <a:pPr algn="just"/>
            <a:r>
              <a:rPr lang="tt-RU" sz="2800" b="1" dirty="0" smtClean="0">
                <a:solidFill>
                  <a:schemeClr val="tx1"/>
                </a:solidFill>
              </a:rPr>
              <a:t>33 баш ат өчен – 99000 сум</a:t>
            </a:r>
          </a:p>
          <a:p>
            <a:pPr algn="just"/>
            <a:r>
              <a:rPr lang="tt-RU" sz="2800" b="1" dirty="0" smtClean="0">
                <a:solidFill>
                  <a:schemeClr val="tx1"/>
                </a:solidFill>
              </a:rPr>
              <a:t>Көзге прививкалар өчен 30600 сум(бер     хуҗалыкка 995 сум)</a:t>
            </a:r>
          </a:p>
          <a:p>
            <a:pPr algn="just"/>
            <a:r>
              <a:rPr lang="tt-RU" sz="2600" b="1" dirty="0" smtClean="0">
                <a:solidFill>
                  <a:srgbClr val="C00000"/>
                </a:solidFill>
              </a:rPr>
              <a:t> БАРЛЫГЫ </a:t>
            </a:r>
            <a:r>
              <a:rPr lang="tt-RU" sz="4800" b="1" dirty="0" smtClean="0">
                <a:solidFill>
                  <a:schemeClr val="tx1">
                    <a:lumMod val="95000"/>
                    <a:lumOff val="5000"/>
                  </a:schemeClr>
                </a:solidFill>
              </a:rPr>
              <a:t>506 300 </a:t>
            </a:r>
            <a:r>
              <a:rPr lang="tt-RU" sz="2600" b="1" dirty="0" smtClean="0">
                <a:solidFill>
                  <a:srgbClr val="C00000"/>
                </a:solidFill>
              </a:rPr>
              <a:t>сум дота</a:t>
            </a:r>
            <a:r>
              <a:rPr lang="ru-RU" sz="2600" b="1" dirty="0" err="1" smtClean="0">
                <a:solidFill>
                  <a:srgbClr val="C00000"/>
                </a:solidFill>
              </a:rPr>
              <a:t>ция</a:t>
            </a:r>
            <a:r>
              <a:rPr lang="tt-RU" sz="2600" b="1" dirty="0" smtClean="0">
                <a:solidFill>
                  <a:srgbClr val="C00000"/>
                </a:solidFill>
              </a:rPr>
              <a:t>     акчасы бирелде (бер хужалыкка </a:t>
            </a:r>
            <a:r>
              <a:rPr lang="tt-RU" sz="2600" b="1" dirty="0" smtClean="0">
                <a:solidFill>
                  <a:schemeClr val="tx1">
                    <a:lumMod val="95000"/>
                    <a:lumOff val="5000"/>
                  </a:schemeClr>
                </a:solidFill>
              </a:rPr>
              <a:t>1414</a:t>
            </a:r>
            <a:r>
              <a:rPr lang="tt-RU" sz="2600" b="1" dirty="0" smtClean="0">
                <a:solidFill>
                  <a:srgbClr val="C00000"/>
                </a:solidFill>
              </a:rPr>
              <a:t> сум)</a:t>
            </a:r>
            <a:endParaRPr lang="ru-RU" sz="2600" b="1" dirty="0">
              <a:solidFill>
                <a:srgbClr val="C00000"/>
              </a:solidFill>
            </a:endParaRPr>
          </a:p>
        </p:txBody>
      </p:sp>
    </p:spTree>
    <p:extLst>
      <p:ext uri="{BB962C8B-B14F-4D97-AF65-F5344CB8AC3E}">
        <p14:creationId xmlns="" xmlns:p14="http://schemas.microsoft.com/office/powerpoint/2010/main" val="3524859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214290"/>
            <a:ext cx="8358246" cy="6001643"/>
          </a:xfrm>
          <a:prstGeom prst="rect">
            <a:avLst/>
          </a:prstGeom>
          <a:noFill/>
        </p:spPr>
        <p:txBody>
          <a:bodyPr wrap="square" rtlCol="0">
            <a:spAutoFit/>
          </a:bodyPr>
          <a:lstStyle/>
          <a:p>
            <a:r>
              <a:rPr lang="ru-RU" sz="3200" b="1" dirty="0" smtClean="0"/>
              <a:t>2018 </a:t>
            </a:r>
            <a:r>
              <a:rPr lang="ru-RU" sz="3200" b="1" dirty="0" err="1" smtClean="0"/>
              <a:t>елнын</a:t>
            </a:r>
            <a:r>
              <a:rPr lang="ru-RU" sz="3200" b="1" dirty="0" smtClean="0"/>
              <a:t> февраль </a:t>
            </a:r>
            <a:r>
              <a:rPr lang="ru-RU" sz="3200" b="1" dirty="0" err="1" smtClean="0"/>
              <a:t>аенда</a:t>
            </a:r>
            <a:r>
              <a:rPr lang="ru-RU" sz="3200" b="1" dirty="0" smtClean="0"/>
              <a:t> Татарстан Президенты </a:t>
            </a:r>
            <a:r>
              <a:rPr lang="ru-RU" sz="3200" b="1" dirty="0" err="1" smtClean="0"/>
              <a:t>тарафыннан</a:t>
            </a:r>
            <a:r>
              <a:rPr lang="ru-RU" sz="3200" b="1" dirty="0" smtClean="0"/>
              <a:t> </a:t>
            </a:r>
            <a:r>
              <a:rPr lang="ru-RU" sz="3200" b="1" dirty="0" err="1" smtClean="0"/>
              <a:t>сыерлар</a:t>
            </a:r>
            <a:r>
              <a:rPr lang="ru-RU" sz="3200" b="1" dirty="0" smtClean="0"/>
              <a:t> </a:t>
            </a:r>
            <a:r>
              <a:rPr lang="ru-RU" sz="3200" b="1" dirty="0" err="1" smtClean="0"/>
              <a:t>һәм кәҗәләр тотучы</a:t>
            </a:r>
            <a:r>
              <a:rPr lang="ru-RU" sz="3200" b="1" dirty="0" smtClean="0"/>
              <a:t> </a:t>
            </a:r>
            <a:r>
              <a:rPr lang="ru-RU" sz="3200" b="1" dirty="0" err="1" smtClean="0"/>
              <a:t>хуҗалыкларга бер</a:t>
            </a:r>
            <a:r>
              <a:rPr lang="ru-RU" sz="3200" b="1" dirty="0" smtClean="0"/>
              <a:t> </a:t>
            </a:r>
            <a:r>
              <a:rPr lang="ru-RU" sz="3200" b="1" dirty="0" err="1" smtClean="0"/>
              <a:t>мәртәбә </a:t>
            </a:r>
            <a:r>
              <a:rPr lang="ru-RU" sz="3200" b="1" dirty="0" smtClean="0"/>
              <a:t>субсидия </a:t>
            </a:r>
            <a:r>
              <a:rPr lang="ru-RU" sz="3200" b="1" dirty="0" err="1" smtClean="0"/>
              <a:t>бирү каралган</a:t>
            </a:r>
            <a:r>
              <a:rPr lang="ru-RU" sz="3200" b="1" dirty="0" smtClean="0"/>
              <a:t>:</a:t>
            </a:r>
          </a:p>
          <a:p>
            <a:endParaRPr lang="ru-RU" sz="3200" b="1" dirty="0" smtClean="0"/>
          </a:p>
          <a:p>
            <a:pPr>
              <a:buFont typeface="Wingdings" pitchFamily="2" charset="2"/>
              <a:buChar char="v"/>
            </a:pPr>
            <a:r>
              <a:rPr lang="ru-RU" sz="3200" b="1" dirty="0" smtClean="0"/>
              <a:t>1  </a:t>
            </a:r>
            <a:r>
              <a:rPr lang="ru-RU" sz="3200" b="1" dirty="0" err="1" smtClean="0"/>
              <a:t>сыерга</a:t>
            </a:r>
            <a:r>
              <a:rPr lang="ru-RU" sz="3200" b="1" dirty="0" smtClean="0"/>
              <a:t> 2 000 </a:t>
            </a:r>
            <a:r>
              <a:rPr lang="ru-RU" sz="3200" b="1" dirty="0" err="1" smtClean="0"/>
              <a:t>сум</a:t>
            </a:r>
            <a:endParaRPr lang="ru-RU" sz="3200" b="1" dirty="0" smtClean="0"/>
          </a:p>
          <a:p>
            <a:pPr>
              <a:buFont typeface="Wingdings" pitchFamily="2" charset="2"/>
              <a:buChar char="v"/>
            </a:pPr>
            <a:endParaRPr lang="ru-RU" sz="3200" b="1" dirty="0" smtClean="0"/>
          </a:p>
          <a:p>
            <a:pPr>
              <a:buFont typeface="Wingdings" pitchFamily="2" charset="2"/>
              <a:buChar char="v"/>
            </a:pPr>
            <a:r>
              <a:rPr lang="ru-RU" sz="3200" b="1" dirty="0" smtClean="0"/>
              <a:t>2 </a:t>
            </a:r>
            <a:r>
              <a:rPr lang="ru-RU" sz="3200" b="1" dirty="0" err="1" smtClean="0"/>
              <a:t>сыерга</a:t>
            </a:r>
            <a:r>
              <a:rPr lang="ru-RU" sz="3200" b="1" dirty="0" smtClean="0"/>
              <a:t>   3 000 </a:t>
            </a:r>
            <a:r>
              <a:rPr lang="ru-RU" sz="3200" b="1" dirty="0" err="1" smtClean="0"/>
              <a:t>сум</a:t>
            </a:r>
            <a:endParaRPr lang="ru-RU" sz="3200" b="1" dirty="0" smtClean="0"/>
          </a:p>
          <a:p>
            <a:pPr>
              <a:buFont typeface="Wingdings" pitchFamily="2" charset="2"/>
              <a:buChar char="v"/>
            </a:pPr>
            <a:endParaRPr lang="ru-RU" sz="3200" b="1" dirty="0" smtClean="0"/>
          </a:p>
          <a:p>
            <a:pPr>
              <a:buFont typeface="Wingdings" pitchFamily="2" charset="2"/>
              <a:buChar char="v"/>
            </a:pPr>
            <a:r>
              <a:rPr lang="ru-RU" sz="3200" b="1" dirty="0" smtClean="0"/>
              <a:t>3 </a:t>
            </a:r>
            <a:r>
              <a:rPr lang="ru-RU" sz="3200" b="1" dirty="0" err="1" smtClean="0"/>
              <a:t>һәм аннан</a:t>
            </a:r>
            <a:r>
              <a:rPr lang="ru-RU" sz="3200" b="1" dirty="0" smtClean="0"/>
              <a:t> </a:t>
            </a:r>
            <a:r>
              <a:rPr lang="tt-RU" sz="3200" b="1" dirty="0" smtClean="0"/>
              <a:t> кубрәк сыерга    4 000 сум</a:t>
            </a:r>
          </a:p>
          <a:p>
            <a:r>
              <a:rPr lang="tt-RU" sz="3200" b="1" dirty="0" smtClean="0"/>
              <a:t> 1 кәҗәгә  1 000 сум каралган.</a:t>
            </a:r>
            <a:endParaRPr lang="ru-RU" sz="32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tt-RU" dirty="0" smtClean="0"/>
              <a:t>2012-17 елда башкарылган эшләр:</a:t>
            </a:r>
            <a:endParaRPr lang="ru-RU" dirty="0"/>
          </a:p>
        </p:txBody>
      </p:sp>
      <p:sp>
        <p:nvSpPr>
          <p:cNvPr id="3" name="Объект 2"/>
          <p:cNvSpPr>
            <a:spLocks noGrp="1"/>
          </p:cNvSpPr>
          <p:nvPr>
            <p:ph idx="1"/>
          </p:nvPr>
        </p:nvSpPr>
        <p:spPr>
          <a:xfrm>
            <a:off x="0" y="1600200"/>
            <a:ext cx="9144000" cy="5257800"/>
          </a:xfrm>
        </p:spPr>
        <p:txBody>
          <a:bodyPr>
            <a:noAutofit/>
          </a:bodyPr>
          <a:lstStyle/>
          <a:p>
            <a:pPr lvl="0"/>
            <a:r>
              <a:rPr lang="tt-RU" sz="2000" b="1" dirty="0" smtClean="0">
                <a:solidFill>
                  <a:schemeClr val="tx1">
                    <a:lumMod val="95000"/>
                    <a:lumOff val="5000"/>
                  </a:schemeClr>
                </a:solidFill>
              </a:rPr>
              <a:t>Гомуми  урта  белем  бирү  мәктәбенә,</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Участок  амбулатория  биналарына  капиталь  ремонт;</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Авыл  юлларын  төзекләндерү  юнәлешендә  2 км  600 м  щебенкалы  юл  салу  эшләре;</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Ветеринар  пункт  төзелеп,  халыкка  хезмәт  күрсәтә;</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Урам  утларына  реконструкция  ясалды,  45  штук  электр  энергиясен  экономияләүче  яктырткычлар  куелды;</a:t>
            </a:r>
            <a:endParaRPr lang="ru-RU" sz="2000" b="1" dirty="0" smtClean="0">
              <a:solidFill>
                <a:schemeClr val="tx1">
                  <a:lumMod val="95000"/>
                  <a:lumOff val="5000"/>
                </a:schemeClr>
              </a:solidFill>
            </a:endParaRPr>
          </a:p>
          <a:p>
            <a:r>
              <a:rPr lang="tt-RU" sz="2000" b="1" dirty="0" smtClean="0">
                <a:solidFill>
                  <a:schemeClr val="tx1">
                    <a:lumMod val="95000"/>
                    <a:lumOff val="5000"/>
                  </a:schemeClr>
                </a:solidFill>
              </a:rPr>
              <a:t>Гомуми  белем  бирү  мәктәбендә  балалар  һәм  авылыбыз  яшьләре  өчен  2 спорт  корылмасы  төзелеп  файдалануга  тапшырылды;</a:t>
            </a:r>
          </a:p>
          <a:p>
            <a:r>
              <a:rPr lang="tt-RU" sz="2000" b="1" dirty="0" smtClean="0">
                <a:solidFill>
                  <a:schemeClr val="tx1">
                    <a:lumMod val="95000"/>
                    <a:lumOff val="5000"/>
                  </a:schemeClr>
                </a:solidFill>
              </a:rPr>
              <a:t>2017 нче  елның  төзелеш  программасы  буенча  авылыбызның  мәдәният  йорты  капиталь  төзелеш  программасына  керде.  Бу  капиталь  төзелеш  эше 2016  елның  азагында  башланды  һәм  2017 ел ахырында төгәлләнде;</a:t>
            </a:r>
          </a:p>
          <a:p>
            <a:r>
              <a:rPr lang="tt-RU" sz="2000" b="1" dirty="0" smtClean="0">
                <a:solidFill>
                  <a:schemeClr val="tx1">
                    <a:lumMod val="95000"/>
                    <a:lumOff val="5000"/>
                  </a:schemeClr>
                </a:solidFill>
              </a:rPr>
              <a:t>Яш</a:t>
            </a:r>
            <a:r>
              <a:rPr lang="ru-RU" sz="2000" b="1" dirty="0" err="1" smtClean="0">
                <a:solidFill>
                  <a:schemeClr val="tx1">
                    <a:lumMod val="95000"/>
                    <a:lumOff val="5000"/>
                  </a:schemeClr>
                </a:solidFill>
              </a:rPr>
              <a:t>ьл</a:t>
            </a:r>
            <a:r>
              <a:rPr lang="tt-RU" sz="2000" b="1" dirty="0" smtClean="0">
                <a:solidFill>
                  <a:schemeClr val="tx1">
                    <a:lumMod val="95000"/>
                    <a:lumOff val="5000"/>
                  </a:schemeClr>
                </a:solidFill>
              </a:rPr>
              <a:t>әр урамына 865 м  щебенкалы  юл  җәелде.</a:t>
            </a:r>
            <a:endParaRPr lang="ru-RU" sz="2000" b="1" dirty="0">
              <a:solidFill>
                <a:schemeClr val="tx1">
                  <a:lumMod val="95000"/>
                  <a:lumOff val="5000"/>
                </a:schemeClr>
              </a:solidFill>
            </a:endParaRPr>
          </a:p>
        </p:txBody>
      </p:sp>
    </p:spTree>
    <p:extLst>
      <p:ext uri="{BB962C8B-B14F-4D97-AF65-F5344CB8AC3E}">
        <p14:creationId xmlns="" xmlns:p14="http://schemas.microsoft.com/office/powerpoint/2010/main" val="2654920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034" y="1097360"/>
            <a:ext cx="8229600" cy="5760640"/>
          </a:xfrm>
        </p:spPr>
        <p:txBody>
          <a:bodyPr>
            <a:normAutofit lnSpcReduction="10000"/>
          </a:bodyPr>
          <a:lstStyle/>
          <a:p>
            <a:pPr>
              <a:buNone/>
              <a:tabLst>
                <a:tab pos="6010275" algn="l"/>
              </a:tabLst>
            </a:pPr>
            <a:r>
              <a:rPr lang="tt-RU" sz="2000" b="1" dirty="0" smtClean="0">
                <a:solidFill>
                  <a:schemeClr val="tx1"/>
                </a:solidFill>
              </a:rPr>
              <a:t>652 кешедән </a:t>
            </a:r>
            <a:r>
              <a:rPr lang="tt-RU" sz="2000" b="1" dirty="0" smtClean="0">
                <a:solidFill>
                  <a:srgbClr val="FF0000"/>
                </a:solidFill>
              </a:rPr>
              <a:t>187 500сум </a:t>
            </a:r>
            <a:r>
              <a:rPr lang="tt-RU" sz="2000" b="1" dirty="0" smtClean="0">
                <a:solidFill>
                  <a:schemeClr val="tx1"/>
                </a:solidFill>
              </a:rPr>
              <a:t>акча җыелды. Дәүләт 1 өлешкә 4 өлеш өстәгәннән сон </a:t>
            </a:r>
            <a:r>
              <a:rPr lang="tt-RU" sz="2000" b="1" dirty="0" smtClean="0">
                <a:solidFill>
                  <a:srgbClr val="FF0000"/>
                </a:solidFill>
              </a:rPr>
              <a:t>750 000 сум </a:t>
            </a:r>
            <a:r>
              <a:rPr lang="tt-RU" sz="2000" b="1" dirty="0" smtClean="0">
                <a:solidFill>
                  <a:schemeClr val="tx1"/>
                </a:solidFill>
              </a:rPr>
              <a:t>.Барлыгы </a:t>
            </a:r>
            <a:r>
              <a:rPr lang="tt-RU" sz="2000" b="1" dirty="0" smtClean="0">
                <a:solidFill>
                  <a:srgbClr val="FF0000"/>
                </a:solidFill>
              </a:rPr>
              <a:t>937 500сум </a:t>
            </a:r>
            <a:r>
              <a:rPr lang="tt-RU" sz="2000" b="1" dirty="0" smtClean="0">
                <a:solidFill>
                  <a:schemeClr val="tx1"/>
                </a:solidFill>
              </a:rPr>
              <a:t>акча файдаланылды.</a:t>
            </a:r>
          </a:p>
          <a:p>
            <a:r>
              <a:rPr lang="tt-RU" sz="2000" dirty="0" smtClean="0"/>
              <a:t>-  </a:t>
            </a:r>
            <a:r>
              <a:rPr lang="tt-RU" sz="2000" b="1" dirty="0" smtClean="0">
                <a:solidFill>
                  <a:schemeClr val="tx1">
                    <a:lumMod val="95000"/>
                    <a:lumOff val="5000"/>
                  </a:schemeClr>
                </a:solidFill>
              </a:rPr>
              <a:t>Авыл  җирлеге  территориясендә  юлларны  төзек  тоту,  ремонтлау  Кирпеч  урамына  1  км.дан  артык  юлга  496  тонна (</a:t>
            </a:r>
            <a:r>
              <a:rPr lang="tt-RU" sz="2000" b="1" dirty="0" smtClean="0">
                <a:solidFill>
                  <a:srgbClr val="C00000"/>
                </a:solidFill>
              </a:rPr>
              <a:t>432 500  </a:t>
            </a:r>
            <a:r>
              <a:rPr lang="tt-RU" sz="2000" b="1" dirty="0" smtClean="0">
                <a:solidFill>
                  <a:schemeClr val="tx1">
                    <a:lumMod val="95000"/>
                    <a:lumOff val="5000"/>
                  </a:schemeClr>
                </a:solidFill>
              </a:rPr>
              <a:t>сумлык) щебенка  җәелде;</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Урамнарны  кардан  чистартуга  - </a:t>
            </a:r>
            <a:r>
              <a:rPr lang="tt-RU" sz="2000" b="1" dirty="0" smtClean="0">
                <a:solidFill>
                  <a:srgbClr val="C00000"/>
                </a:solidFill>
              </a:rPr>
              <a:t>50 000  </a:t>
            </a:r>
            <a:r>
              <a:rPr lang="tt-RU" sz="2000" b="1" dirty="0" smtClean="0">
                <a:solidFill>
                  <a:schemeClr val="tx1">
                    <a:lumMod val="95000"/>
                    <a:lumOff val="5000"/>
                  </a:schemeClr>
                </a:solidFill>
              </a:rPr>
              <a:t>сум;</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Авыл  җирлеге  территориясендә  су  </a:t>
            </a:r>
            <a:r>
              <a:rPr lang="ru-RU" sz="2000" b="1" dirty="0" err="1" smtClean="0">
                <a:solidFill>
                  <a:schemeClr val="tx1">
                    <a:lumMod val="95000"/>
                    <a:lumOff val="5000"/>
                  </a:schemeClr>
                </a:solidFill>
              </a:rPr>
              <a:t>магистральл</a:t>
            </a:r>
            <a:r>
              <a:rPr lang="tt-RU" sz="2000" b="1" dirty="0" smtClean="0">
                <a:solidFill>
                  <a:schemeClr val="tx1">
                    <a:lumMod val="95000"/>
                    <a:lumOff val="5000"/>
                  </a:schemeClr>
                </a:solidFill>
              </a:rPr>
              <a:t>ә</a:t>
            </a:r>
            <a:r>
              <a:rPr lang="ru-RU" sz="2000" b="1" dirty="0" err="1" smtClean="0">
                <a:solidFill>
                  <a:schemeClr val="tx1">
                    <a:lumMod val="95000"/>
                    <a:lumOff val="5000"/>
                  </a:schemeClr>
                </a:solidFill>
              </a:rPr>
              <a:t>рен</a:t>
            </a:r>
            <a:r>
              <a:rPr lang="tt-RU" sz="2000" b="1" dirty="0" smtClean="0">
                <a:solidFill>
                  <a:schemeClr val="tx1">
                    <a:lumMod val="95000"/>
                    <a:lumOff val="5000"/>
                  </a:schemeClr>
                </a:solidFill>
              </a:rPr>
              <a:t>,  колонкаларны  төзек  тоту,  ремонтлау,  су  насосы,  материаллар  алу  өчен  - </a:t>
            </a:r>
            <a:r>
              <a:rPr lang="tt-RU" sz="2000" b="1" dirty="0" smtClean="0">
                <a:solidFill>
                  <a:srgbClr val="C00000"/>
                </a:solidFill>
              </a:rPr>
              <a:t>155 000  </a:t>
            </a:r>
            <a:r>
              <a:rPr lang="tt-RU" sz="2000" b="1" dirty="0" smtClean="0">
                <a:solidFill>
                  <a:schemeClr val="tx1">
                    <a:lumMod val="95000"/>
                    <a:lumOff val="5000"/>
                  </a:schemeClr>
                </a:solidFill>
              </a:rPr>
              <a:t>сум;</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Авыл  җирлеге  территориясендә  чүплекне (свалка) тәртиптә  тоту  өчен,  чүп  контейнерлары  алу  өчен  - </a:t>
            </a:r>
            <a:r>
              <a:rPr lang="tt-RU" sz="2000" b="1" dirty="0" smtClean="0">
                <a:solidFill>
                  <a:srgbClr val="C00000"/>
                </a:solidFill>
              </a:rPr>
              <a:t>50 000 </a:t>
            </a:r>
            <a:r>
              <a:rPr lang="tt-RU" sz="2000" b="1" dirty="0" smtClean="0">
                <a:solidFill>
                  <a:schemeClr val="tx1">
                    <a:lumMod val="95000"/>
                    <a:lumOff val="5000"/>
                  </a:schemeClr>
                </a:solidFill>
              </a:rPr>
              <a:t>сум;</a:t>
            </a:r>
            <a:endParaRPr lang="ru-RU" sz="2000" b="1" dirty="0" smtClean="0">
              <a:solidFill>
                <a:schemeClr val="tx1">
                  <a:lumMod val="95000"/>
                  <a:lumOff val="5000"/>
                </a:schemeClr>
              </a:solidFill>
            </a:endParaRPr>
          </a:p>
          <a:p>
            <a:pPr lvl="0"/>
            <a:r>
              <a:rPr lang="tt-RU" sz="2000" b="1" dirty="0" smtClean="0">
                <a:solidFill>
                  <a:schemeClr val="tx1">
                    <a:lumMod val="95000"/>
                    <a:lumOff val="5000"/>
                  </a:schemeClr>
                </a:solidFill>
              </a:rPr>
              <a:t>Кешеләргә  һәм  корылмаларга  куркыныч  яный  торган  11  тирәк  агачларын  кисүгә  - </a:t>
            </a:r>
            <a:r>
              <a:rPr lang="tt-RU" sz="2000" b="1" dirty="0" smtClean="0">
                <a:solidFill>
                  <a:srgbClr val="C00000"/>
                </a:solidFill>
              </a:rPr>
              <a:t>100 000сум;</a:t>
            </a:r>
            <a:endParaRPr lang="ru-RU" sz="2000" b="1" dirty="0" smtClean="0">
              <a:solidFill>
                <a:srgbClr val="C00000"/>
              </a:solidFill>
            </a:endParaRPr>
          </a:p>
          <a:p>
            <a:pPr lvl="0"/>
            <a:r>
              <a:rPr lang="tt-RU" sz="2000" b="1" dirty="0" smtClean="0">
                <a:solidFill>
                  <a:schemeClr val="tx1">
                    <a:lumMod val="95000"/>
                    <a:lumOff val="5000"/>
                  </a:schemeClr>
                </a:solidFill>
              </a:rPr>
              <a:t>Урам  утлары  яктырткычларын  ремонтлау,  электр  лампаларын  төзек  тотуга  </a:t>
            </a:r>
            <a:r>
              <a:rPr lang="tt-RU" sz="2000" b="1" smtClean="0">
                <a:solidFill>
                  <a:schemeClr val="tx1">
                    <a:lumMod val="95000"/>
                    <a:lumOff val="5000"/>
                  </a:schemeClr>
                </a:solidFill>
              </a:rPr>
              <a:t>- </a:t>
            </a:r>
            <a:r>
              <a:rPr lang="tt-RU" sz="2000" b="1" smtClean="0">
                <a:solidFill>
                  <a:srgbClr val="C00000"/>
                </a:solidFill>
              </a:rPr>
              <a:t>20 </a:t>
            </a:r>
            <a:r>
              <a:rPr lang="tt-RU" sz="2000" b="1" dirty="0" smtClean="0">
                <a:solidFill>
                  <a:srgbClr val="C00000"/>
                </a:solidFill>
              </a:rPr>
              <a:t>000 </a:t>
            </a:r>
            <a:r>
              <a:rPr lang="tt-RU" sz="2000" b="1" dirty="0" smtClean="0">
                <a:solidFill>
                  <a:schemeClr val="tx1">
                    <a:lumMod val="95000"/>
                    <a:lumOff val="5000"/>
                  </a:schemeClr>
                </a:solidFill>
              </a:rPr>
              <a:t>сум, зыяратның  коймаларын  яңартуга  - </a:t>
            </a:r>
            <a:r>
              <a:rPr lang="tt-RU" sz="2000" b="1" dirty="0" smtClean="0">
                <a:solidFill>
                  <a:srgbClr val="C00000"/>
                </a:solidFill>
              </a:rPr>
              <a:t>125 000 </a:t>
            </a:r>
            <a:r>
              <a:rPr lang="tt-RU" sz="2000" b="1" dirty="0" smtClean="0">
                <a:solidFill>
                  <a:schemeClr val="tx1">
                    <a:lumMod val="95000"/>
                    <a:lumOff val="5000"/>
                  </a:schemeClr>
                </a:solidFill>
              </a:rPr>
              <a:t>сум  тотылып,  планлаштырылган  эшләр  башкарылды. </a:t>
            </a:r>
            <a:endParaRPr lang="ru-RU" sz="2000" b="1" dirty="0">
              <a:solidFill>
                <a:schemeClr val="tx1">
                  <a:lumMod val="95000"/>
                  <a:lumOff val="5000"/>
                </a:schemeClr>
              </a:solidFill>
            </a:endParaRPr>
          </a:p>
        </p:txBody>
      </p:sp>
      <p:sp>
        <p:nvSpPr>
          <p:cNvPr id="5" name="Заголовок 1"/>
          <p:cNvSpPr>
            <a:spLocks noGrp="1"/>
          </p:cNvSpPr>
          <p:nvPr>
            <p:ph type="title"/>
          </p:nvPr>
        </p:nvSpPr>
        <p:spPr>
          <a:xfrm>
            <a:off x="0" y="357188"/>
            <a:ext cx="8858280" cy="571482"/>
          </a:xfrm>
        </p:spPr>
        <p:txBody>
          <a:bodyPr/>
          <a:lstStyle/>
          <a:p>
            <a:r>
              <a:rPr lang="tt-RU" sz="3600" dirty="0" smtClean="0"/>
              <a:t>2017 елда үзарасалым акчасын куллану</a:t>
            </a:r>
            <a:endParaRPr lang="ru-RU" sz="3600" dirty="0"/>
          </a:p>
        </p:txBody>
      </p:sp>
    </p:spTree>
    <p:extLst>
      <p:ext uri="{BB962C8B-B14F-4D97-AF65-F5344CB8AC3E}">
        <p14:creationId xmlns="" xmlns:p14="http://schemas.microsoft.com/office/powerpoint/2010/main" val="3751037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Исенбаевское СП\Desktop\Фотки разные\МИЛЯУША\DSCN1570.JPG"/>
          <p:cNvPicPr/>
          <p:nvPr/>
        </p:nvPicPr>
        <p:blipFill>
          <a:blip r:embed="rId2"/>
          <a:srcRect/>
          <a:stretch>
            <a:fillRect/>
          </a:stretch>
        </p:blipFill>
        <p:spPr bwMode="auto">
          <a:xfrm>
            <a:off x="3203575" y="0"/>
            <a:ext cx="5940425" cy="4455319"/>
          </a:xfrm>
          <a:prstGeom prst="rect">
            <a:avLst/>
          </a:prstGeom>
          <a:noFill/>
          <a:ln w="9525">
            <a:noFill/>
            <a:miter lim="800000"/>
            <a:headEnd/>
            <a:tailEnd/>
          </a:ln>
        </p:spPr>
      </p:pic>
      <p:pic>
        <p:nvPicPr>
          <p:cNvPr id="4" name="Содержимое 3" descr="C:\Users\Исенбаевское СП\Desktop\Фотки разные\МИЛЯУША\DSCN1567.JPG"/>
          <p:cNvPicPr>
            <a:picLocks noGrp="1"/>
          </p:cNvPicPr>
          <p:nvPr>
            <p:ph idx="1"/>
          </p:nvPr>
        </p:nvPicPr>
        <p:blipFill>
          <a:blip r:embed="rId3"/>
          <a:srcRect/>
          <a:stretch>
            <a:fillRect/>
          </a:stretch>
        </p:blipFill>
        <p:spPr bwMode="auto">
          <a:xfrm>
            <a:off x="0" y="2571744"/>
            <a:ext cx="5715007" cy="4286256"/>
          </a:xfrm>
          <a:prstGeom prst="rect">
            <a:avLst/>
          </a:prstGeom>
          <a:noFill/>
          <a:ln w="9525">
            <a:noFill/>
            <a:miter lim="800000"/>
            <a:headEnd/>
            <a:tailEnd/>
          </a:ln>
        </p:spPr>
      </p:pic>
      <p:sp>
        <p:nvSpPr>
          <p:cNvPr id="5" name="Прямоугольник 4"/>
          <p:cNvSpPr/>
          <p:nvPr/>
        </p:nvSpPr>
        <p:spPr>
          <a:xfrm rot="19293363">
            <a:off x="-117933" y="2233504"/>
            <a:ext cx="629099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t-RU" sz="5400" b="1" spc="50" dirty="0" smtClean="0">
                <a:ln w="11430"/>
                <a:effectLst>
                  <a:outerShdw blurRad="76200" dist="50800" dir="5400000" algn="tl" rotWithShape="0">
                    <a:srgbClr val="000000">
                      <a:alpha val="65000"/>
                    </a:srgbClr>
                  </a:outerShdw>
                </a:effectLst>
              </a:rPr>
              <a:t>Кирпеч урамы</a:t>
            </a:r>
            <a:endParaRPr lang="ru-RU" sz="5400" b="1" cap="none" spc="50" dirty="0">
              <a:ln w="11430"/>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Исенбаевское СП\Desktop\Фотки разные\Су койлэу\DSCN1623.JPG"/>
          <p:cNvPicPr/>
          <p:nvPr/>
        </p:nvPicPr>
        <p:blipFill>
          <a:blip r:embed="rId2" cstate="print"/>
          <a:srcRect/>
          <a:stretch>
            <a:fillRect/>
          </a:stretch>
        </p:blipFill>
        <p:spPr bwMode="auto">
          <a:xfrm>
            <a:off x="0" y="0"/>
            <a:ext cx="5940425" cy="4452617"/>
          </a:xfrm>
          <a:prstGeom prst="rect">
            <a:avLst/>
          </a:prstGeom>
          <a:noFill/>
          <a:ln w="9525">
            <a:noFill/>
            <a:miter lim="800000"/>
            <a:headEnd/>
            <a:tailEnd/>
          </a:ln>
        </p:spPr>
      </p:pic>
      <p:pic>
        <p:nvPicPr>
          <p:cNvPr id="7" name="Содержимое 6" descr="C:\Users\Исенбаевское СП\Desktop\Фотки разные\Су койлэу\DSCN1629.JPG"/>
          <p:cNvPicPr>
            <a:picLocks noGrp="1"/>
          </p:cNvPicPr>
          <p:nvPr>
            <p:ph idx="1"/>
          </p:nvPr>
        </p:nvPicPr>
        <p:blipFill>
          <a:blip r:embed="rId3" cstate="print"/>
          <a:srcRect/>
          <a:stretch>
            <a:fillRect/>
          </a:stretch>
        </p:blipFill>
        <p:spPr bwMode="auto">
          <a:xfrm>
            <a:off x="3643306" y="2786058"/>
            <a:ext cx="5500694" cy="4071942"/>
          </a:xfrm>
          <a:prstGeom prst="rect">
            <a:avLst/>
          </a:prstGeom>
          <a:noFill/>
          <a:ln w="9525">
            <a:noFill/>
            <a:miter lim="800000"/>
            <a:headEnd/>
            <a:tailEnd/>
          </a:ln>
        </p:spPr>
      </p:pic>
      <p:sp>
        <p:nvSpPr>
          <p:cNvPr id="9" name="Прямоугольник 8"/>
          <p:cNvSpPr/>
          <p:nvPr/>
        </p:nvSpPr>
        <p:spPr>
          <a:xfrm>
            <a:off x="428596" y="5429264"/>
            <a:ext cx="450059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Су </a:t>
            </a: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көйләү</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71670" y="285728"/>
            <a:ext cx="5214974" cy="3571900"/>
          </a:xfrm>
          <a:prstGeom prst="rect">
            <a:avLst/>
          </a:prstGeom>
          <a:noFill/>
          <a:ln w="9525">
            <a:noFill/>
            <a:miter lim="800000"/>
            <a:headEnd/>
            <a:tailEnd/>
          </a:ln>
          <a:effectLst/>
        </p:spPr>
      </p:pic>
      <p:sp>
        <p:nvSpPr>
          <p:cNvPr id="6" name="Прямоугольник 5"/>
          <p:cNvSpPr/>
          <p:nvPr/>
        </p:nvSpPr>
        <p:spPr>
          <a:xfrm>
            <a:off x="-1" y="3429000"/>
            <a:ext cx="9144001" cy="3416320"/>
          </a:xfrm>
          <a:prstGeom prst="rect">
            <a:avLst/>
          </a:prstGeom>
          <a:noFill/>
        </p:spPr>
        <p:txBody>
          <a:bodyPr wrap="square" lIns="91440" tIns="45720" rIns="91440" bIns="45720">
            <a:spAutoFit/>
          </a:bodyPr>
          <a:lstStyle/>
          <a:p>
            <a:pPr algn="ct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Докладчы</a:t>
            </a: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Исәнбай авыл</a:t>
            </a: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җирлеге Башлыгы</a:t>
            </a: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Сираев</a:t>
            </a: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Фәнил Фаиз</a:t>
            </a:r>
            <a:r>
              <a:rPr lang="ru-RU"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ru-RU"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улы</a:t>
            </a:r>
            <a:endParaRPr lang="ru-RU"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Исенбаевское СП\Desktop\ФОТОЛАР (СТЕНД)\Агач кису (стенд)\DSCN1422.JPG"/>
          <p:cNvPicPr>
            <a:picLocks noChangeAspect="1" noChangeArrowheads="1"/>
          </p:cNvPicPr>
          <p:nvPr/>
        </p:nvPicPr>
        <p:blipFill>
          <a:blip r:embed="rId2" cstate="print"/>
          <a:srcRect/>
          <a:stretch>
            <a:fillRect/>
          </a:stretch>
        </p:blipFill>
        <p:spPr bwMode="auto">
          <a:xfrm>
            <a:off x="3143240" y="2357430"/>
            <a:ext cx="6000760" cy="4500570"/>
          </a:xfrm>
          <a:prstGeom prst="rect">
            <a:avLst/>
          </a:prstGeom>
          <a:noFill/>
        </p:spPr>
      </p:pic>
      <p:pic>
        <p:nvPicPr>
          <p:cNvPr id="4098" name="Picture 2" descr="C:\Users\Исенбаевское СП\Desktop\ФОТОЛАР (СТЕНД)\Агач кису (стенд)\DSCN1424.JPG"/>
          <p:cNvPicPr>
            <a:picLocks noGrp="1" noChangeAspect="1" noChangeArrowheads="1"/>
          </p:cNvPicPr>
          <p:nvPr>
            <p:ph idx="1"/>
          </p:nvPr>
        </p:nvPicPr>
        <p:blipFill>
          <a:blip r:embed="rId3" cstate="print"/>
          <a:srcRect/>
          <a:stretch>
            <a:fillRect/>
          </a:stretch>
        </p:blipFill>
        <p:spPr bwMode="auto">
          <a:xfrm>
            <a:off x="1" y="0"/>
            <a:ext cx="5334004" cy="4000503"/>
          </a:xfrm>
          <a:prstGeom prst="rect">
            <a:avLst/>
          </a:prstGeom>
          <a:noFill/>
        </p:spPr>
      </p:pic>
      <p:sp>
        <p:nvSpPr>
          <p:cNvPr id="6" name="Прямоугольник 5"/>
          <p:cNvSpPr/>
          <p:nvPr/>
        </p:nvSpPr>
        <p:spPr>
          <a:xfrm rot="19365006">
            <a:off x="535282" y="3038339"/>
            <a:ext cx="8715718"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cap="none" spc="0" dirty="0" smtClean="0">
                <a:ln/>
                <a:effectLst/>
              </a:rPr>
              <a:t>Топол</a:t>
            </a:r>
            <a:r>
              <a:rPr lang="ru-RU" sz="5400" b="1" dirty="0" smtClean="0">
                <a:ln/>
              </a:rPr>
              <a:t>ь </a:t>
            </a:r>
            <a:r>
              <a:rPr lang="ru-RU" sz="5400" b="1" dirty="0" err="1" smtClean="0">
                <a:ln/>
              </a:rPr>
              <a:t>агачлары</a:t>
            </a:r>
            <a:r>
              <a:rPr lang="ru-RU" sz="5400" b="1" dirty="0" smtClean="0">
                <a:ln/>
              </a:rPr>
              <a:t> </a:t>
            </a:r>
            <a:r>
              <a:rPr lang="ru-RU" sz="5400" b="1" dirty="0" err="1" smtClean="0">
                <a:ln/>
              </a:rPr>
              <a:t>кисү</a:t>
            </a:r>
            <a:endParaRPr lang="ru-RU" sz="5400" b="1" cap="none" spc="0" dirty="0">
              <a:ln/>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Содержимое 3" descr="IMGP0044.JPG"/>
          <p:cNvPicPr>
            <a:picLocks noGrp="1" noChangeAspect="1"/>
          </p:cNvPicPr>
          <p:nvPr>
            <p:ph idx="1"/>
          </p:nvPr>
        </p:nvPicPr>
        <p:blipFill>
          <a:blip r:embed="rId2" cstate="print"/>
          <a:srcRect/>
          <a:stretch>
            <a:fillRect/>
          </a:stretch>
        </p:blipFill>
        <p:spPr>
          <a:xfrm>
            <a:off x="0" y="0"/>
            <a:ext cx="4214813" cy="3160713"/>
          </a:xfrm>
        </p:spPr>
      </p:pic>
      <p:pic>
        <p:nvPicPr>
          <p:cNvPr id="14340" name="Рисунок 4" descr="IMGP0008.JPG"/>
          <p:cNvPicPr>
            <a:picLocks noChangeAspect="1"/>
          </p:cNvPicPr>
          <p:nvPr/>
        </p:nvPicPr>
        <p:blipFill>
          <a:blip r:embed="rId3" cstate="print"/>
          <a:srcRect/>
          <a:stretch>
            <a:fillRect/>
          </a:stretch>
        </p:blipFill>
        <p:spPr bwMode="auto">
          <a:xfrm>
            <a:off x="4214813" y="0"/>
            <a:ext cx="4929187" cy="3214688"/>
          </a:xfrm>
          <a:prstGeom prst="rect">
            <a:avLst/>
          </a:prstGeom>
          <a:noFill/>
          <a:ln w="9525">
            <a:noFill/>
            <a:miter lim="800000"/>
            <a:headEnd/>
            <a:tailEnd/>
          </a:ln>
        </p:spPr>
      </p:pic>
      <p:pic>
        <p:nvPicPr>
          <p:cNvPr id="14341" name="Рисунок 5" descr="IMGP0013.JPG"/>
          <p:cNvPicPr>
            <a:picLocks noChangeAspect="1"/>
          </p:cNvPicPr>
          <p:nvPr/>
        </p:nvPicPr>
        <p:blipFill>
          <a:blip r:embed="rId4" cstate="print"/>
          <a:srcRect/>
          <a:stretch>
            <a:fillRect/>
          </a:stretch>
        </p:blipFill>
        <p:spPr bwMode="auto">
          <a:xfrm>
            <a:off x="0" y="3143250"/>
            <a:ext cx="4714875" cy="3714750"/>
          </a:xfrm>
          <a:prstGeom prst="rect">
            <a:avLst/>
          </a:prstGeom>
          <a:noFill/>
          <a:ln w="9525">
            <a:noFill/>
            <a:miter lim="800000"/>
            <a:headEnd/>
            <a:tailEnd/>
          </a:ln>
        </p:spPr>
      </p:pic>
      <p:pic>
        <p:nvPicPr>
          <p:cNvPr id="14342" name="Рисунок 8" descr="IMGP0063.JPG"/>
          <p:cNvPicPr>
            <a:picLocks noChangeAspect="1"/>
          </p:cNvPicPr>
          <p:nvPr/>
        </p:nvPicPr>
        <p:blipFill>
          <a:blip r:embed="rId5" cstate="print"/>
          <a:srcRect/>
          <a:stretch>
            <a:fillRect/>
          </a:stretch>
        </p:blipFill>
        <p:spPr bwMode="auto">
          <a:xfrm>
            <a:off x="4646613" y="3071813"/>
            <a:ext cx="4497387" cy="3786187"/>
          </a:xfrm>
          <a:prstGeom prst="rect">
            <a:avLst/>
          </a:prstGeom>
          <a:noFill/>
          <a:ln w="9525">
            <a:noFill/>
            <a:miter lim="800000"/>
            <a:headEnd/>
            <a:tailEnd/>
          </a:ln>
        </p:spPr>
      </p:pic>
      <p:sp>
        <p:nvSpPr>
          <p:cNvPr id="6" name="Прямоугольник 5"/>
          <p:cNvSpPr/>
          <p:nvPr/>
        </p:nvSpPr>
        <p:spPr>
          <a:xfrm>
            <a:off x="1" y="3000371"/>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5400" b="1" cap="none" spc="0" dirty="0" smtClean="0">
                <a:ln w="11430"/>
                <a:solidFill>
                  <a:srgbClr val="FF0000"/>
                </a:solidFill>
                <a:effectLst>
                  <a:outerShdw blurRad="80000" dist="40000" dir="5040000" algn="tl">
                    <a:srgbClr val="000000">
                      <a:alpha val="30000"/>
                    </a:srgbClr>
                  </a:outerShdw>
                </a:effectLst>
              </a:rPr>
              <a:t>Кыш </a:t>
            </a:r>
            <a:r>
              <a:rPr lang="ru-RU" sz="5400" b="1" cap="none" spc="0" dirty="0" err="1" smtClean="0">
                <a:ln w="11430"/>
                <a:solidFill>
                  <a:srgbClr val="FF0000"/>
                </a:solidFill>
                <a:effectLst>
                  <a:outerShdw blurRad="80000" dist="40000" dir="5040000" algn="tl">
                    <a:srgbClr val="000000">
                      <a:alpha val="30000"/>
                    </a:srgbClr>
                  </a:outerShdw>
                </a:effectLst>
              </a:rPr>
              <a:t>көне авылыбыз</a:t>
            </a:r>
            <a:r>
              <a:rPr lang="ru-RU" sz="5400" b="1" cap="none" spc="0" dirty="0" smtClean="0">
                <a:ln w="11430"/>
                <a:solidFill>
                  <a:srgbClr val="FF0000"/>
                </a:solidFill>
                <a:effectLst>
                  <a:outerShdw blurRad="80000" dist="40000" dir="5040000" algn="tl">
                    <a:srgbClr val="000000">
                      <a:alpha val="30000"/>
                    </a:srgbClr>
                  </a:outerShdw>
                </a:effectLst>
              </a:rPr>
              <a:t> </a:t>
            </a:r>
            <a:r>
              <a:rPr lang="ru-RU" sz="5400" b="1" cap="none" spc="0" dirty="0" err="1" smtClean="0">
                <a:ln w="11430"/>
                <a:solidFill>
                  <a:srgbClr val="FF0000"/>
                </a:solidFill>
                <a:effectLst>
                  <a:outerShdw blurRad="80000" dist="40000" dir="5040000" algn="tl">
                    <a:srgbClr val="000000">
                      <a:alpha val="30000"/>
                    </a:srgbClr>
                  </a:outerShdw>
                </a:effectLst>
              </a:rPr>
              <a:t>урамнары</a:t>
            </a:r>
            <a:endParaRPr lang="ru-RU" sz="5400" b="1" cap="none" spc="0"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x_37b6bc4e.jpg"/>
          <p:cNvPicPr>
            <a:picLocks noChangeAspect="1"/>
          </p:cNvPicPr>
          <p:nvPr/>
        </p:nvPicPr>
        <p:blipFill>
          <a:blip r:embed="rId3" cstate="print"/>
          <a:stretch>
            <a:fillRect/>
          </a:stretch>
        </p:blipFill>
        <p:spPr>
          <a:xfrm>
            <a:off x="0" y="0"/>
            <a:ext cx="4608512" cy="3456384"/>
          </a:xfrm>
          <a:prstGeom prst="rect">
            <a:avLst/>
          </a:prstGeom>
        </p:spPr>
      </p:pic>
      <p:pic>
        <p:nvPicPr>
          <p:cNvPr id="6" name="Рисунок 5" descr="IMG_1047.jpg"/>
          <p:cNvPicPr>
            <a:picLocks noChangeAspect="1"/>
          </p:cNvPicPr>
          <p:nvPr/>
        </p:nvPicPr>
        <p:blipFill>
          <a:blip r:embed="rId4" cstate="print"/>
          <a:stretch>
            <a:fillRect/>
          </a:stretch>
        </p:blipFill>
        <p:spPr>
          <a:xfrm>
            <a:off x="0" y="3356992"/>
            <a:ext cx="5601613" cy="3501008"/>
          </a:xfrm>
          <a:prstGeom prst="rect">
            <a:avLst/>
          </a:prstGeom>
        </p:spPr>
      </p:pic>
      <p:pic>
        <p:nvPicPr>
          <p:cNvPr id="8" name="Рисунок 7" descr="IMG_1043.jpg"/>
          <p:cNvPicPr>
            <a:picLocks noChangeAspect="1"/>
          </p:cNvPicPr>
          <p:nvPr/>
        </p:nvPicPr>
        <p:blipFill>
          <a:blip r:embed="rId5" cstate="print"/>
          <a:stretch>
            <a:fillRect/>
          </a:stretch>
        </p:blipFill>
        <p:spPr>
          <a:xfrm>
            <a:off x="4472023" y="3573016"/>
            <a:ext cx="4671977" cy="3284984"/>
          </a:xfrm>
          <a:prstGeom prst="rect">
            <a:avLst/>
          </a:prstGeom>
        </p:spPr>
      </p:pic>
      <p:pic>
        <p:nvPicPr>
          <p:cNvPr id="9" name="Рисунок 8" descr="123.jpg"/>
          <p:cNvPicPr>
            <a:picLocks noChangeAspect="1"/>
          </p:cNvPicPr>
          <p:nvPr/>
        </p:nvPicPr>
        <p:blipFill>
          <a:blip r:embed="rId6" cstate="print"/>
          <a:stretch>
            <a:fillRect/>
          </a:stretch>
        </p:blipFill>
        <p:spPr>
          <a:xfrm>
            <a:off x="4039757" y="0"/>
            <a:ext cx="5104243" cy="3789040"/>
          </a:xfrm>
          <a:prstGeom prst="rect">
            <a:avLst/>
          </a:prstGeom>
        </p:spPr>
      </p:pic>
      <p:sp>
        <p:nvSpPr>
          <p:cNvPr id="7" name="Прямоугольник 6"/>
          <p:cNvSpPr/>
          <p:nvPr/>
        </p:nvSpPr>
        <p:spPr>
          <a:xfrm>
            <a:off x="857225" y="2967335"/>
            <a:ext cx="7000924" cy="923330"/>
          </a:xfrm>
          <a:prstGeom prst="rect">
            <a:avLst/>
          </a:prstGeom>
          <a:noFill/>
        </p:spPr>
        <p:txBody>
          <a:bodyPr wrap="square" lIns="91440" tIns="45720" rIns="91440" bIns="45720">
            <a:spAutoFit/>
          </a:bodyPr>
          <a:lstStyle/>
          <a:p>
            <a:pPr algn="ctr"/>
            <a:r>
              <a:rPr lang="ru-RU" sz="5400" b="1" cap="none" spc="0"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rPr>
              <a:t>Авыл</a:t>
            </a:r>
            <a:r>
              <a:rPr lang="ru-RU" sz="5400" b="1" cap="none" spc="0" dirty="0" smtClean="0">
                <a:ln w="17780" cmpd="sng">
                  <a:solidFill>
                    <a:schemeClr val="accent1">
                      <a:tint val="3000"/>
                    </a:schemeClr>
                  </a:solidFill>
                  <a:prstDash val="solid"/>
                  <a:miter lim="800000"/>
                </a:ln>
                <a:effectLst>
                  <a:outerShdw blurRad="55000" dist="50800" dir="5400000" algn="tl">
                    <a:srgbClr val="000000">
                      <a:alpha val="33000"/>
                    </a:srgbClr>
                  </a:outerShdw>
                </a:effectLst>
              </a:rPr>
              <a:t> </a:t>
            </a:r>
            <a:r>
              <a:rPr lang="ru-RU" sz="5400" b="1" cap="none" spc="0"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rPr>
              <a:t>урамнары</a:t>
            </a:r>
            <a:endParaRPr lang="ru-RU" sz="5400" b="1" cap="none" spc="0" dirty="0">
              <a:ln w="17780" cmpd="sng">
                <a:solidFill>
                  <a:schemeClr val="accent1">
                    <a:tint val="3000"/>
                  </a:schemeClr>
                </a:solidFill>
                <a:prstDash val="solid"/>
                <a:miter lim="800000"/>
              </a:ln>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Исенбаевское СП\Desktop\Фотки разные\СДК монумент\DSCN1518.JPG"/>
          <p:cNvPicPr/>
          <p:nvPr/>
        </p:nvPicPr>
        <p:blipFill>
          <a:blip r:embed="rId2" cstate="print"/>
          <a:srcRect/>
          <a:stretch>
            <a:fillRect/>
          </a:stretch>
        </p:blipFill>
        <p:spPr bwMode="auto">
          <a:xfrm>
            <a:off x="3214678" y="2691111"/>
            <a:ext cx="5929322" cy="4166889"/>
          </a:xfrm>
          <a:prstGeom prst="rect">
            <a:avLst/>
          </a:prstGeom>
          <a:noFill/>
          <a:ln w="9525">
            <a:noFill/>
            <a:miter lim="800000"/>
            <a:headEnd/>
            <a:tailEnd/>
          </a:ln>
        </p:spPr>
      </p:pic>
      <p:sp>
        <p:nvSpPr>
          <p:cNvPr id="4" name="Прямоугольник 3"/>
          <p:cNvSpPr/>
          <p:nvPr/>
        </p:nvSpPr>
        <p:spPr>
          <a:xfrm>
            <a:off x="285720" y="214290"/>
            <a:ext cx="8143932" cy="2677656"/>
          </a:xfrm>
          <a:prstGeom prst="rect">
            <a:avLst/>
          </a:prstGeom>
        </p:spPr>
        <p:txBody>
          <a:bodyPr wrap="square">
            <a:spAutoFit/>
          </a:bodyPr>
          <a:lstStyle/>
          <a:p>
            <a:r>
              <a:rPr lang="tt-RU" sz="2400" b="1" dirty="0" smtClean="0">
                <a:latin typeface="Batang" pitchFamily="18" charset="-127"/>
                <a:ea typeface="Batang" pitchFamily="18" charset="-127"/>
              </a:rPr>
              <a:t>2016  нчы  елның  үзарасалым  акчасының  1941-1945 елгы,  Бөек  Ватан  сугышында  хәбәрсез  югалган,  һәлак булган  һәм  кайтып  үлгән  авылдашлар  истәлегенә куелган  обелискларны,  монументларны  яңартуга,  материаллар  алуга  һәм  110 м койманы  тотуга – 200 мең  сумлык  эшләр  башкарылды.</a:t>
            </a:r>
            <a:endParaRPr lang="ru-RU" sz="2400" b="1" dirty="0" smtClean="0">
              <a:latin typeface="Batang" pitchFamily="18" charset="-127"/>
              <a:ea typeface="Batang" pitchFamily="18" charset="-127"/>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Исенбаевское СП\Desktop\Фотки разные\СДК монумент\DSCN1516.JPG"/>
          <p:cNvPicPr/>
          <p:nvPr/>
        </p:nvPicPr>
        <p:blipFill>
          <a:blip r:embed="rId2" cstate="print"/>
          <a:srcRect/>
          <a:stretch>
            <a:fillRect/>
          </a:stretch>
        </p:blipFill>
        <p:spPr bwMode="auto">
          <a:xfrm>
            <a:off x="3857620" y="3000372"/>
            <a:ext cx="5286380" cy="3857628"/>
          </a:xfrm>
          <a:prstGeom prst="rect">
            <a:avLst/>
          </a:prstGeom>
          <a:noFill/>
          <a:ln w="9525">
            <a:noFill/>
            <a:miter lim="800000"/>
            <a:headEnd/>
            <a:tailEnd/>
          </a:ln>
        </p:spPr>
      </p:pic>
      <p:pic>
        <p:nvPicPr>
          <p:cNvPr id="5" name="Рисунок 4" descr="C:\Users\Исенбаевское СП\Desktop\Фотки разные\СДК монумент\DSCN1512.JPG"/>
          <p:cNvPicPr/>
          <p:nvPr/>
        </p:nvPicPr>
        <p:blipFill>
          <a:blip r:embed="rId3" cstate="print"/>
          <a:srcRect/>
          <a:stretch>
            <a:fillRect/>
          </a:stretch>
        </p:blipFill>
        <p:spPr bwMode="auto">
          <a:xfrm>
            <a:off x="0" y="0"/>
            <a:ext cx="6072198" cy="4071941"/>
          </a:xfrm>
          <a:prstGeom prst="rect">
            <a:avLst/>
          </a:prstGeom>
          <a:noFill/>
          <a:ln w="9525">
            <a:noFill/>
            <a:miter lim="800000"/>
            <a:headEnd/>
            <a:tailEnd/>
          </a:ln>
        </p:spPr>
      </p:pic>
      <p:sp>
        <p:nvSpPr>
          <p:cNvPr id="7" name="Содержимое 6"/>
          <p:cNvSpPr>
            <a:spLocks noGrp="1"/>
          </p:cNvSpPr>
          <p:nvPr>
            <p:ph idx="1"/>
          </p:nvPr>
        </p:nvSpPr>
        <p:spPr/>
        <p:txBody>
          <a:bodyPr/>
          <a:lstStyle/>
          <a:p>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1484784"/>
          </a:xfrm>
        </p:spPr>
        <p:txBody>
          <a:bodyPr/>
          <a:lstStyle/>
          <a:p>
            <a:r>
              <a:rPr lang="tt-RU" sz="3600" dirty="0" smtClean="0"/>
              <a:t>2018елда үзарасалым акчасы түбәндәге эшләргә планлаштырыла</a:t>
            </a:r>
            <a:endParaRPr lang="ru-RU" sz="3600" dirty="0"/>
          </a:p>
        </p:txBody>
      </p:sp>
      <p:sp>
        <p:nvSpPr>
          <p:cNvPr id="2" name="Содержимое 1"/>
          <p:cNvSpPr>
            <a:spLocks noGrp="1"/>
          </p:cNvSpPr>
          <p:nvPr>
            <p:ph idx="1"/>
          </p:nvPr>
        </p:nvSpPr>
        <p:spPr>
          <a:xfrm>
            <a:off x="428596" y="1428736"/>
            <a:ext cx="8229600" cy="5214974"/>
          </a:xfrm>
        </p:spPr>
        <p:txBody>
          <a:bodyPr>
            <a:normAutofit fontScale="77500" lnSpcReduction="20000"/>
          </a:bodyPr>
          <a:lstStyle/>
          <a:p>
            <a:pPr>
              <a:buNone/>
            </a:pPr>
            <a:r>
              <a:rPr lang="tt-RU" b="1" dirty="0" smtClean="0">
                <a:solidFill>
                  <a:schemeClr val="tx1"/>
                </a:solidFill>
              </a:rPr>
              <a:t>2017 нче  елның  19  ноябрендә  булып  узган  2018  нче  ел  өчен үзарасалым  акчасын  билгеләү  һәм  җыю  буенча  референдум  нәтиҗәләре  буенча  Исәнбай  авыл  җирлегенең  төзеклеген,  көнкүрешен  яңарту  өчен  түбәндәге    эшләр  башкарылачак:</a:t>
            </a:r>
            <a:endParaRPr lang="ru-RU" b="1" dirty="0" smtClean="0">
              <a:solidFill>
                <a:schemeClr val="tx1"/>
              </a:solidFill>
            </a:endParaRPr>
          </a:p>
          <a:p>
            <a:r>
              <a:rPr lang="tt-RU" b="1" dirty="0" smtClean="0">
                <a:solidFill>
                  <a:schemeClr val="tx1"/>
                </a:solidFill>
              </a:rPr>
              <a:t>Барлыгы  халыктан  625  кешедән  187 500  сум акча  җыелырга  тиеш.  Бүгенге көндә үзарасалым  124 мең сум җыеп тапшырылды.  Алдагы  көннәрдә  халыктан  калган  сумманы  җыеп  бетереп  казнага  тапшырырга  кирәк.  Дәүләттән  тиешле  750 мең  сум  акча  бирелеп,  барлыгы  937 500  сум  акчага  түбәндәге  эшләр  планлаштырыла:</a:t>
            </a:r>
            <a:endParaRPr lang="ru-RU" b="1" dirty="0" smtClean="0">
              <a:solidFill>
                <a:schemeClr val="tx1"/>
              </a:solidFill>
            </a:endParaRPr>
          </a:p>
          <a:p>
            <a:r>
              <a:rPr lang="tt-RU" b="1" dirty="0" smtClean="0">
                <a:solidFill>
                  <a:schemeClr val="tx1"/>
                </a:solidFill>
              </a:rPr>
              <a:t>-Авыл  җирлеге  территориясендә  юлларны  төзек  тоту,  ремонтлау,  кардан  чистартуга;</a:t>
            </a:r>
            <a:endParaRPr lang="ru-RU" b="1" dirty="0" smtClean="0">
              <a:solidFill>
                <a:schemeClr val="tx1"/>
              </a:solidFill>
            </a:endParaRPr>
          </a:p>
          <a:p>
            <a:r>
              <a:rPr lang="tt-RU" b="1" dirty="0" smtClean="0">
                <a:solidFill>
                  <a:schemeClr val="tx1"/>
                </a:solidFill>
              </a:rPr>
              <a:t>-Авыл   җирлеге  территориясендә  су  </a:t>
            </a:r>
            <a:r>
              <a:rPr lang="ru-RU" b="1" dirty="0" err="1" smtClean="0">
                <a:solidFill>
                  <a:schemeClr val="tx1"/>
                </a:solidFill>
              </a:rPr>
              <a:t>магистральл</a:t>
            </a:r>
            <a:r>
              <a:rPr lang="tt-RU" b="1" dirty="0" smtClean="0">
                <a:solidFill>
                  <a:schemeClr val="tx1"/>
                </a:solidFill>
              </a:rPr>
              <a:t>ә</a:t>
            </a:r>
            <a:r>
              <a:rPr lang="ru-RU" b="1" dirty="0" err="1" smtClean="0">
                <a:solidFill>
                  <a:schemeClr val="tx1"/>
                </a:solidFill>
              </a:rPr>
              <a:t>рен</a:t>
            </a:r>
            <a:r>
              <a:rPr lang="tt-RU" b="1" dirty="0" smtClean="0">
                <a:solidFill>
                  <a:schemeClr val="tx1"/>
                </a:solidFill>
              </a:rPr>
              <a:t>,  колонкаларны  төзек  тотуга,  ремонтлау,  су  насосы,  материаллар  алуга;  </a:t>
            </a:r>
            <a:endParaRPr lang="ru-RU" b="1" dirty="0" smtClean="0">
              <a:solidFill>
                <a:schemeClr val="tx1"/>
              </a:solidFill>
            </a:endParaRPr>
          </a:p>
          <a:p>
            <a:r>
              <a:rPr lang="tt-RU" b="1" dirty="0" smtClean="0">
                <a:solidFill>
                  <a:schemeClr val="tx1"/>
                </a:solidFill>
              </a:rPr>
              <a:t>-Авыл җирлегенең  генерал</a:t>
            </a:r>
            <a:r>
              <a:rPr lang="ru-RU" b="1" dirty="0" err="1" smtClean="0">
                <a:solidFill>
                  <a:schemeClr val="tx1"/>
                </a:solidFill>
              </a:rPr>
              <a:t>ь</a:t>
            </a:r>
            <a:r>
              <a:rPr lang="tt-RU" b="1" dirty="0" smtClean="0">
                <a:solidFill>
                  <a:schemeClr val="tx1"/>
                </a:solidFill>
              </a:rPr>
              <a:t>  план  документларын  булдыруга;</a:t>
            </a:r>
            <a:endParaRPr lang="ru-RU" b="1" dirty="0" smtClean="0">
              <a:solidFill>
                <a:schemeClr val="tx1"/>
              </a:solidFill>
            </a:endParaRPr>
          </a:p>
          <a:p>
            <a:r>
              <a:rPr lang="tt-RU" b="1" dirty="0" smtClean="0">
                <a:solidFill>
                  <a:schemeClr val="tx1"/>
                </a:solidFill>
              </a:rPr>
              <a:t>- Авыл җирлегендә  су  системасының  документларын  хәзерләүгә.</a:t>
            </a:r>
            <a:endParaRPr lang="ru-RU" b="1"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42" name="Picture 2"/>
          <p:cNvPicPr>
            <a:picLocks noChangeAspect="1" noChangeArrowheads="1"/>
          </p:cNvPicPr>
          <p:nvPr/>
        </p:nvPicPr>
        <p:blipFill>
          <a:blip r:embed="rId2" cstate="print"/>
          <a:srcRect/>
          <a:stretch>
            <a:fillRect/>
          </a:stretch>
        </p:blipFill>
        <p:spPr bwMode="auto">
          <a:xfrm>
            <a:off x="0" y="-107157"/>
            <a:ext cx="9286876" cy="6965157"/>
          </a:xfrm>
          <a:prstGeom prst="rect">
            <a:avLst/>
          </a:prstGeom>
          <a:noFill/>
          <a:ln w="9525">
            <a:noFill/>
            <a:miter lim="800000"/>
            <a:headEnd/>
            <a:tailEnd/>
          </a:ln>
          <a:effectLst/>
        </p:spPr>
      </p:pic>
      <p:sp>
        <p:nvSpPr>
          <p:cNvPr id="5" name="Прямоугольник 4"/>
          <p:cNvSpPr/>
          <p:nvPr/>
        </p:nvSpPr>
        <p:spPr>
          <a:xfrm>
            <a:off x="1857356" y="5418536"/>
            <a:ext cx="6858048" cy="939422"/>
          </a:xfrm>
          <a:prstGeom prst="rect">
            <a:avLst/>
          </a:prstGeom>
          <a:noFill/>
        </p:spPr>
        <p:txBody>
          <a:bodyPr wrap="square" lIns="91440" tIns="45720" rIns="91440" bIns="45720">
            <a:spAutoFit/>
          </a:bodyPr>
          <a:lstStyle/>
          <a:p>
            <a:pPr algn="ctr"/>
            <a:r>
              <a:rPr lang="ru-RU" sz="5400" b="1" cap="none" spc="0" dirty="0" err="1" smtClean="0">
                <a:ln w="10541" cmpd="sng">
                  <a:solidFill>
                    <a:srgbClr val="7D7D7D">
                      <a:tint val="100000"/>
                      <a:shade val="100000"/>
                      <a:satMod val="110000"/>
                    </a:srgbClr>
                  </a:solidFill>
                  <a:prstDash val="solid"/>
                </a:ln>
                <a:solidFill>
                  <a:srgbClr val="C00000"/>
                </a:solidFill>
                <a:effectLst/>
              </a:rPr>
              <a:t>Авылыбыз</a:t>
            </a:r>
            <a:r>
              <a:rPr lang="ru-RU" sz="5400" b="1" cap="none" spc="0" dirty="0" smtClean="0">
                <a:ln w="10541" cmpd="sng">
                  <a:solidFill>
                    <a:srgbClr val="7D7D7D">
                      <a:tint val="100000"/>
                      <a:shade val="100000"/>
                      <a:satMod val="110000"/>
                    </a:srgbClr>
                  </a:solidFill>
                  <a:prstDash val="solid"/>
                </a:ln>
                <a:solidFill>
                  <a:srgbClr val="C00000"/>
                </a:solidFill>
                <a:effectLst/>
              </a:rPr>
              <a:t> </a:t>
            </a:r>
            <a:r>
              <a:rPr lang="ru-RU" sz="5400" b="1" cap="none" spc="0" dirty="0" err="1" smtClean="0">
                <a:ln w="10541" cmpd="sng">
                  <a:solidFill>
                    <a:srgbClr val="7D7D7D">
                      <a:tint val="100000"/>
                      <a:shade val="100000"/>
                      <a:satMod val="110000"/>
                    </a:srgbClr>
                  </a:solidFill>
                  <a:prstDash val="solid"/>
                </a:ln>
                <a:solidFill>
                  <a:srgbClr val="C00000"/>
                </a:solidFill>
                <a:effectLst/>
              </a:rPr>
              <a:t>үзәге</a:t>
            </a:r>
            <a:endParaRPr lang="ru-RU" sz="5400" b="1" cap="none" spc="0" dirty="0">
              <a:ln w="10541" cmpd="sng">
                <a:solidFill>
                  <a:srgbClr val="7D7D7D">
                    <a:tint val="100000"/>
                    <a:shade val="100000"/>
                    <a:satMod val="110000"/>
                  </a:srgbClr>
                </a:solidFill>
                <a:prstDash val="solid"/>
              </a:ln>
              <a:solidFill>
                <a:srgbClr val="C00000"/>
              </a:solidFill>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d375842-e9a8-4c8e-ab86-ececdd094f6c.JPG"/>
          <p:cNvPicPr>
            <a:picLocks noChangeAspect="1"/>
          </p:cNvPicPr>
          <p:nvPr/>
        </p:nvPicPr>
        <p:blipFill>
          <a:blip r:embed="rId2"/>
          <a:stretch>
            <a:fillRect/>
          </a:stretch>
        </p:blipFill>
        <p:spPr>
          <a:xfrm>
            <a:off x="4500562" y="2857496"/>
            <a:ext cx="4643438" cy="3825823"/>
          </a:xfrm>
          <a:prstGeom prst="rect">
            <a:avLst/>
          </a:prstGeom>
        </p:spPr>
      </p:pic>
      <p:sp>
        <p:nvSpPr>
          <p:cNvPr id="6" name="Прямоугольник 5"/>
          <p:cNvSpPr/>
          <p:nvPr/>
        </p:nvSpPr>
        <p:spPr>
          <a:xfrm>
            <a:off x="285720" y="487025"/>
            <a:ext cx="8143932" cy="6001643"/>
          </a:xfrm>
          <a:prstGeom prst="rect">
            <a:avLst/>
          </a:prstGeom>
        </p:spPr>
        <p:txBody>
          <a:bodyPr wrap="square">
            <a:spAutoFit/>
          </a:bodyPr>
          <a:lstStyle/>
          <a:p>
            <a:r>
              <a:rPr lang="tt-RU" sz="2400" b="1" dirty="0" smtClean="0">
                <a:latin typeface="Arial Black" pitchFamily="34" charset="0"/>
                <a:ea typeface="Batang" pitchFamily="18" charset="-127"/>
                <a:cs typeface="Arial" pitchFamily="34" charset="0"/>
              </a:rPr>
              <a:t>Барыбызда  белгәнебезчә  2018 нче  елның  январь  аеннан  авыл  җирлегендә  чүпләрне  Яр Чаллы  шәһәренең  ООО “Мехуборка”  оешмасы  җыя  башлады.  Алар  кышкы  чорда  айга  ике  тапкыр  2 һәм 4  атнаның  дүшәмбе  көнендә  11.00  сәг-  14.00  сәг кә кадәр  авылга  килеп  һәрбер урамга  кереп  чүп  җыеп  китәләр. Январь, февраль  аенда  халыктан  чүпне  җыю  график  буенча  бара,  килеп  туган  сораулар, мәсьәләләр  урында  хәл  ителә.  ООО “Мехуборка”  оешмасы,  договор  нигезендә  учреждение- предприятиеләрдән,  эшмәкәрләрдән  дә  чүпне  җыя.  Договор төзеп  бетермәгән  оешмалар  һәм  эшмәкәрләр бу  эшне  алдагы  атналарда  башкарырга  тиеш. </a:t>
            </a:r>
            <a:endParaRPr lang="ru-RU" sz="2400" b="1" dirty="0">
              <a:latin typeface="Arial Black" pitchFamily="34" charset="0"/>
              <a:ea typeface="Batang" pitchFamily="18" charset="-127"/>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tt-RU" b="1" dirty="0" smtClean="0"/>
              <a:t>Авыл җирлеге территориясендә </a:t>
            </a:r>
            <a:endParaRPr lang="ru-RU" b="1" dirty="0"/>
          </a:p>
        </p:txBody>
      </p:sp>
      <p:sp>
        <p:nvSpPr>
          <p:cNvPr id="3" name="Содержимое 2"/>
          <p:cNvSpPr>
            <a:spLocks noGrp="1"/>
          </p:cNvSpPr>
          <p:nvPr>
            <p:ph idx="1"/>
          </p:nvPr>
        </p:nvSpPr>
        <p:spPr/>
        <p:txBody>
          <a:bodyPr>
            <a:normAutofit fontScale="70000" lnSpcReduction="20000"/>
          </a:bodyPr>
          <a:lstStyle/>
          <a:p>
            <a:pPr>
              <a:buNone/>
            </a:pPr>
            <a:r>
              <a:rPr lang="tt-RU" sz="2800" b="1" dirty="0" smtClean="0">
                <a:solidFill>
                  <a:schemeClr val="tx1"/>
                </a:solidFill>
              </a:rPr>
              <a:t>     Җаваплылыгы  чикләнгән  “Нәүрүз”  һәм  “Агро-Кама”  оешмасының  Исәнбай  бүлекчәсендә  90га  якын  кеше  эшли  һәм  2017  елгы  күрсәткечләре  түбәндәгечә:  бүлекчәдә  600  башка  якын  мөгезле-эре  терлек,  шулардан  195  баш  савым  сыерыннан  - 7930  ц  сөт  җитештерелеп  сатылган,  1  сыерга- 4 067 кг, 150  ц  ит  җитештерелгән.  Барлыгы  38555 ц  артык  иген  уңышы  җыелган,  уртача  уңыш  20 ц  якын.  Хәзерләнгән  терлек  азыгы  сенаж  - 2354 т,  печән – 473 т,  салам – 477  т,  силос – 2180 т.  2017  елда  сөт  һәм  ит  сатудан  21  млн  890  мең  сум  акча  кассага  кергән.  Уртача  бер  хезмәткәрнең  хезмәт  хакы 12 854  сум  тәшкил  итә.  Соңгы  3-4  айда   Агрофирмада  хезмәт  хакын  түләү  буенча  авырлыклар  туды,  кичектерелеп  киленде.  Агрофирма  җитәкчелеге  пай  җирләрен  арендалаган  өчен  авыл  халкына  пай  ашлыкларын  үзвакытында    бирде.  </a:t>
            </a:r>
            <a:endParaRPr lang="ru-RU" sz="2800" b="1" dirty="0" smtClean="0">
              <a:solidFill>
                <a:schemeClr val="tx1"/>
              </a:solidFill>
            </a:endParaRP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srcRect/>
          <a:stretch>
            <a:fillRect/>
          </a:stretch>
        </p:blipFill>
        <p:spPr bwMode="auto">
          <a:xfrm>
            <a:off x="1" y="714356"/>
            <a:ext cx="9143999" cy="54991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DSCN1167.jpg"/>
          <p:cNvPicPr>
            <a:picLocks noChangeAspect="1"/>
          </p:cNvPicPr>
          <p:nvPr/>
        </p:nvPicPr>
        <p:blipFill>
          <a:blip r:embed="rId2" cstate="print"/>
          <a:stretch>
            <a:fillRect/>
          </a:stretch>
        </p:blipFill>
        <p:spPr>
          <a:xfrm>
            <a:off x="3905245" y="0"/>
            <a:ext cx="5238755" cy="3929066"/>
          </a:xfrm>
          <a:prstGeom prst="rect">
            <a:avLst/>
          </a:prstGeom>
        </p:spPr>
      </p:pic>
      <p:pic>
        <p:nvPicPr>
          <p:cNvPr id="4" name="Рисунок 3" descr="DSCN1169.jpg"/>
          <p:cNvPicPr>
            <a:picLocks noChangeAspect="1"/>
          </p:cNvPicPr>
          <p:nvPr/>
        </p:nvPicPr>
        <p:blipFill>
          <a:blip r:embed="rId3" cstate="print"/>
          <a:stretch>
            <a:fillRect/>
          </a:stretch>
        </p:blipFill>
        <p:spPr>
          <a:xfrm>
            <a:off x="0" y="2143116"/>
            <a:ext cx="6286512" cy="471488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Рисунок 5" descr="IMGP0021.JPG"/>
          <p:cNvPicPr>
            <a:picLocks noChangeAspect="1"/>
          </p:cNvPicPr>
          <p:nvPr/>
        </p:nvPicPr>
        <p:blipFill>
          <a:blip r:embed="rId2" cstate="print"/>
          <a:srcRect l="26576" t="24446" b="21606"/>
          <a:stretch>
            <a:fillRect/>
          </a:stretch>
        </p:blipFill>
        <p:spPr bwMode="auto">
          <a:xfrm>
            <a:off x="4786313" y="4214813"/>
            <a:ext cx="4148137" cy="2286000"/>
          </a:xfrm>
          <a:prstGeom prst="rect">
            <a:avLst/>
          </a:prstGeom>
          <a:noFill/>
          <a:ln w="9525">
            <a:noFill/>
            <a:miter lim="800000"/>
            <a:headEnd/>
            <a:tailEnd/>
          </a:ln>
        </p:spPr>
      </p:pic>
      <p:pic>
        <p:nvPicPr>
          <p:cNvPr id="18438" name="Рисунок 4" descr="IMGP0025.JPG"/>
          <p:cNvPicPr>
            <a:picLocks noChangeAspect="1"/>
          </p:cNvPicPr>
          <p:nvPr/>
        </p:nvPicPr>
        <p:blipFill>
          <a:blip r:embed="rId3" cstate="print"/>
          <a:srcRect t="11670" r="7411" b="15929"/>
          <a:stretch>
            <a:fillRect/>
          </a:stretch>
        </p:blipFill>
        <p:spPr bwMode="auto">
          <a:xfrm>
            <a:off x="428625" y="3571875"/>
            <a:ext cx="5000625" cy="3000375"/>
          </a:xfrm>
          <a:prstGeom prst="rect">
            <a:avLst/>
          </a:prstGeom>
          <a:noFill/>
          <a:ln w="9525">
            <a:noFill/>
            <a:miter lim="800000"/>
            <a:headEnd/>
            <a:tailEnd/>
          </a:ln>
        </p:spPr>
      </p:pic>
      <p:pic>
        <p:nvPicPr>
          <p:cNvPr id="18436" name="Рисунок 3" descr="IMGP0018.JPG"/>
          <p:cNvPicPr>
            <a:picLocks noChangeAspect="1"/>
          </p:cNvPicPr>
          <p:nvPr/>
        </p:nvPicPr>
        <p:blipFill>
          <a:blip r:embed="rId4" cstate="print"/>
          <a:srcRect l="7411" t="13089" b="13089"/>
          <a:stretch>
            <a:fillRect/>
          </a:stretch>
        </p:blipFill>
        <p:spPr bwMode="auto">
          <a:xfrm>
            <a:off x="5500688" y="2143125"/>
            <a:ext cx="3286125" cy="1965325"/>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1354162"/>
          </a:xfrm>
        </p:spPr>
        <p:txBody>
          <a:bodyPr rtlCol="0">
            <a:normAutofit fontScale="90000"/>
          </a:bodyPr>
          <a:lstStyle/>
          <a:p>
            <a:pPr fontAlgn="auto">
              <a:spcAft>
                <a:spcPts val="0"/>
              </a:spcAft>
              <a:defRPr/>
            </a:pPr>
            <a:r>
              <a:rPr lang="tt-RU" dirty="0" smtClean="0">
                <a:solidFill>
                  <a:schemeClr val="accent2"/>
                </a:solidFill>
                <a:latin typeface="Times New Roman" pitchFamily="18" charset="0"/>
                <a:cs typeface="Times New Roman" pitchFamily="18" charset="0"/>
              </a:rPr>
              <a:t/>
            </a:r>
            <a:br>
              <a:rPr lang="tt-RU" dirty="0" smtClean="0">
                <a:solidFill>
                  <a:schemeClr val="accent2"/>
                </a:solidFill>
                <a:latin typeface="Times New Roman" pitchFamily="18" charset="0"/>
                <a:cs typeface="Times New Roman" pitchFamily="18" charset="0"/>
              </a:rPr>
            </a:br>
            <a:r>
              <a:rPr lang="tt-RU" dirty="0" smtClean="0">
                <a:solidFill>
                  <a:schemeClr val="accent2"/>
                </a:solidFill>
                <a:latin typeface="Times New Roman" pitchFamily="18" charset="0"/>
                <a:cs typeface="Times New Roman" pitchFamily="18" charset="0"/>
              </a:rPr>
              <a:t>Исәнбай кирпич заводында</a:t>
            </a:r>
            <a:br>
              <a:rPr lang="tt-RU" dirty="0" smtClean="0">
                <a:solidFill>
                  <a:schemeClr val="accent2"/>
                </a:solidFill>
                <a:latin typeface="Times New Roman" pitchFamily="18" charset="0"/>
                <a:cs typeface="Times New Roman" pitchFamily="18" charset="0"/>
              </a:rPr>
            </a:br>
            <a:endParaRPr lang="ru-RU" dirty="0" smtClean="0">
              <a:solidFill>
                <a:schemeClr val="accent2"/>
              </a:solidFill>
              <a:latin typeface="Times New Roman" pitchFamily="18" charset="0"/>
              <a:cs typeface="Times New Roman" pitchFamily="18" charset="0"/>
            </a:endParaRPr>
          </a:p>
        </p:txBody>
      </p:sp>
      <p:sp>
        <p:nvSpPr>
          <p:cNvPr id="18435" name="Содержимое 2"/>
          <p:cNvSpPr>
            <a:spLocks noGrp="1"/>
          </p:cNvSpPr>
          <p:nvPr>
            <p:ph idx="1"/>
          </p:nvPr>
        </p:nvSpPr>
        <p:spPr>
          <a:xfrm>
            <a:off x="357188" y="1071563"/>
            <a:ext cx="8229600" cy="4525962"/>
          </a:xfrm>
        </p:spPr>
        <p:txBody>
          <a:bodyPr>
            <a:normAutofit/>
          </a:bodyPr>
          <a:lstStyle/>
          <a:p>
            <a:pPr>
              <a:buNone/>
            </a:pPr>
            <a:r>
              <a:rPr lang="tt-RU" b="1" dirty="0" smtClean="0">
                <a:solidFill>
                  <a:schemeClr val="tx1"/>
                </a:solidFill>
              </a:rPr>
              <a:t>Исәнбай  кирпич  заводы  коллективы  2017  елга  2 млн  кирпич  җитештерү  һәм  сатуны  бурыч  итеп  эшләделәр.  Ел  азагына   җитештерелгән  кирпичләр  сатылып,  урнаштырылды.  </a:t>
            </a:r>
            <a:endParaRPr lang="ru-RU" b="1"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285720" y="785794"/>
            <a:ext cx="8472518" cy="4525963"/>
          </a:xfrm>
        </p:spPr>
        <p:txBody>
          <a:bodyPr>
            <a:noAutofit/>
          </a:bodyPr>
          <a:lstStyle/>
          <a:p>
            <a:pPr marL="0">
              <a:spcBef>
                <a:spcPts val="0"/>
              </a:spcBef>
              <a:buNone/>
            </a:pPr>
            <a:r>
              <a:rPr lang="tt-RU" b="1" dirty="0" smtClean="0">
                <a:solidFill>
                  <a:schemeClr val="tx1"/>
                </a:solidFill>
              </a:rPr>
              <a:t>Исәнбай  гомуми  урта  белем  бирү  мәктәбендә  2017-2018  нче  уку  елында  80  укучы  белем  ала.  Аларга  югары  һәм  беренче  категорияле  15  укытучы  белем  бирә,  барлык  фәннәр  буенча  үз  белгечләре  укыта.  2017  елгы  бердәм  дәүләт  экзаменнарын  һәм  башка  күрсәткечләр  буенча  Исәнбай  гомуми  белем  бирү  мәктәбе  республикабызның  алдынгы  100 авыл  мәктәпләре  арасында  8  урынны  яулады.</a:t>
            </a:r>
            <a:r>
              <a:rPr lang="tt-RU" dirty="0" smtClean="0"/>
              <a:t> </a:t>
            </a:r>
            <a:r>
              <a:rPr lang="tt-RU" b="1" dirty="0" smtClean="0">
                <a:solidFill>
                  <a:schemeClr val="tx1"/>
                </a:solidFill>
              </a:rPr>
              <a:t>2017 нче  елның  икенче  ярты  еллыгын  100 %  өлгереш-  62,5 %  сыйфат  белән  йомгакладылар.  Бүгенге  көндә  мәктәбебезне  тәмамлаган  37  укучы  югары  һәм  махсус  белем  бирү  йортларында  укуларын  дәвам  итәләр</a:t>
            </a:r>
            <a:endParaRPr lang="ru-RU" b="1" dirty="0">
              <a:solidFill>
                <a:schemeClr val="tx1"/>
              </a:solidFill>
            </a:endParaRPr>
          </a:p>
        </p:txBody>
      </p:sp>
      <p:sp>
        <p:nvSpPr>
          <p:cNvPr id="8" name="Прямоугольник 7"/>
          <p:cNvSpPr/>
          <p:nvPr/>
        </p:nvSpPr>
        <p:spPr>
          <a:xfrm>
            <a:off x="0" y="0"/>
            <a:ext cx="9144000" cy="461665"/>
          </a:xfrm>
          <a:prstGeom prst="rect">
            <a:avLst/>
          </a:prstGeom>
        </p:spPr>
        <p:txBody>
          <a:bodyPr wrap="square">
            <a:spAutoFit/>
          </a:bodyPr>
          <a:lstStyle/>
          <a:p>
            <a:pPr algn="ctr"/>
            <a:r>
              <a:rPr lang="tt-RU" sz="2400" b="1" dirty="0" smtClean="0">
                <a:solidFill>
                  <a:srgbClr val="FF0000"/>
                </a:solidFill>
                <a:latin typeface="Arial Black" pitchFamily="34" charset="0"/>
                <a:cs typeface="Sakkal Majalla" pitchFamily="2" charset="-78"/>
              </a:rPr>
              <a:t>Исәнбай  гомуми белем  бирү  мәктәбе </a:t>
            </a:r>
            <a:endParaRPr lang="ru-RU" sz="2400" dirty="0">
              <a:solidFill>
                <a:srgbClr val="FF0000"/>
              </a:solidFill>
              <a:latin typeface="Arial Black" pitchFamily="34" charset="0"/>
              <a:cs typeface="Sakkal Majalla"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Рисунок 3" descr="IMGP0077.JPG"/>
          <p:cNvPicPr>
            <a:picLocks noChangeAspect="1"/>
          </p:cNvPicPr>
          <p:nvPr/>
        </p:nvPicPr>
        <p:blipFill>
          <a:blip r:embed="rId2" cstate="print"/>
          <a:srcRect/>
          <a:stretch>
            <a:fillRect/>
          </a:stretch>
        </p:blipFill>
        <p:spPr bwMode="auto">
          <a:xfrm>
            <a:off x="4837113" y="0"/>
            <a:ext cx="4306887" cy="3230562"/>
          </a:xfrm>
          <a:prstGeom prst="rect">
            <a:avLst/>
          </a:prstGeom>
          <a:noFill/>
          <a:ln w="9525">
            <a:noFill/>
            <a:miter lim="800000"/>
            <a:headEnd/>
            <a:tailEnd/>
          </a:ln>
        </p:spPr>
      </p:pic>
      <p:pic>
        <p:nvPicPr>
          <p:cNvPr id="20485" name="Рисунок 4" descr="IMGP0076.JPG"/>
          <p:cNvPicPr>
            <a:picLocks noChangeAspect="1"/>
          </p:cNvPicPr>
          <p:nvPr/>
        </p:nvPicPr>
        <p:blipFill>
          <a:blip r:embed="rId3" cstate="print"/>
          <a:srcRect t="32115"/>
          <a:stretch>
            <a:fillRect/>
          </a:stretch>
        </p:blipFill>
        <p:spPr bwMode="auto">
          <a:xfrm>
            <a:off x="0" y="0"/>
            <a:ext cx="4857750" cy="2944813"/>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tt-RU" b="1" dirty="0" smtClean="0">
                <a:solidFill>
                  <a:srgbClr val="FF0000"/>
                </a:solidFill>
                <a:latin typeface="Times New Roman" pitchFamily="18" charset="0"/>
                <a:cs typeface="Times New Roman" pitchFamily="18" charset="0"/>
              </a:rPr>
              <a:t>Исәнбай балалар бакчасы</a:t>
            </a:r>
            <a:endParaRPr lang="ru-RU" dirty="0" smtClean="0"/>
          </a:p>
        </p:txBody>
      </p:sp>
      <p:sp>
        <p:nvSpPr>
          <p:cNvPr id="20483" name="Содержимое 2"/>
          <p:cNvSpPr>
            <a:spLocks noGrp="1"/>
          </p:cNvSpPr>
          <p:nvPr>
            <p:ph idx="1"/>
          </p:nvPr>
        </p:nvSpPr>
        <p:spPr>
          <a:xfrm>
            <a:off x="428596" y="3143225"/>
            <a:ext cx="8229600" cy="3714775"/>
          </a:xfrm>
        </p:spPr>
        <p:txBody>
          <a:bodyPr>
            <a:normAutofit fontScale="55000" lnSpcReduction="20000"/>
          </a:bodyPr>
          <a:lstStyle/>
          <a:p>
            <a:pPr algn="just"/>
            <a:r>
              <a:rPr lang="tt-RU" sz="4000" b="1" dirty="0" smtClean="0">
                <a:solidFill>
                  <a:schemeClr val="tx1"/>
                </a:solidFill>
              </a:rPr>
              <a:t>Исәнбай  авыл  җирлеге  территориясендә  балалар  бакчасына  йөрердәй  32  бала  бар. Шуларның  26  сы  балалар  бакчасына  йөри,  алдагы  елларда да  балалар  саны  шулай  сакланачак.  Балалар  бакчасы  тәрбияче  кадрлар  белән  тулысынча  тәэмин  ителгән.  Бүгенге  көндә  балалар  бакчасын  да  иң  зур  проблема  капиталь  ремонт  үткәрү.  1982  елда  салынган  балалар  бакчасына  бер  тапкырда  капиталь  ремонт  үткәрелмәгән.  Сантехника,  җылылык,  тәрәзә  рамнары,  ишекләр,  электр  утлары  ремонт  сорый. </a:t>
            </a:r>
            <a:endParaRPr lang="tt-RU" b="1" dirty="0" smtClean="0">
              <a:solidFill>
                <a:schemeClr val="tx1"/>
              </a:solidFill>
              <a:latin typeface="Times New Roman" pitchFamily="18" charset="0"/>
              <a:cs typeface="Times New Roman" pitchFamily="18" charset="0"/>
            </a:endParaRPr>
          </a:p>
          <a:p>
            <a:endParaRPr lang="ru-RU" dirty="0" smtClean="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P0067.JPG"/>
          <p:cNvPicPr>
            <a:picLocks noChangeAspect="1"/>
          </p:cNvPicPr>
          <p:nvPr/>
        </p:nvPicPr>
        <p:blipFill>
          <a:blip r:embed="rId2" cstate="print"/>
          <a:srcRect/>
          <a:stretch>
            <a:fillRect/>
          </a:stretch>
        </p:blipFill>
        <p:spPr>
          <a:xfrm>
            <a:off x="0" y="0"/>
            <a:ext cx="4572000" cy="3429000"/>
          </a:xfrm>
          <a:prstGeom prst="rect">
            <a:avLst/>
          </a:prstGeom>
        </p:spPr>
      </p:pic>
      <p:sp>
        <p:nvSpPr>
          <p:cNvPr id="21506" name="Заголовок 1"/>
          <p:cNvSpPr>
            <a:spLocks noGrp="1"/>
          </p:cNvSpPr>
          <p:nvPr>
            <p:ph type="title"/>
          </p:nvPr>
        </p:nvSpPr>
        <p:spPr>
          <a:xfrm>
            <a:off x="457200" y="0"/>
            <a:ext cx="8229600" cy="1428736"/>
          </a:xfrm>
        </p:spPr>
        <p:txBody>
          <a:bodyPr/>
          <a:lstStyle/>
          <a:p>
            <a:pPr algn="ctr"/>
            <a:r>
              <a:rPr lang="tt-RU" b="1" dirty="0" smtClean="0">
                <a:solidFill>
                  <a:srgbClr val="FF0000"/>
                </a:solidFill>
                <a:latin typeface="Times New Roman" pitchFamily="18" charset="0"/>
                <a:cs typeface="Times New Roman" pitchFamily="18" charset="0"/>
              </a:rPr>
              <a:t>Амбулатория</a:t>
            </a:r>
            <a:endParaRPr lang="ru-RU" b="1" dirty="0" smtClean="0">
              <a:solidFill>
                <a:srgbClr val="FF0000"/>
              </a:solidFill>
              <a:latin typeface="Times New Roman" pitchFamily="18" charset="0"/>
              <a:cs typeface="Times New Roman" pitchFamily="18" charset="0"/>
            </a:endParaRPr>
          </a:p>
        </p:txBody>
      </p:sp>
      <p:sp>
        <p:nvSpPr>
          <p:cNvPr id="21507" name="Содержимое 2"/>
          <p:cNvSpPr>
            <a:spLocks noGrp="1"/>
          </p:cNvSpPr>
          <p:nvPr>
            <p:ph idx="1"/>
          </p:nvPr>
        </p:nvSpPr>
        <p:spPr>
          <a:xfrm>
            <a:off x="1592682" y="1960967"/>
            <a:ext cx="7551318" cy="4897033"/>
          </a:xfrm>
        </p:spPr>
        <p:txBody>
          <a:bodyPr>
            <a:normAutofit fontScale="70000" lnSpcReduction="20000"/>
          </a:bodyPr>
          <a:lstStyle/>
          <a:p>
            <a:r>
              <a:rPr lang="tt-RU" sz="3600" b="1" dirty="0" smtClean="0">
                <a:solidFill>
                  <a:schemeClr val="tx1"/>
                </a:solidFill>
              </a:rPr>
              <a:t>Исәнбай  амбулаториясе  Исәнбай  һәм  күрше  авыл  халкына  медицина  хезмәте  күрсәтә. Амбулатория  эшләүче  кадрлар  белән  тәэмин  ителгән.  Бүгенге  көндә  амбулаториянең   медицина  хезмәткәрләре  яхшы,  җылы,  бөтен  уңайлыклары  булган  бинада  халыкка  медицина  ярдәме  күрсәтәләр.  Амбулаториядә  стоматология,  клиник  лаборатория,  процедурный,  физ. кабинет  һәм  башка  кабинетлар,  5  көндезге  стационар  эшли. 2017  елда  Исәнбай  халкының  450  кешесе  флюорография  узган,тиешле булган   кешеләр диспансеризация узды.</a:t>
            </a:r>
            <a:endParaRPr lang="tt-RU" sz="3600" b="1"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Содержимое 3" descr="IMGP0067.JPG"/>
          <p:cNvPicPr>
            <a:picLocks noGrp="1" noChangeAspect="1"/>
          </p:cNvPicPr>
          <p:nvPr>
            <p:ph idx="1"/>
          </p:nvPr>
        </p:nvPicPr>
        <p:blipFill>
          <a:blip r:embed="rId2" cstate="print"/>
          <a:srcRect/>
          <a:stretch>
            <a:fillRect/>
          </a:stretch>
        </p:blipFill>
        <p:spPr>
          <a:xfrm>
            <a:off x="0" y="0"/>
            <a:ext cx="4572000" cy="3429000"/>
          </a:xfrm>
        </p:spPr>
      </p:pic>
      <p:pic>
        <p:nvPicPr>
          <p:cNvPr id="13316" name="Рисунок 4" descr="IMGP0068.JPG"/>
          <p:cNvPicPr>
            <a:picLocks noChangeAspect="1"/>
          </p:cNvPicPr>
          <p:nvPr/>
        </p:nvPicPr>
        <p:blipFill>
          <a:blip r:embed="rId3" cstate="print"/>
          <a:srcRect/>
          <a:stretch>
            <a:fillRect/>
          </a:stretch>
        </p:blipFill>
        <p:spPr bwMode="auto">
          <a:xfrm>
            <a:off x="4646613" y="0"/>
            <a:ext cx="4497387" cy="3373438"/>
          </a:xfrm>
          <a:prstGeom prst="rect">
            <a:avLst/>
          </a:prstGeom>
          <a:noFill/>
          <a:ln w="9525">
            <a:noFill/>
            <a:miter lim="800000"/>
            <a:headEnd/>
            <a:tailEnd/>
          </a:ln>
        </p:spPr>
      </p:pic>
      <p:pic>
        <p:nvPicPr>
          <p:cNvPr id="13317" name="Рисунок 5" descr="IMGP0069.JPG"/>
          <p:cNvPicPr>
            <a:picLocks noChangeAspect="1"/>
          </p:cNvPicPr>
          <p:nvPr/>
        </p:nvPicPr>
        <p:blipFill>
          <a:blip r:embed="rId4" cstate="print"/>
          <a:srcRect/>
          <a:stretch>
            <a:fillRect/>
          </a:stretch>
        </p:blipFill>
        <p:spPr bwMode="auto">
          <a:xfrm>
            <a:off x="1357313" y="3286125"/>
            <a:ext cx="6357937" cy="3571875"/>
          </a:xfrm>
          <a:prstGeom prst="rect">
            <a:avLst/>
          </a:prstGeom>
          <a:noFill/>
          <a:ln w="9525">
            <a:noFill/>
            <a:miter lim="800000"/>
            <a:headEnd/>
            <a:tailEnd/>
          </a:ln>
        </p:spPr>
      </p:pic>
      <p:sp>
        <p:nvSpPr>
          <p:cNvPr id="7" name="Прямоугольник 6"/>
          <p:cNvSpPr/>
          <p:nvPr/>
        </p:nvSpPr>
        <p:spPr>
          <a:xfrm rot="19576278">
            <a:off x="205599" y="2896030"/>
            <a:ext cx="863779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solidFill>
                  <a:srgbClr val="FF0000"/>
                </a:solidFill>
                <a:effectLst>
                  <a:outerShdw blurRad="76200" dist="50800" dir="5400000" algn="tl" rotWithShape="0">
                    <a:srgbClr val="000000">
                      <a:alpha val="65000"/>
                    </a:srgbClr>
                  </a:outerShdw>
                </a:effectLst>
              </a:rPr>
              <a:t>Амбулатория</a:t>
            </a:r>
            <a:endParaRPr lang="ru-RU" sz="5400" b="1" cap="none" spc="50" dirty="0">
              <a:ln w="11430"/>
              <a:solidFill>
                <a:srgbClr val="FF0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DCIM\108NIKON\DSCN1326.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5" name="TextBox 4"/>
          <p:cNvSpPr txBox="1"/>
          <p:nvPr/>
        </p:nvSpPr>
        <p:spPr>
          <a:xfrm>
            <a:off x="214282" y="2857496"/>
            <a:ext cx="8929718" cy="3785652"/>
          </a:xfrm>
          <a:prstGeom prst="rect">
            <a:avLst/>
          </a:prstGeom>
          <a:noFill/>
        </p:spPr>
        <p:txBody>
          <a:bodyPr wrap="square" rtlCol="0">
            <a:spAutoFit/>
          </a:bodyPr>
          <a:lstStyle/>
          <a:p>
            <a:r>
              <a:rPr lang="tt-RU" sz="2400" b="1" dirty="0" smtClean="0">
                <a:latin typeface="Roman"/>
              </a:rPr>
              <a:t>2017  нче  елның  15  декабрь  көнендә  мәдәният  йорты  капиталь  ремонттан  соң  тантаналы  шартларда  ачылды.  Мәдәният  йортының  бәйрәме  Исәнбай  гомуми  урта  белем  бирү  мәктәбенең  120  еллык  юбилее  белән  бергә  алып  барылды.  Ел  дәвамында  мәдәният  йорты  каршында  “Өмет”  фольклор ансамбле  эшләп  килә.  Алар  авылыбыз,  район  халкына  үзешчән  концерт  - тамаша  программалары  куялар,  республиканың  төрле  үзешчән  бәйгеләрендә  катнашып  лауреат,  дипломнарга  лаек  булдылар. </a:t>
            </a:r>
            <a:endParaRPr lang="ru-RU" sz="2400" b="1" dirty="0">
              <a:latin typeface="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1952625" y="2095500"/>
            <a:ext cx="7191375" cy="4762500"/>
          </a:xfrm>
          <a:prstGeom prst="rect">
            <a:avLst/>
          </a:prstGeom>
          <a:noFill/>
          <a:ln w="9525">
            <a:noFill/>
            <a:miter lim="800000"/>
            <a:headEnd/>
            <a:tailEnd/>
          </a:ln>
          <a:effectLst/>
        </p:spPr>
      </p:pic>
      <p:pic>
        <p:nvPicPr>
          <p:cNvPr id="4" name="Рисунок 3" descr="IMG_2555.JPG"/>
          <p:cNvPicPr>
            <a:picLocks noChangeAspect="1"/>
          </p:cNvPicPr>
          <p:nvPr/>
        </p:nvPicPr>
        <p:blipFill>
          <a:blip r:embed="rId3"/>
          <a:stretch>
            <a:fillRect/>
          </a:stretch>
        </p:blipFill>
        <p:spPr>
          <a:xfrm>
            <a:off x="0" y="0"/>
            <a:ext cx="5238755" cy="3429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DSCN1340.jpg"/>
          <p:cNvPicPr>
            <a:picLocks noChangeAspect="1"/>
          </p:cNvPicPr>
          <p:nvPr/>
        </p:nvPicPr>
        <p:blipFill>
          <a:blip r:embed="rId2" cstate="print"/>
          <a:stretch>
            <a:fillRect/>
          </a:stretch>
        </p:blipFill>
        <p:spPr>
          <a:xfrm>
            <a:off x="3451752" y="0"/>
            <a:ext cx="5692248" cy="6858000"/>
          </a:xfrm>
          <a:prstGeom prst="rect">
            <a:avLst/>
          </a:prstGeom>
        </p:spPr>
      </p:pic>
      <p:sp>
        <p:nvSpPr>
          <p:cNvPr id="1025" name="Rectangle 1"/>
          <p:cNvSpPr>
            <a:spLocks noChangeArrowheads="1"/>
          </p:cNvSpPr>
          <p:nvPr/>
        </p:nvSpPr>
        <p:spPr bwMode="auto">
          <a:xfrm>
            <a:off x="0" y="1214422"/>
            <a:ext cx="307180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tt-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2017  ел  дәвамында  айлык  һәм  еллык  планнарга  нигезләнеп  эш  алып  барды.  Китапханәдә  10300 данә  китап- журналлар   бар. Ел  барышында  китапханәдә  системалы  рәвештә  актуаль  темаларга  күргәзмәләр  ясалды,  яңа  кайткан  китапларга  күзәтүләр, балалар  белән  төрле  әдәби  чаралар  оештырылды. </a:t>
            </a:r>
            <a:endParaRPr kumimoji="0" lang="tt-RU"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714348" y="0"/>
            <a:ext cx="7429552" cy="646331"/>
          </a:xfrm>
          <a:prstGeom prst="rect">
            <a:avLst/>
          </a:prstGeom>
          <a:noFill/>
        </p:spPr>
        <p:txBody>
          <a:bodyPr wrap="square" rtlCol="0">
            <a:spAutoFit/>
          </a:bodyPr>
          <a:lstStyle/>
          <a:p>
            <a:r>
              <a:rPr lang="tt-RU" sz="3600" b="1" dirty="0" smtClean="0">
                <a:solidFill>
                  <a:srgbClr val="C00000"/>
                </a:solidFill>
                <a:latin typeface="Times New Roman" pitchFamily="18" charset="0"/>
                <a:ea typeface="Calibri" pitchFamily="34" charset="0"/>
                <a:cs typeface="Times New Roman" pitchFamily="18" charset="0"/>
              </a:rPr>
              <a:t>Исәнбай  авыл  китапханәсе </a:t>
            </a:r>
            <a:endParaRPr lang="ru-RU" sz="3600" dirty="0"/>
          </a:p>
        </p:txBody>
      </p:sp>
      <p:sp>
        <p:nvSpPr>
          <p:cNvPr id="9" name="TextBox 8"/>
          <p:cNvSpPr txBox="1"/>
          <p:nvPr/>
        </p:nvSpPr>
        <p:spPr>
          <a:xfrm>
            <a:off x="6215074" y="4500570"/>
            <a:ext cx="2928926" cy="2031325"/>
          </a:xfrm>
          <a:prstGeom prst="rect">
            <a:avLst/>
          </a:prstGeom>
          <a:noFill/>
        </p:spPr>
        <p:txBody>
          <a:bodyPr wrap="square" rtlCol="0">
            <a:spAutoFit/>
          </a:bodyPr>
          <a:lstStyle/>
          <a:p>
            <a:pPr>
              <a:buNone/>
            </a:pPr>
            <a:r>
              <a:rPr lang="tt-RU" b="1" dirty="0" smtClean="0">
                <a:latin typeface="Times New Roman" pitchFamily="18" charset="0"/>
                <a:cs typeface="Times New Roman" pitchFamily="18" charset="0"/>
              </a:rPr>
              <a:t>Китапханәдә  10300 данә китап –журналлар (10204 сумлык):</a:t>
            </a:r>
          </a:p>
          <a:p>
            <a:pPr>
              <a:buNone/>
            </a:pPr>
            <a:r>
              <a:rPr lang="tt-RU" b="1" dirty="0" smtClean="0">
                <a:latin typeface="Times New Roman" pitchFamily="18" charset="0"/>
                <a:cs typeface="Times New Roman" pitchFamily="18" charset="0"/>
              </a:rPr>
              <a:t>       Татар телендә-4445 данә</a:t>
            </a:r>
          </a:p>
          <a:p>
            <a:pPr>
              <a:buNone/>
            </a:pPr>
            <a:r>
              <a:rPr lang="tt-RU" b="1" dirty="0" smtClean="0">
                <a:latin typeface="Times New Roman" pitchFamily="18" charset="0"/>
                <a:cs typeface="Times New Roman" pitchFamily="18" charset="0"/>
              </a:rPr>
              <a:t>        Рус телендә – 5078 данә</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0" y="0"/>
            <a:ext cx="5000628" cy="4517602"/>
          </a:xfrm>
          <a:prstGeom prst="rect">
            <a:avLst/>
          </a:prstGeom>
          <a:noFill/>
          <a:ln w="9525">
            <a:noFill/>
            <a:miter lim="800000"/>
            <a:headEnd/>
            <a:tailEnd/>
          </a:ln>
          <a:effectLst/>
        </p:spPr>
      </p:pic>
      <p:sp>
        <p:nvSpPr>
          <p:cNvPr id="4" name="Прямоугольник 3"/>
          <p:cNvSpPr/>
          <p:nvPr/>
        </p:nvSpPr>
        <p:spPr>
          <a:xfrm>
            <a:off x="3500398" y="3995678"/>
            <a:ext cx="5643602" cy="2862322"/>
          </a:xfrm>
          <a:prstGeom prst="rect">
            <a:avLst/>
          </a:prstGeom>
        </p:spPr>
        <p:txBody>
          <a:bodyPr wrap="square">
            <a:spAutoFit/>
          </a:bodyPr>
          <a:lstStyle/>
          <a:p>
            <a:r>
              <a:rPr lang="tt-RU" b="1" dirty="0" smtClean="0">
                <a:solidFill>
                  <a:srgbClr val="C00000"/>
                </a:solidFill>
                <a:latin typeface="Times New Roman" pitchFamily="18" charset="0"/>
                <a:ea typeface="Calibri" pitchFamily="34" charset="0"/>
                <a:cs typeface="Times New Roman" pitchFamily="18" charset="0"/>
              </a:rPr>
              <a:t>2018</a:t>
            </a:r>
            <a:r>
              <a:rPr lang="tt-RU" b="1" dirty="0" smtClean="0">
                <a:latin typeface="Times New Roman" pitchFamily="18" charset="0"/>
                <a:ea typeface="Calibri" pitchFamily="34" charset="0"/>
                <a:cs typeface="Times New Roman" pitchFamily="18" charset="0"/>
              </a:rPr>
              <a:t>  елның  январь  аеннан  мәдәният  йортының  китапханә  залында  авылыбызның  хатын-кызлары  белән  берлектә  оештырылган   </a:t>
            </a:r>
            <a:r>
              <a:rPr lang="tt-RU" b="1" dirty="0" smtClean="0">
                <a:latin typeface="Calibri"/>
                <a:ea typeface="Calibri" pitchFamily="34" charset="0"/>
                <a:cs typeface="Times New Roman" pitchFamily="18" charset="0"/>
              </a:rPr>
              <a:t>“</a:t>
            </a:r>
            <a:r>
              <a:rPr lang="tt-RU" b="1" dirty="0" smtClean="0">
                <a:latin typeface="Times New Roman" pitchFamily="18" charset="0"/>
                <a:ea typeface="Calibri" pitchFamily="34" charset="0"/>
                <a:cs typeface="Times New Roman" pitchFamily="18" charset="0"/>
              </a:rPr>
              <a:t>Ак калфак</a:t>
            </a:r>
            <a:r>
              <a:rPr lang="tt-RU" b="1" dirty="0" smtClean="0">
                <a:latin typeface="Calibri"/>
                <a:ea typeface="Calibri" pitchFamily="34" charset="0"/>
                <a:cs typeface="Times New Roman" pitchFamily="18" charset="0"/>
              </a:rPr>
              <a:t>”</a:t>
            </a:r>
            <a:r>
              <a:rPr lang="tt-RU" b="1" dirty="0" smtClean="0">
                <a:latin typeface="Times New Roman" pitchFamily="18" charset="0"/>
                <a:ea typeface="Calibri" pitchFamily="34" charset="0"/>
                <a:cs typeface="Times New Roman" pitchFamily="18" charset="0"/>
              </a:rPr>
              <a:t>  оешмасы  оешып,  бик  матур  гына  эшли  башлады.  </a:t>
            </a:r>
            <a:r>
              <a:rPr lang="tt-RU" b="1" dirty="0" smtClean="0">
                <a:latin typeface="Calibri"/>
                <a:ea typeface="Calibri" pitchFamily="34" charset="0"/>
                <a:cs typeface="Times New Roman" pitchFamily="18" charset="0"/>
              </a:rPr>
              <a:t>“</a:t>
            </a:r>
            <a:r>
              <a:rPr lang="tt-RU" b="1" dirty="0" smtClean="0">
                <a:latin typeface="Times New Roman" pitchFamily="18" charset="0"/>
                <a:ea typeface="Calibri" pitchFamily="34" charset="0"/>
                <a:cs typeface="Times New Roman" pitchFamily="18" charset="0"/>
              </a:rPr>
              <a:t>Ак  калфак</a:t>
            </a:r>
            <a:r>
              <a:rPr lang="tt-RU" b="1" dirty="0" smtClean="0">
                <a:latin typeface="Calibri"/>
                <a:ea typeface="Calibri" pitchFamily="34" charset="0"/>
                <a:cs typeface="Times New Roman" pitchFamily="18" charset="0"/>
              </a:rPr>
              <a:t>”</a:t>
            </a:r>
            <a:r>
              <a:rPr lang="tt-RU" b="1" dirty="0" smtClean="0">
                <a:latin typeface="Times New Roman" pitchFamily="18" charset="0"/>
                <a:ea typeface="Calibri" pitchFamily="34" charset="0"/>
                <a:cs typeface="Times New Roman" pitchFamily="18" charset="0"/>
              </a:rPr>
              <a:t>  оешмасының  җитәкчеләре  Зарипова Ф.Н.  һәм  Исмагилова  Г.Г. авылыбызның  40ка  якын  хатын-кызлары,  балалар   белән  берлектә  калфак  тегү,  чигү,  шигырьләр  язу,  уку,  төрле  җырлар,  бәетләр,  кичәләр  үткәрү  белән  шөгельләнәләр. </a:t>
            </a:r>
            <a:endParaRPr lang="ru-RU"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0" y="0"/>
            <a:ext cx="9194208" cy="6858000"/>
          </a:xfrm>
          <a:prstGeom prst="rect">
            <a:avLst/>
          </a:prstGeom>
          <a:noFill/>
          <a:ln w="9525">
            <a:noFill/>
            <a:miter lim="800000"/>
            <a:headEnd/>
            <a:tailEnd/>
          </a:ln>
          <a:effectLst/>
        </p:spPr>
      </p:pic>
      <p:sp>
        <p:nvSpPr>
          <p:cNvPr id="4" name="TextBox 3"/>
          <p:cNvSpPr txBox="1"/>
          <p:nvPr/>
        </p:nvSpPr>
        <p:spPr>
          <a:xfrm>
            <a:off x="323528" y="2786058"/>
            <a:ext cx="8280920" cy="3477875"/>
          </a:xfrm>
          <a:prstGeom prst="rect">
            <a:avLst/>
          </a:prstGeom>
          <a:noFill/>
        </p:spPr>
        <p:txBody>
          <a:bodyPr wrap="square" rtlCol="0">
            <a:spAutoFit/>
          </a:bodyPr>
          <a:lstStyle/>
          <a:p>
            <a:pPr algn="ctr"/>
            <a:r>
              <a:rPr lang="tt-RU" sz="4400" b="1" dirty="0" smtClean="0">
                <a:solidFill>
                  <a:srgbClr val="FFFF00"/>
                </a:solidFill>
                <a:latin typeface="Times New Roman" pitchFamily="18" charset="0"/>
                <a:cs typeface="Times New Roman" pitchFamily="18" charset="0"/>
              </a:rPr>
              <a:t>Исәнбай авыл </a:t>
            </a:r>
            <a:r>
              <a:rPr lang="ru-RU" sz="4400" b="1" dirty="0" err="1" smtClean="0">
                <a:solidFill>
                  <a:srgbClr val="FFFF00"/>
                </a:solidFill>
                <a:latin typeface="Times New Roman" pitchFamily="18" charset="0"/>
                <a:cs typeface="Times New Roman" pitchFamily="18" charset="0"/>
              </a:rPr>
              <a:t>җирлеге территориясендә</a:t>
            </a:r>
            <a:r>
              <a:rPr lang="ru-RU" sz="4400" b="1" dirty="0" smtClean="0">
                <a:solidFill>
                  <a:srgbClr val="FFFF00"/>
                </a:solidFill>
                <a:latin typeface="Times New Roman" pitchFamily="18" charset="0"/>
                <a:cs typeface="Times New Roman" pitchFamily="18" charset="0"/>
              </a:rPr>
              <a:t> </a:t>
            </a:r>
          </a:p>
          <a:p>
            <a:pPr algn="ctr"/>
            <a:r>
              <a:rPr lang="ru-RU" sz="4400" b="1" dirty="0">
                <a:solidFill>
                  <a:srgbClr val="FFFF00"/>
                </a:solidFill>
                <a:latin typeface="Times New Roman" pitchFamily="18" charset="0"/>
                <a:cs typeface="Times New Roman" pitchFamily="18" charset="0"/>
              </a:rPr>
              <a:t> </a:t>
            </a:r>
            <a:r>
              <a:rPr lang="ru-RU" sz="4400" b="1" dirty="0" smtClean="0">
                <a:solidFill>
                  <a:srgbClr val="FFFF00"/>
                </a:solidFill>
                <a:latin typeface="Times New Roman" pitchFamily="18" charset="0"/>
                <a:cs typeface="Times New Roman" pitchFamily="18" charset="0"/>
              </a:rPr>
              <a:t>        419 хуҗалык---18 </a:t>
            </a:r>
            <a:r>
              <a:rPr lang="ru-RU" sz="4400" b="1" dirty="0" err="1" smtClean="0">
                <a:solidFill>
                  <a:srgbClr val="FFFF00"/>
                </a:solidFill>
                <a:latin typeface="Times New Roman" pitchFamily="18" charset="0"/>
                <a:cs typeface="Times New Roman" pitchFamily="18" charset="0"/>
              </a:rPr>
              <a:t>мең </a:t>
            </a:r>
            <a:r>
              <a:rPr lang="ru-RU" sz="4400" b="1" dirty="0" smtClean="0">
                <a:solidFill>
                  <a:srgbClr val="FFFF00"/>
                </a:solidFill>
                <a:latin typeface="Times New Roman" pitchFamily="18" charset="0"/>
                <a:cs typeface="Times New Roman" pitchFamily="18" charset="0"/>
              </a:rPr>
              <a:t>кв.м</a:t>
            </a:r>
          </a:p>
          <a:p>
            <a:pPr algn="ctr"/>
            <a:r>
              <a:rPr lang="ru-RU" sz="4400" b="1" dirty="0">
                <a:solidFill>
                  <a:srgbClr val="FFFF00"/>
                </a:solidFill>
                <a:latin typeface="Times New Roman" pitchFamily="18" charset="0"/>
                <a:cs typeface="Times New Roman" pitchFamily="18" charset="0"/>
              </a:rPr>
              <a:t> </a:t>
            </a:r>
            <a:r>
              <a:rPr lang="ru-RU" sz="4400" b="1" dirty="0" smtClean="0">
                <a:solidFill>
                  <a:srgbClr val="FFFF00"/>
                </a:solidFill>
                <a:latin typeface="Times New Roman" pitchFamily="18" charset="0"/>
                <a:cs typeface="Times New Roman" pitchFamily="18" charset="0"/>
              </a:rPr>
              <a:t>         </a:t>
            </a:r>
          </a:p>
          <a:p>
            <a:pPr algn="ctr"/>
            <a:r>
              <a:rPr lang="ru-RU" sz="4400" b="1" dirty="0">
                <a:solidFill>
                  <a:srgbClr val="FFFF00"/>
                </a:solidFill>
                <a:latin typeface="Times New Roman" pitchFamily="18" charset="0"/>
                <a:cs typeface="Times New Roman" pitchFamily="18" charset="0"/>
              </a:rPr>
              <a:t> </a:t>
            </a:r>
            <a:r>
              <a:rPr lang="ru-RU" sz="4400" b="1" dirty="0" smtClean="0">
                <a:solidFill>
                  <a:srgbClr val="FFFF00"/>
                </a:solidFill>
                <a:latin typeface="Times New Roman" pitchFamily="18" charset="0"/>
                <a:cs typeface="Times New Roman" pitchFamily="18" charset="0"/>
              </a:rPr>
              <a:t>     904 </a:t>
            </a:r>
            <a:r>
              <a:rPr lang="ru-RU" sz="4400" b="1" dirty="0" err="1" smtClean="0">
                <a:solidFill>
                  <a:srgbClr val="FFFF00"/>
                </a:solidFill>
                <a:latin typeface="Times New Roman" pitchFamily="18" charset="0"/>
                <a:cs typeface="Times New Roman" pitchFamily="18" charset="0"/>
              </a:rPr>
              <a:t>кеше</a:t>
            </a:r>
            <a:r>
              <a:rPr lang="ru-RU" sz="4400" b="1" dirty="0" smtClean="0">
                <a:solidFill>
                  <a:srgbClr val="FFFF00"/>
                </a:solidFill>
                <a:latin typeface="Times New Roman" pitchFamily="18" charset="0"/>
                <a:cs typeface="Times New Roman" pitchFamily="18" charset="0"/>
              </a:rPr>
              <a:t> </a:t>
            </a:r>
            <a:r>
              <a:rPr lang="ru-RU" sz="4400" b="1" dirty="0" err="1" smtClean="0">
                <a:solidFill>
                  <a:srgbClr val="FFFF00"/>
                </a:solidFill>
                <a:latin typeface="Times New Roman" pitchFamily="18" charset="0"/>
                <a:cs typeface="Times New Roman" pitchFamily="18" charset="0"/>
              </a:rPr>
              <a:t>яши</a:t>
            </a:r>
            <a:endParaRPr lang="ru-RU" sz="4400" b="1" dirty="0">
              <a:solidFill>
                <a:srgbClr val="FFFF00"/>
              </a:solidFill>
              <a:latin typeface="Times New Roman" pitchFamily="18" charset="0"/>
              <a:cs typeface="Times New Roman" pitchFamily="18" charset="0"/>
            </a:endParaRPr>
          </a:p>
        </p:txBody>
      </p:sp>
      <p:pic>
        <p:nvPicPr>
          <p:cNvPr id="1026" name="Picture 2" descr="E:\Фотки на отчет\IMG_3441.JPG"/>
          <p:cNvPicPr>
            <a:picLocks noChangeAspect="1" noChangeArrowheads="1"/>
          </p:cNvPicPr>
          <p:nvPr/>
        </p:nvPicPr>
        <p:blipFill>
          <a:blip r:embed="rId3"/>
          <a:srcRect/>
          <a:stretch>
            <a:fillRect/>
          </a:stretch>
        </p:blipFill>
        <p:spPr bwMode="auto">
          <a:xfrm>
            <a:off x="-40005312" y="3357562"/>
            <a:ext cx="21217086" cy="1755616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83865" y="0"/>
            <a:ext cx="5360135" cy="4680520"/>
          </a:xfrm>
          <a:prstGeom prst="rect">
            <a:avLst/>
          </a:prstGeom>
        </p:spPr>
      </p:pic>
      <p:pic>
        <p:nvPicPr>
          <p:cNvPr id="5" name="Picture 2" descr="E:\вет. лечебница\DSCN0152.jpg"/>
          <p:cNvPicPr>
            <a:picLocks noChangeAspect="1" noChangeArrowheads="1"/>
          </p:cNvPicPr>
          <p:nvPr/>
        </p:nvPicPr>
        <p:blipFill>
          <a:blip r:embed="rId3" cstate="print"/>
          <a:srcRect/>
          <a:stretch>
            <a:fillRect/>
          </a:stretch>
        </p:blipFill>
        <p:spPr bwMode="auto">
          <a:xfrm>
            <a:off x="214282" y="214290"/>
            <a:ext cx="4429124" cy="3571876"/>
          </a:xfrm>
          <a:prstGeom prst="rect">
            <a:avLst/>
          </a:prstGeom>
          <a:noFill/>
        </p:spPr>
      </p:pic>
      <p:sp>
        <p:nvSpPr>
          <p:cNvPr id="72705" name="Rectangle 1"/>
          <p:cNvSpPr>
            <a:spLocks noChangeArrowheads="1"/>
          </p:cNvSpPr>
          <p:nvPr/>
        </p:nvSpPr>
        <p:spPr bwMode="auto">
          <a:xfrm>
            <a:off x="3786182" y="3500438"/>
            <a:ext cx="535781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tt-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Авылыбызда  урнашкан  ветеринария   пункты  белгечләре  тугызбуй,  Бима  авылы  җирлекләренә  хезмәт  күрсәтә.  Агрофирманың  </a:t>
            </a:r>
            <a:r>
              <a:rPr kumimoji="0" lang="tt-RU" sz="24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tt-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Нәүрүз</a:t>
            </a:r>
            <a:r>
              <a:rPr kumimoji="0" lang="tt-RU" sz="24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tt-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шәхси  хуҗалыктагы  терлекләргә  язгы-көзге  профилактик  ветеринария  прививкаларын  үзвакытында  башкаралар.  </a:t>
            </a:r>
            <a:endParaRPr kumimoji="0" lang="tt-RU"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Picture 2"/>
          <p:cNvPicPr>
            <a:picLocks noChangeAspect="1" noChangeArrowheads="1"/>
          </p:cNvPicPr>
          <p:nvPr/>
        </p:nvPicPr>
        <p:blipFill>
          <a:blip r:embed="rId4"/>
          <a:srcRect/>
          <a:stretch>
            <a:fillRect/>
          </a:stretch>
        </p:blipFill>
        <p:spPr bwMode="auto">
          <a:xfrm>
            <a:off x="428596" y="4071942"/>
            <a:ext cx="3175744"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2928910"/>
            <a:ext cx="5238786" cy="3929090"/>
          </a:xfrm>
          <a:prstGeom prst="rect">
            <a:avLst/>
          </a:prstGeom>
          <a:noFill/>
          <a:ln w="9525">
            <a:noFill/>
            <a:miter lim="800000"/>
            <a:headEnd/>
            <a:tailEnd/>
          </a:ln>
          <a:effectLst/>
        </p:spPr>
      </p:pic>
      <p:pic>
        <p:nvPicPr>
          <p:cNvPr id="23555" name="Содержимое 3" descr="IMGP0079.JPG"/>
          <p:cNvPicPr>
            <a:picLocks noGrp="1" noChangeAspect="1"/>
          </p:cNvPicPr>
          <p:nvPr>
            <p:ph idx="1"/>
          </p:nvPr>
        </p:nvPicPr>
        <p:blipFill>
          <a:blip r:embed="rId3" cstate="print"/>
          <a:srcRect/>
          <a:stretch>
            <a:fillRect/>
          </a:stretch>
        </p:blipFill>
        <p:spPr>
          <a:xfrm>
            <a:off x="0" y="0"/>
            <a:ext cx="9144000" cy="3786188"/>
          </a:xfrm>
        </p:spPr>
      </p:pic>
      <p:pic>
        <p:nvPicPr>
          <p:cNvPr id="23558" name="Рисунок 6" descr="IMGP0078.JPG"/>
          <p:cNvPicPr>
            <a:picLocks noChangeAspect="1"/>
          </p:cNvPicPr>
          <p:nvPr/>
        </p:nvPicPr>
        <p:blipFill>
          <a:blip r:embed="rId4" cstate="print"/>
          <a:srcRect t="24446"/>
          <a:stretch>
            <a:fillRect/>
          </a:stretch>
        </p:blipFill>
        <p:spPr bwMode="auto">
          <a:xfrm>
            <a:off x="4714875" y="3570288"/>
            <a:ext cx="4429125" cy="3287712"/>
          </a:xfrm>
          <a:prstGeom prst="rect">
            <a:avLst/>
          </a:prstGeom>
          <a:noFill/>
          <a:ln w="9525">
            <a:noFill/>
            <a:miter lim="800000"/>
            <a:headEnd/>
            <a:tailEnd/>
          </a:ln>
        </p:spPr>
      </p:pic>
      <p:sp>
        <p:nvSpPr>
          <p:cNvPr id="8" name="TextBox 7"/>
          <p:cNvSpPr txBox="1"/>
          <p:nvPr/>
        </p:nvSpPr>
        <p:spPr>
          <a:xfrm>
            <a:off x="539552" y="2928934"/>
            <a:ext cx="8604448" cy="954107"/>
          </a:xfrm>
          <a:prstGeom prst="rect">
            <a:avLst/>
          </a:prstGeom>
          <a:noFill/>
        </p:spPr>
        <p:txBody>
          <a:bodyPr wrap="square" rtlCol="0">
            <a:spAutoFit/>
          </a:bodyPr>
          <a:lstStyle/>
          <a:p>
            <a:pPr algn="ctr"/>
            <a:r>
              <a:rPr lang="tt-RU" sz="2800" b="1" i="1" dirty="0" smtClean="0">
                <a:solidFill>
                  <a:schemeClr val="tx1">
                    <a:lumMod val="95000"/>
                    <a:lumOff val="5000"/>
                  </a:schemeClr>
                </a:solidFill>
                <a:latin typeface="Times New Roman" pitchFamily="18" charset="0"/>
                <a:cs typeface="Times New Roman" pitchFamily="18" charset="0"/>
              </a:rPr>
              <a:t>Исәнбай </a:t>
            </a:r>
            <a:r>
              <a:rPr lang="ru-RU" sz="2800" b="1" i="1" dirty="0" err="1" smtClean="0">
                <a:solidFill>
                  <a:schemeClr val="tx1">
                    <a:lumMod val="95000"/>
                    <a:lumOff val="5000"/>
                  </a:schemeClr>
                </a:solidFill>
                <a:latin typeface="Times New Roman" pitchFamily="18" charset="0"/>
                <a:cs typeface="Times New Roman" pitchFamily="18" charset="0"/>
              </a:rPr>
              <a:t>сәүдә кибетенең </a:t>
            </a:r>
            <a:r>
              <a:rPr lang="ru-RU" sz="2800" b="1" i="1" dirty="0" smtClean="0">
                <a:solidFill>
                  <a:schemeClr val="tx1">
                    <a:lumMod val="95000"/>
                    <a:lumOff val="5000"/>
                  </a:schemeClr>
                </a:solidFill>
                <a:latin typeface="Times New Roman" pitchFamily="18" charset="0"/>
                <a:cs typeface="Times New Roman" pitchFamily="18" charset="0"/>
              </a:rPr>
              <a:t>товар </a:t>
            </a:r>
            <a:r>
              <a:rPr lang="ru-RU" sz="2800" b="1" i="1" dirty="0" err="1" smtClean="0">
                <a:solidFill>
                  <a:schemeClr val="tx1">
                    <a:lumMod val="95000"/>
                    <a:lumOff val="5000"/>
                  </a:schemeClr>
                </a:solidFill>
                <a:latin typeface="Times New Roman" pitchFamily="18" charset="0"/>
                <a:cs typeface="Times New Roman" pitchFamily="18" charset="0"/>
              </a:rPr>
              <a:t>әйләнеше </a:t>
            </a:r>
            <a:r>
              <a:rPr lang="ru-RU" sz="2800" b="1" i="1" dirty="0" smtClean="0">
                <a:solidFill>
                  <a:schemeClr val="tx1">
                    <a:lumMod val="95000"/>
                    <a:lumOff val="5000"/>
                  </a:schemeClr>
                </a:solidFill>
                <a:latin typeface="Times New Roman" pitchFamily="18" charset="0"/>
                <a:cs typeface="Times New Roman" pitchFamily="18" charset="0"/>
              </a:rPr>
              <a:t>– </a:t>
            </a:r>
            <a:r>
              <a:rPr lang="en-US" sz="2800" b="1" i="1" dirty="0" smtClean="0">
                <a:solidFill>
                  <a:schemeClr val="tx1">
                    <a:lumMod val="95000"/>
                    <a:lumOff val="5000"/>
                  </a:schemeClr>
                </a:solidFill>
                <a:latin typeface="Times New Roman" pitchFamily="18" charset="0"/>
                <a:cs typeface="Times New Roman" pitchFamily="18" charset="0"/>
              </a:rPr>
              <a:t>1</a:t>
            </a:r>
            <a:r>
              <a:rPr lang="ru-RU" sz="2800" b="1" i="1" dirty="0" err="1" smtClean="0">
                <a:solidFill>
                  <a:schemeClr val="tx1">
                    <a:lumMod val="95000"/>
                    <a:lumOff val="5000"/>
                  </a:schemeClr>
                </a:solidFill>
                <a:latin typeface="Times New Roman" pitchFamily="18" charset="0"/>
                <a:cs typeface="Times New Roman" pitchFamily="18" charset="0"/>
              </a:rPr>
              <a:t>млн</a:t>
            </a:r>
            <a:r>
              <a:rPr lang="ru-RU" sz="2800" b="1" i="1" dirty="0" smtClean="0">
                <a:solidFill>
                  <a:schemeClr val="tx1">
                    <a:lumMod val="95000"/>
                    <a:lumOff val="5000"/>
                  </a:schemeClr>
                </a:solidFill>
                <a:latin typeface="Times New Roman" pitchFamily="18" charset="0"/>
                <a:cs typeface="Times New Roman" pitchFamily="18" charset="0"/>
              </a:rPr>
              <a:t> </a:t>
            </a:r>
            <a:r>
              <a:rPr lang="en-US" sz="2800" b="1" i="1" dirty="0" smtClean="0">
                <a:solidFill>
                  <a:schemeClr val="tx1">
                    <a:lumMod val="95000"/>
                    <a:lumOff val="5000"/>
                  </a:schemeClr>
                </a:solidFill>
                <a:latin typeface="Times New Roman" pitchFamily="18" charset="0"/>
                <a:cs typeface="Times New Roman" pitchFamily="18" charset="0"/>
              </a:rPr>
              <a:t>450</a:t>
            </a:r>
            <a:r>
              <a:rPr lang="ru-RU" sz="2800" b="1" i="1" dirty="0" smtClean="0">
                <a:solidFill>
                  <a:schemeClr val="tx1">
                    <a:lumMod val="95000"/>
                    <a:lumOff val="5000"/>
                  </a:schemeClr>
                </a:solidFill>
                <a:latin typeface="Times New Roman" pitchFamily="18" charset="0"/>
                <a:cs typeface="Times New Roman" pitchFamily="18" charset="0"/>
              </a:rPr>
              <a:t> </a:t>
            </a:r>
            <a:r>
              <a:rPr lang="ru-RU" sz="2800" b="1" i="1" dirty="0" err="1" smtClean="0">
                <a:solidFill>
                  <a:schemeClr val="tx1">
                    <a:lumMod val="95000"/>
                    <a:lumOff val="5000"/>
                  </a:schemeClr>
                </a:solidFill>
                <a:latin typeface="Times New Roman" pitchFamily="18" charset="0"/>
                <a:cs typeface="Times New Roman" pitchFamily="18" charset="0"/>
              </a:rPr>
              <a:t>мең  сум</a:t>
            </a:r>
            <a:r>
              <a:rPr lang="ru-RU" sz="2800" b="1" i="1" dirty="0" smtClean="0">
                <a:solidFill>
                  <a:schemeClr val="tx1">
                    <a:lumMod val="95000"/>
                    <a:lumOff val="5000"/>
                  </a:schemeClr>
                </a:solidFill>
                <a:latin typeface="Times New Roman" pitchFamily="18" charset="0"/>
                <a:cs typeface="Times New Roman" pitchFamily="18" charset="0"/>
              </a:rPr>
              <a:t>.</a:t>
            </a:r>
            <a:endParaRPr lang="ru-RU" sz="2800" b="1" i="1" dirty="0">
              <a:solidFill>
                <a:schemeClr val="tx1">
                  <a:lumMod val="95000"/>
                  <a:lumOff val="5000"/>
                </a:schemeClr>
              </a:solidFill>
              <a:latin typeface="Times New Roman" pitchFamily="18" charset="0"/>
              <a:cs typeface="Times New Roman" pitchFamily="18" charset="0"/>
            </a:endParaRPr>
          </a:p>
        </p:txBody>
      </p:sp>
      <p:pic>
        <p:nvPicPr>
          <p:cNvPr id="2" name="Рисунок 1"/>
          <p:cNvPicPr>
            <a:picLocks noChangeAspect="1"/>
          </p:cNvPicPr>
          <p:nvPr/>
        </p:nvPicPr>
        <p:blipFill rotWithShape="1">
          <a:blip r:embed="rId5" cstate="print">
            <a:extLst>
              <a:ext uri="{28A0092B-C50C-407E-A947-70E740481C1C}">
                <a14:useLocalDpi xmlns="" xmlns:a14="http://schemas.microsoft.com/office/drawing/2010/main" val="0"/>
              </a:ext>
            </a:extLst>
          </a:blip>
          <a:srcRect r="13114" b="23970"/>
          <a:stretch/>
        </p:blipFill>
        <p:spPr>
          <a:xfrm>
            <a:off x="1" y="3802063"/>
            <a:ext cx="5148063" cy="3055937"/>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DCIM\104NIKON\DSCN117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67544" y="260648"/>
            <a:ext cx="8229600" cy="953774"/>
          </a:xfrm>
        </p:spPr>
        <p:txBody>
          <a:bodyPr/>
          <a:lstStyle/>
          <a:p>
            <a:pPr algn="ctr"/>
            <a:r>
              <a:rPr lang="tt-RU" dirty="0" smtClean="0">
                <a:solidFill>
                  <a:srgbClr val="FF0000"/>
                </a:solidFill>
                <a:latin typeface="Times New Roman" pitchFamily="18" charset="0"/>
                <a:cs typeface="Times New Roman" pitchFamily="18" charset="0"/>
              </a:rPr>
              <a:t>Элемтә</a:t>
            </a:r>
            <a:r>
              <a:rPr lang="tt-RU" dirty="0" smtClean="0">
                <a:solidFill>
                  <a:schemeClr val="accent2"/>
                </a:solidFill>
                <a:latin typeface="Times New Roman" pitchFamily="18" charset="0"/>
                <a:cs typeface="Times New Roman" pitchFamily="18" charset="0"/>
              </a:rPr>
              <a:t> </a:t>
            </a:r>
            <a:r>
              <a:rPr lang="tt-RU" dirty="0" smtClean="0">
                <a:solidFill>
                  <a:srgbClr val="FF0000"/>
                </a:solidFill>
                <a:latin typeface="Times New Roman" pitchFamily="18" charset="0"/>
                <a:cs typeface="Times New Roman" pitchFamily="18" charset="0"/>
              </a:rPr>
              <a:t>бүлекчәсе буенча</a:t>
            </a:r>
            <a:endParaRPr lang="ru-RU" dirty="0" smtClean="0">
              <a:solidFill>
                <a:srgbClr val="FF0000"/>
              </a:solidFill>
              <a:latin typeface="Times New Roman" pitchFamily="18" charset="0"/>
              <a:cs typeface="Times New Roman" pitchFamily="18" charset="0"/>
            </a:endParaRPr>
          </a:p>
        </p:txBody>
      </p:sp>
      <p:sp>
        <p:nvSpPr>
          <p:cNvPr id="24579" name="Содержимое 2"/>
          <p:cNvSpPr>
            <a:spLocks noGrp="1"/>
          </p:cNvSpPr>
          <p:nvPr>
            <p:ph idx="1"/>
          </p:nvPr>
        </p:nvSpPr>
        <p:spPr>
          <a:xfrm>
            <a:off x="457200" y="1214422"/>
            <a:ext cx="8229600" cy="2142571"/>
          </a:xfrm>
        </p:spPr>
        <p:txBody>
          <a:bodyPr>
            <a:normAutofit fontScale="92500" lnSpcReduction="10000"/>
          </a:bodyPr>
          <a:lstStyle/>
          <a:p>
            <a:r>
              <a:rPr lang="tt-RU" b="1" dirty="0" smtClean="0">
                <a:solidFill>
                  <a:schemeClr val="tx1"/>
                </a:solidFill>
                <a:latin typeface="Times New Roman" pitchFamily="18" charset="0"/>
                <a:cs typeface="Times New Roman" pitchFamily="18" charset="0"/>
              </a:rPr>
              <a:t>Пенсионерларга ай саен 2 млн 70</a:t>
            </a:r>
            <a:r>
              <a:rPr lang="en-US" b="1" dirty="0" smtClean="0">
                <a:solidFill>
                  <a:schemeClr val="tx1"/>
                </a:solidFill>
                <a:latin typeface="Times New Roman" pitchFamily="18" charset="0"/>
                <a:cs typeface="Times New Roman" pitchFamily="18" charset="0"/>
              </a:rPr>
              <a:t>0</a:t>
            </a:r>
            <a:r>
              <a:rPr lang="tt-RU" b="1" dirty="0" smtClean="0">
                <a:solidFill>
                  <a:schemeClr val="tx1"/>
                </a:solidFill>
                <a:latin typeface="Times New Roman" pitchFamily="18" charset="0"/>
                <a:cs typeface="Times New Roman" pitchFamily="18" charset="0"/>
              </a:rPr>
              <a:t> мең  сум  пенсия акчасы тапшырыла;</a:t>
            </a:r>
          </a:p>
          <a:p>
            <a:r>
              <a:rPr lang="tt-RU" b="1" dirty="0" smtClean="0">
                <a:solidFill>
                  <a:schemeClr val="tx1"/>
                </a:solidFill>
                <a:latin typeface="Times New Roman" pitchFamily="18" charset="0"/>
                <a:cs typeface="Times New Roman" pitchFamily="18" charset="0"/>
              </a:rPr>
              <a:t>Ел буена пенсионерларга 3</a:t>
            </a:r>
            <a:r>
              <a:rPr lang="en-US" b="1" dirty="0" smtClean="0">
                <a:solidFill>
                  <a:schemeClr val="tx1"/>
                </a:solidFill>
                <a:latin typeface="Times New Roman" pitchFamily="18" charset="0"/>
                <a:cs typeface="Times New Roman" pitchFamily="18" charset="0"/>
              </a:rPr>
              <a:t>5</a:t>
            </a:r>
            <a:r>
              <a:rPr lang="tt-RU" b="1"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2</a:t>
            </a:r>
            <a:r>
              <a:rPr lang="tt-RU" b="1" dirty="0" smtClean="0">
                <a:solidFill>
                  <a:schemeClr val="tx1"/>
                </a:solidFill>
                <a:latin typeface="Times New Roman" pitchFamily="18" charset="0"/>
                <a:cs typeface="Times New Roman" pitchFamily="18" charset="0"/>
              </a:rPr>
              <a:t>00 000 сумнан артык акча таратылган, уртача бер пенсионерга 1</a:t>
            </a:r>
            <a:r>
              <a:rPr lang="en-US" b="1" dirty="0" smtClean="0">
                <a:solidFill>
                  <a:schemeClr val="tx1"/>
                </a:solidFill>
                <a:latin typeface="Times New Roman" pitchFamily="18" charset="0"/>
                <a:cs typeface="Times New Roman" pitchFamily="18" charset="0"/>
              </a:rPr>
              <a:t>1670</a:t>
            </a:r>
            <a:r>
              <a:rPr lang="tt-RU" b="1" dirty="0" smtClean="0">
                <a:solidFill>
                  <a:schemeClr val="tx1"/>
                </a:solidFill>
                <a:latin typeface="Times New Roman" pitchFamily="18" charset="0"/>
                <a:cs typeface="Times New Roman" pitchFamily="18" charset="0"/>
              </a:rPr>
              <a:t> сум; </a:t>
            </a:r>
          </a:p>
          <a:p>
            <a:r>
              <a:rPr lang="tt-RU" b="1" dirty="0" smtClean="0">
                <a:solidFill>
                  <a:schemeClr val="tx1"/>
                </a:solidFill>
                <a:latin typeface="Times New Roman" pitchFamily="18" charset="0"/>
                <a:cs typeface="Times New Roman" pitchFamily="18" charset="0"/>
              </a:rPr>
              <a:t>400 кешегә 120 мең сумнан артык пособие, субсидия бирелә;</a:t>
            </a:r>
          </a:p>
          <a:p>
            <a:r>
              <a:rPr lang="tt-RU" b="1" dirty="0" smtClean="0">
                <a:solidFill>
                  <a:schemeClr val="tx1"/>
                </a:solidFill>
                <a:latin typeface="Times New Roman" pitchFamily="18" charset="0"/>
                <a:cs typeface="Times New Roman" pitchFamily="18" charset="0"/>
              </a:rPr>
              <a:t>20 </a:t>
            </a:r>
            <a:r>
              <a:rPr lang="ru-RU" b="1" dirty="0" err="1" smtClean="0">
                <a:solidFill>
                  <a:schemeClr val="tx1"/>
                </a:solidFill>
                <a:latin typeface="Times New Roman" pitchFamily="18" charset="0"/>
                <a:cs typeface="Times New Roman" pitchFamily="18" charset="0"/>
              </a:rPr>
              <a:t>төр  </a:t>
            </a:r>
            <a:r>
              <a:rPr lang="ru-RU" b="1" dirty="0" smtClean="0">
                <a:solidFill>
                  <a:schemeClr val="tx1"/>
                </a:solidFill>
                <a:latin typeface="Times New Roman" pitchFamily="18" charset="0"/>
                <a:cs typeface="Times New Roman" pitchFamily="18" charset="0"/>
              </a:rPr>
              <a:t>журнал, 5</a:t>
            </a:r>
            <a:r>
              <a:rPr lang="en-US" b="1" dirty="0" smtClean="0">
                <a:solidFill>
                  <a:schemeClr val="tx1"/>
                </a:solidFill>
                <a:latin typeface="Times New Roman" pitchFamily="18" charset="0"/>
                <a:cs typeface="Times New Roman" pitchFamily="18" charset="0"/>
              </a:rPr>
              <a:t>0 </a:t>
            </a:r>
            <a:r>
              <a:rPr lang="ru-RU" b="1" dirty="0" err="1" smtClean="0">
                <a:solidFill>
                  <a:schemeClr val="tx1"/>
                </a:solidFill>
                <a:latin typeface="Times New Roman" pitchFamily="18" charset="0"/>
                <a:cs typeface="Times New Roman" pitchFamily="18" charset="0"/>
              </a:rPr>
              <a:t>төрле </a:t>
            </a:r>
            <a:r>
              <a:rPr lang="ru-RU" b="1" dirty="0" smtClean="0">
                <a:solidFill>
                  <a:schemeClr val="tx1"/>
                </a:solidFill>
                <a:latin typeface="Times New Roman" pitchFamily="18" charset="0"/>
                <a:cs typeface="Times New Roman" pitchFamily="18" charset="0"/>
              </a:rPr>
              <a:t>газета </a:t>
            </a:r>
            <a:r>
              <a:rPr lang="ru-RU" b="1" dirty="0" err="1" smtClean="0">
                <a:solidFill>
                  <a:schemeClr val="tx1"/>
                </a:solidFill>
                <a:latin typeface="Times New Roman" pitchFamily="18" charset="0"/>
                <a:cs typeface="Times New Roman" pitchFamily="18" charset="0"/>
              </a:rPr>
              <a:t>таратыла</a:t>
            </a:r>
            <a:endParaRPr lang="ru-RU" b="1" dirty="0" smtClean="0">
              <a:solidFill>
                <a:schemeClr val="tx1"/>
              </a:solidFill>
              <a:latin typeface="Times New Roman" pitchFamily="18" charset="0"/>
              <a:cs typeface="Times New Roman" pitchFamily="18" charset="0"/>
            </a:endParaRPr>
          </a:p>
          <a:p>
            <a:endParaRPr lang="ru-RU" b="1" dirty="0" smtClean="0">
              <a:latin typeface="Times New Roman" pitchFamily="18" charset="0"/>
              <a:cs typeface="Times New Roman" pitchFamily="18" charset="0"/>
            </a:endParaRPr>
          </a:p>
        </p:txBody>
      </p:sp>
      <p:pic>
        <p:nvPicPr>
          <p:cNvPr id="24580" name="Рисунок 3" descr="IMGP0051.JPG"/>
          <p:cNvPicPr>
            <a:picLocks noChangeAspect="1"/>
          </p:cNvPicPr>
          <p:nvPr/>
        </p:nvPicPr>
        <p:blipFill>
          <a:blip r:embed="rId2" cstate="print"/>
          <a:srcRect/>
          <a:stretch>
            <a:fillRect/>
          </a:stretch>
        </p:blipFill>
        <p:spPr bwMode="auto">
          <a:xfrm>
            <a:off x="4071938" y="3286125"/>
            <a:ext cx="4783137" cy="3302000"/>
          </a:xfrm>
          <a:prstGeom prst="rect">
            <a:avLst/>
          </a:prstGeom>
          <a:noFill/>
          <a:ln w="9525">
            <a:noFill/>
            <a:miter lim="800000"/>
            <a:headEnd/>
            <a:tailEnd/>
          </a:ln>
        </p:spPr>
      </p:pic>
      <p:sp>
        <p:nvSpPr>
          <p:cNvPr id="5" name="TextBox 4"/>
          <p:cNvSpPr txBox="1"/>
          <p:nvPr/>
        </p:nvSpPr>
        <p:spPr>
          <a:xfrm>
            <a:off x="683568" y="3789040"/>
            <a:ext cx="4933056" cy="707886"/>
          </a:xfrm>
          <a:prstGeom prst="rect">
            <a:avLst/>
          </a:prstGeom>
          <a:noFill/>
        </p:spPr>
        <p:txBody>
          <a:bodyPr wrap="square" rtlCol="0">
            <a:spAutoFit/>
          </a:bodyPr>
          <a:lstStyle/>
          <a:p>
            <a:r>
              <a:rPr lang="ru-RU" sz="4000" b="1" dirty="0" err="1" smtClean="0">
                <a:solidFill>
                  <a:srgbClr val="FF0000"/>
                </a:solidFill>
                <a:latin typeface="Times New Roman" pitchFamily="18" charset="0"/>
                <a:cs typeface="Times New Roman" pitchFamily="18" charset="0"/>
              </a:rPr>
              <a:t>Саклык</a:t>
            </a:r>
            <a:r>
              <a:rPr lang="ru-RU" sz="4000" b="1" dirty="0" smtClean="0">
                <a:solidFill>
                  <a:srgbClr val="FF0000"/>
                </a:solidFill>
                <a:latin typeface="Times New Roman" pitchFamily="18" charset="0"/>
                <a:cs typeface="Times New Roman" pitchFamily="18" charset="0"/>
              </a:rPr>
              <a:t> </a:t>
            </a:r>
            <a:r>
              <a:rPr lang="ru-RU" sz="4000" b="1" dirty="0" err="1" smtClean="0">
                <a:solidFill>
                  <a:srgbClr val="FF0000"/>
                </a:solidFill>
                <a:latin typeface="Times New Roman" pitchFamily="18" charset="0"/>
                <a:cs typeface="Times New Roman" pitchFamily="18" charset="0"/>
              </a:rPr>
              <a:t>банкы</a:t>
            </a:r>
            <a:endParaRPr lang="ru-RU" sz="4000" b="1" dirty="0">
              <a:solidFill>
                <a:srgbClr val="FF0000"/>
              </a:solidFill>
              <a:latin typeface="Times New Roman" pitchFamily="18" charset="0"/>
              <a:cs typeface="Times New Roman" pitchFamily="18" charset="0"/>
            </a:endParaRPr>
          </a:p>
        </p:txBody>
      </p:sp>
      <p:sp>
        <p:nvSpPr>
          <p:cNvPr id="6" name="TextBox 5"/>
          <p:cNvSpPr txBox="1"/>
          <p:nvPr/>
        </p:nvSpPr>
        <p:spPr>
          <a:xfrm>
            <a:off x="714348" y="4357694"/>
            <a:ext cx="5976664" cy="2308324"/>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2540  </a:t>
            </a:r>
            <a:r>
              <a:rPr lang="ru-RU" sz="2400" b="1" dirty="0" err="1" smtClean="0">
                <a:latin typeface="Times New Roman" pitchFamily="18" charset="0"/>
                <a:cs typeface="Times New Roman" pitchFamily="18" charset="0"/>
              </a:rPr>
              <a:t>вкладчикка</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хезмәт күрсәтә</a:t>
            </a:r>
            <a:endParaRPr lang="ru-RU" sz="2400" b="1" dirty="0" smtClean="0">
              <a:latin typeface="Times New Roman" pitchFamily="18" charset="0"/>
              <a:cs typeface="Times New Roman" pitchFamily="18" charset="0"/>
            </a:endParaRPr>
          </a:p>
          <a:p>
            <a:endParaRPr lang="tt-RU" sz="2400" b="1" dirty="0">
              <a:latin typeface="Times New Roman" pitchFamily="18" charset="0"/>
              <a:cs typeface="Times New Roman" pitchFamily="18" charset="0"/>
            </a:endParaRPr>
          </a:p>
          <a:p>
            <a:r>
              <a:rPr lang="tt-RU" sz="2400" b="1" dirty="0" smtClean="0">
                <a:latin typeface="Times New Roman" pitchFamily="18" charset="0"/>
                <a:cs typeface="Times New Roman" pitchFamily="18" charset="0"/>
              </a:rPr>
              <a:t>20 артык пенсионерга пенсия акчасы бирә;</a:t>
            </a:r>
          </a:p>
          <a:p>
            <a:r>
              <a:rPr lang="tt-RU" sz="2400" b="1" dirty="0" smtClean="0">
                <a:latin typeface="Times New Roman" pitchFamily="18" charset="0"/>
                <a:cs typeface="Times New Roman" pitchFamily="18" charset="0"/>
              </a:rPr>
              <a:t>Нәүрүз һәм АгроКама хезмәткәрләре хезмәт хакы ала</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Исенбаевское СП\Desktop\IMG_5295.jpg"/>
          <p:cNvPicPr>
            <a:picLocks noChangeAspect="1" noChangeArrowheads="1"/>
          </p:cNvPicPr>
          <p:nvPr/>
        </p:nvPicPr>
        <p:blipFill>
          <a:blip r:embed="rId2" cstate="print"/>
          <a:srcRect/>
          <a:stretch>
            <a:fillRect/>
          </a:stretch>
        </p:blipFill>
        <p:spPr bwMode="auto">
          <a:xfrm>
            <a:off x="0" y="0"/>
            <a:ext cx="5929322" cy="3571991"/>
          </a:xfrm>
          <a:prstGeom prst="rect">
            <a:avLst/>
          </a:prstGeom>
          <a:noFill/>
        </p:spPr>
      </p:pic>
      <p:pic>
        <p:nvPicPr>
          <p:cNvPr id="25605" name="Рисунок 5" descr="IMGP0085.JPG"/>
          <p:cNvPicPr>
            <a:picLocks noChangeAspect="1"/>
          </p:cNvPicPr>
          <p:nvPr/>
        </p:nvPicPr>
        <p:blipFill>
          <a:blip r:embed="rId3" cstate="print"/>
          <a:srcRect/>
          <a:stretch>
            <a:fillRect/>
          </a:stretch>
        </p:blipFill>
        <p:spPr bwMode="auto">
          <a:xfrm>
            <a:off x="5771596" y="0"/>
            <a:ext cx="3372404" cy="2204864"/>
          </a:xfrm>
          <a:prstGeom prst="rect">
            <a:avLst/>
          </a:prstGeom>
          <a:noFill/>
          <a:ln w="9525">
            <a:noFill/>
            <a:miter lim="800000"/>
            <a:headEnd/>
            <a:tailEnd/>
          </a:ln>
        </p:spPr>
      </p:pic>
      <p:pic>
        <p:nvPicPr>
          <p:cNvPr id="25604" name="Рисунок 4" descr="IMGP0082.JPG"/>
          <p:cNvPicPr>
            <a:picLocks noChangeAspect="1"/>
          </p:cNvPicPr>
          <p:nvPr/>
        </p:nvPicPr>
        <p:blipFill>
          <a:blip r:embed="rId4" cstate="print"/>
          <a:srcRect/>
          <a:stretch>
            <a:fillRect/>
          </a:stretch>
        </p:blipFill>
        <p:spPr bwMode="auto">
          <a:xfrm>
            <a:off x="4860032" y="3729963"/>
            <a:ext cx="4069686" cy="3010160"/>
          </a:xfrm>
          <a:prstGeom prst="rect">
            <a:avLst/>
          </a:prstGeom>
          <a:noFill/>
          <a:ln w="9525">
            <a:noFill/>
            <a:miter lim="800000"/>
            <a:headEnd/>
            <a:tailEnd/>
          </a:ln>
        </p:spPr>
      </p:pic>
      <p:sp>
        <p:nvSpPr>
          <p:cNvPr id="2" name="Заголовок 1"/>
          <p:cNvSpPr>
            <a:spLocks noGrp="1"/>
          </p:cNvSpPr>
          <p:nvPr>
            <p:ph type="title"/>
          </p:nvPr>
        </p:nvSpPr>
        <p:spPr>
          <a:xfrm>
            <a:off x="179512" y="3356992"/>
            <a:ext cx="8483432" cy="344072"/>
          </a:xfrm>
        </p:spPr>
        <p:txBody>
          <a:bodyPr rtlCol="0">
            <a:normAutofit fontScale="90000"/>
          </a:bodyPr>
          <a:lstStyle/>
          <a:p>
            <a:pPr fontAlgn="auto">
              <a:spcAft>
                <a:spcPts val="0"/>
              </a:spcAft>
              <a:defRPr/>
            </a:pP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a:t/>
            </a:r>
            <a:br>
              <a:rPr lang="tt-RU" dirty="0"/>
            </a:br>
            <a:r>
              <a:rPr lang="tt-RU" dirty="0" smtClean="0"/>
              <a:t/>
            </a:r>
            <a:br>
              <a:rPr lang="tt-RU" dirty="0" smtClean="0"/>
            </a:br>
            <a:r>
              <a:rPr lang="tt-RU" dirty="0" smtClean="0">
                <a:solidFill>
                  <a:srgbClr val="FF0000"/>
                </a:solidFill>
              </a:rPr>
              <a:t>Янгын саклау бүлекчәсендә </a:t>
            </a:r>
            <a:r>
              <a:rPr lang="tt-RU" dirty="0" smtClean="0">
                <a:solidFill>
                  <a:schemeClr val="tx1"/>
                </a:solidFill>
              </a:rPr>
              <a:t>11кеше эшли</a:t>
            </a:r>
            <a:r>
              <a:rPr lang="tt-RU" dirty="0" smtClean="0">
                <a:solidFill>
                  <a:schemeClr val="accent2"/>
                </a:solidFill>
              </a:rPr>
              <a:t>. </a:t>
            </a:r>
            <a:br>
              <a:rPr lang="tt-RU" dirty="0" smtClean="0">
                <a:solidFill>
                  <a:schemeClr val="accent2"/>
                </a:solidFill>
              </a:rPr>
            </a:br>
            <a:r>
              <a:rPr lang="tt-RU" dirty="0" smtClean="0">
                <a:solidFill>
                  <a:schemeClr val="accent2"/>
                </a:solidFill>
              </a:rPr>
              <a:t/>
            </a:r>
            <a:br>
              <a:rPr lang="tt-RU" dirty="0" smtClean="0">
                <a:solidFill>
                  <a:schemeClr val="accent2"/>
                </a:solidFill>
              </a:rPr>
            </a:br>
            <a:r>
              <a:rPr lang="tt-RU" dirty="0" smtClean="0">
                <a:solidFill>
                  <a:schemeClr val="tx1"/>
                </a:solidFill>
              </a:rPr>
              <a:t>Красный бор һәм тугызбуй зонасына хезмәт күрсәтә</a:t>
            </a:r>
            <a:r>
              <a:rPr lang="tt-RU" dirty="0" smtClean="0">
                <a:solidFill>
                  <a:schemeClr val="accent2"/>
                </a:solidFill>
              </a:rPr>
              <a:t>.</a:t>
            </a:r>
            <a:endParaRPr lang="ru-RU" dirty="0" smtClean="0">
              <a:solidFill>
                <a:schemeClr val="accent2"/>
              </a:solidFill>
            </a:endParaRPr>
          </a:p>
        </p:txBody>
      </p:sp>
      <p:pic>
        <p:nvPicPr>
          <p:cNvPr id="9218" name="Picture 2" descr="C:\Users\Исенбаевское СП\Desktop\IMG_5295.jpg"/>
          <p:cNvPicPr>
            <a:picLocks noGrp="1" noChangeAspect="1" noChangeArrowheads="1"/>
          </p:cNvPicPr>
          <p:nvPr>
            <p:ph idx="1"/>
          </p:nvPr>
        </p:nvPicPr>
        <p:blipFill>
          <a:blip r:embed="rId5" cstate="print"/>
          <a:srcRect/>
          <a:stretch>
            <a:fillRect/>
          </a:stretch>
        </p:blipFill>
        <p:spPr bwMode="auto">
          <a:xfrm>
            <a:off x="0" y="3571876"/>
            <a:ext cx="4929189" cy="328612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Исенбаевское СП\Desktop\M8FRB7n6-580.jpg"/>
          <p:cNvPicPr>
            <a:picLocks noChangeAspect="1" noChangeArrowheads="1"/>
          </p:cNvPicPr>
          <p:nvPr/>
        </p:nvPicPr>
        <p:blipFill>
          <a:blip r:embed="rId2"/>
          <a:srcRect/>
          <a:stretch>
            <a:fillRect/>
          </a:stretch>
        </p:blipFill>
        <p:spPr bwMode="auto">
          <a:xfrm>
            <a:off x="1000100" y="1928802"/>
            <a:ext cx="7366000" cy="4929198"/>
          </a:xfrm>
          <a:prstGeom prst="rect">
            <a:avLst/>
          </a:prstGeom>
          <a:noFill/>
        </p:spPr>
      </p:pic>
      <p:sp>
        <p:nvSpPr>
          <p:cNvPr id="4" name="TextBox 3"/>
          <p:cNvSpPr txBox="1"/>
          <p:nvPr/>
        </p:nvSpPr>
        <p:spPr>
          <a:xfrm>
            <a:off x="642910" y="500042"/>
            <a:ext cx="7929618" cy="1938992"/>
          </a:xfrm>
          <a:prstGeom prst="rect">
            <a:avLst/>
          </a:prstGeom>
          <a:noFill/>
        </p:spPr>
        <p:txBody>
          <a:bodyPr wrap="square" rtlCol="0">
            <a:spAutoFit/>
          </a:bodyPr>
          <a:lstStyle/>
          <a:p>
            <a:pPr algn="ctr"/>
            <a:r>
              <a:rPr lang="tt-RU" sz="4000" b="1" dirty="0" smtClean="0">
                <a:solidFill>
                  <a:srgbClr val="C00000"/>
                </a:solidFill>
              </a:rPr>
              <a:t>201</a:t>
            </a:r>
            <a:r>
              <a:rPr lang="en-US" sz="4000" b="1" dirty="0" smtClean="0">
                <a:solidFill>
                  <a:srgbClr val="C00000"/>
                </a:solidFill>
              </a:rPr>
              <a:t>8</a:t>
            </a:r>
            <a:r>
              <a:rPr lang="tt-RU" sz="4000" b="1" dirty="0" smtClean="0">
                <a:solidFill>
                  <a:srgbClr val="C00000"/>
                </a:solidFill>
              </a:rPr>
              <a:t> елның </a:t>
            </a:r>
            <a:r>
              <a:rPr lang="en-US" sz="4000" b="1" dirty="0" smtClean="0">
                <a:solidFill>
                  <a:srgbClr val="C00000"/>
                </a:solidFill>
              </a:rPr>
              <a:t>18 </a:t>
            </a:r>
            <a:r>
              <a:rPr lang="ru-RU" sz="4000" b="1" dirty="0" err="1" smtClean="0">
                <a:solidFill>
                  <a:srgbClr val="C00000"/>
                </a:solidFill>
              </a:rPr>
              <a:t>мартында</a:t>
            </a:r>
            <a:r>
              <a:rPr lang="ru-RU" sz="4000" b="1" dirty="0" smtClean="0">
                <a:solidFill>
                  <a:srgbClr val="C00000"/>
                </a:solidFill>
              </a:rPr>
              <a:t> Россия </a:t>
            </a:r>
            <a:r>
              <a:rPr lang="ru-RU" sz="4000" b="1" dirty="0" err="1" smtClean="0">
                <a:solidFill>
                  <a:srgbClr val="C00000"/>
                </a:solidFill>
              </a:rPr>
              <a:t>П</a:t>
            </a:r>
            <a:r>
              <a:rPr lang="ru-RU" sz="4000" b="1" smtClean="0">
                <a:solidFill>
                  <a:srgbClr val="C00000"/>
                </a:solidFill>
              </a:rPr>
              <a:t>резидентын</a:t>
            </a:r>
            <a:r>
              <a:rPr lang="ru-RU" sz="4000" b="1" dirty="0" smtClean="0">
                <a:solidFill>
                  <a:srgbClr val="C00000"/>
                </a:solidFill>
              </a:rPr>
              <a:t> </a:t>
            </a:r>
            <a:r>
              <a:rPr lang="ru-RU" sz="4000" b="1" dirty="0" err="1" smtClean="0">
                <a:solidFill>
                  <a:srgbClr val="C00000"/>
                </a:solidFill>
              </a:rPr>
              <a:t>сайлау</a:t>
            </a:r>
            <a:r>
              <a:rPr lang="ru-RU" sz="4000" b="1" dirty="0" smtClean="0">
                <a:solidFill>
                  <a:srgbClr val="C00000"/>
                </a:solidFill>
              </a:rPr>
              <a:t> </a:t>
            </a:r>
            <a:r>
              <a:rPr lang="tt-RU" sz="4000" b="1" dirty="0" smtClean="0">
                <a:solidFill>
                  <a:srgbClr val="C00000"/>
                </a:solidFill>
              </a:rPr>
              <a:t>уздырылачак</a:t>
            </a:r>
            <a:endParaRPr lang="ru-RU" sz="4000" b="1" dirty="0">
              <a:solidFill>
                <a:srgbClr val="C00000"/>
              </a:solidFill>
            </a:endParaRPr>
          </a:p>
        </p:txBody>
      </p:sp>
      <p:sp>
        <p:nvSpPr>
          <p:cNvPr id="5122" name="AutoShape 2" descr="Картинки по запросу выборы 201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4" name="AutoShape 4" descr="Картинки по запросу выборы 201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dn.tvc.ru/pictures/o/298/248.jpg"/>
          <p:cNvPicPr>
            <a:picLocks noChangeAspect="1" noChangeArrowheads="1"/>
          </p:cNvPicPr>
          <p:nvPr/>
        </p:nvPicPr>
        <p:blipFill>
          <a:blip r:embed="rId2"/>
          <a:srcRect/>
          <a:stretch>
            <a:fillRect/>
          </a:stretch>
        </p:blipFill>
        <p:spPr bwMode="auto">
          <a:xfrm>
            <a:off x="0" y="0"/>
            <a:ext cx="7620000" cy="4991101"/>
          </a:xfrm>
          <a:prstGeom prst="rect">
            <a:avLst/>
          </a:prstGeom>
          <a:noFill/>
        </p:spPr>
      </p:pic>
      <p:sp>
        <p:nvSpPr>
          <p:cNvPr id="4" name="TextBox 3"/>
          <p:cNvSpPr txBox="1"/>
          <p:nvPr/>
        </p:nvSpPr>
        <p:spPr>
          <a:xfrm>
            <a:off x="2214546" y="3318570"/>
            <a:ext cx="6715172" cy="3539430"/>
          </a:xfrm>
          <a:prstGeom prst="rect">
            <a:avLst/>
          </a:prstGeom>
          <a:noFill/>
        </p:spPr>
        <p:txBody>
          <a:bodyPr wrap="square" rtlCol="0">
            <a:spAutoFit/>
          </a:bodyPr>
          <a:lstStyle/>
          <a:p>
            <a:r>
              <a:rPr lang="ru-RU" sz="2800" b="1" dirty="0" err="1" smtClean="0">
                <a:latin typeface="Tahoma" pitchFamily="34" charset="0"/>
                <a:ea typeface="Tahoma" pitchFamily="34" charset="0"/>
                <a:cs typeface="Tahoma" pitchFamily="34" charset="0"/>
              </a:rPr>
              <a:t>Барлык</a:t>
            </a:r>
            <a:r>
              <a:rPr lang="ru-RU" sz="2800" b="1" dirty="0" smtClean="0">
                <a:latin typeface="Tahoma" pitchFamily="34" charset="0"/>
                <a:ea typeface="Tahoma" pitchFamily="34" charset="0"/>
                <a:cs typeface="Tahoma" pitchFamily="34" charset="0"/>
              </a:rPr>
              <a:t> </a:t>
            </a:r>
            <a:r>
              <a:rPr lang="ru-RU" sz="2800" b="1" dirty="0" err="1" smtClean="0">
                <a:latin typeface="Tahoma" pitchFamily="34" charset="0"/>
                <a:ea typeface="Tahoma" pitchFamily="34" charset="0"/>
                <a:cs typeface="Tahoma" pitchFamily="34" charset="0"/>
              </a:rPr>
              <a:t>авылдашларны</a:t>
            </a:r>
            <a:r>
              <a:rPr lang="ru-RU" sz="2800" b="1" dirty="0" smtClean="0">
                <a:latin typeface="Tahoma" pitchFamily="34" charset="0"/>
                <a:ea typeface="Tahoma" pitchFamily="34" charset="0"/>
                <a:cs typeface="Tahoma" pitchFamily="34" charset="0"/>
              </a:rPr>
              <a:t> 18 март 2018 </a:t>
            </a:r>
            <a:r>
              <a:rPr lang="ru-RU" sz="2800" b="1" dirty="0" err="1" smtClean="0">
                <a:latin typeface="Tahoma" pitchFamily="34" charset="0"/>
                <a:ea typeface="Tahoma" pitchFamily="34" charset="0"/>
                <a:cs typeface="Tahoma" pitchFamily="34" charset="0"/>
              </a:rPr>
              <a:t>елда</a:t>
            </a:r>
            <a:r>
              <a:rPr lang="ru-RU" sz="2800" b="1" dirty="0" smtClean="0">
                <a:latin typeface="Tahoma" pitchFamily="34" charset="0"/>
                <a:ea typeface="Tahoma" pitchFamily="34" charset="0"/>
                <a:cs typeface="Tahoma" pitchFamily="34" charset="0"/>
              </a:rPr>
              <a:t> </a:t>
            </a:r>
            <a:r>
              <a:rPr lang="ru-RU" sz="2800" b="1" dirty="0" err="1" smtClean="0">
                <a:latin typeface="Tahoma" pitchFamily="34" charset="0"/>
                <a:ea typeface="Tahoma" pitchFamily="34" charset="0"/>
                <a:cs typeface="Tahoma" pitchFamily="34" charset="0"/>
              </a:rPr>
              <a:t>булачак</a:t>
            </a:r>
            <a:r>
              <a:rPr lang="ru-RU" sz="2800" b="1" dirty="0" smtClean="0">
                <a:latin typeface="Tahoma" pitchFamily="34" charset="0"/>
                <a:ea typeface="Tahoma" pitchFamily="34" charset="0"/>
                <a:cs typeface="Tahoma" pitchFamily="34" charset="0"/>
              </a:rPr>
              <a:t> Россия </a:t>
            </a:r>
            <a:r>
              <a:rPr lang="ru-RU" sz="2800" b="1" dirty="0" err="1" smtClean="0">
                <a:latin typeface="Tahoma" pitchFamily="34" charset="0"/>
                <a:ea typeface="Tahoma" pitchFamily="34" charset="0"/>
                <a:cs typeface="Tahoma" pitchFamily="34" charset="0"/>
              </a:rPr>
              <a:t>Президентын</a:t>
            </a:r>
            <a:r>
              <a:rPr lang="ru-RU" sz="2800" b="1" dirty="0" smtClean="0">
                <a:latin typeface="Tahoma" pitchFamily="34" charset="0"/>
                <a:ea typeface="Tahoma" pitchFamily="34" charset="0"/>
                <a:cs typeface="Tahoma" pitchFamily="34" charset="0"/>
              </a:rPr>
              <a:t> </a:t>
            </a:r>
            <a:r>
              <a:rPr lang="ru-RU" sz="2800" b="1" dirty="0" err="1" smtClean="0">
                <a:latin typeface="Tahoma" pitchFamily="34" charset="0"/>
                <a:ea typeface="Tahoma" pitchFamily="34" charset="0"/>
                <a:cs typeface="Tahoma" pitchFamily="34" charset="0"/>
              </a:rPr>
              <a:t>сайлауга</a:t>
            </a:r>
            <a:r>
              <a:rPr lang="ru-RU" sz="2800" b="1" dirty="0" smtClean="0">
                <a:latin typeface="Tahoma" pitchFamily="34" charset="0"/>
                <a:ea typeface="Tahoma" pitchFamily="34" charset="0"/>
                <a:cs typeface="Tahoma" pitchFamily="34" charset="0"/>
              </a:rPr>
              <a:t>  </a:t>
            </a:r>
            <a:r>
              <a:rPr lang="ru-RU" sz="2800" b="1" dirty="0" err="1" smtClean="0">
                <a:latin typeface="Tahoma" pitchFamily="34" charset="0"/>
                <a:ea typeface="Tahoma" pitchFamily="34" charset="0"/>
                <a:cs typeface="Tahoma" pitchFamily="34" charset="0"/>
              </a:rPr>
              <a:t>чакырам.Тавышларыгызны</a:t>
            </a:r>
            <a:r>
              <a:rPr lang="ru-RU" sz="2800" b="1" dirty="0" smtClean="0">
                <a:latin typeface="Tahoma" pitchFamily="34" charset="0"/>
                <a:ea typeface="Tahoma" pitchFamily="34" charset="0"/>
                <a:cs typeface="Tahoma" pitchFamily="34" charset="0"/>
              </a:rPr>
              <a:t> Россия </a:t>
            </a:r>
            <a:r>
              <a:rPr lang="ru-RU" sz="2800" b="1" dirty="0" err="1" smtClean="0">
                <a:latin typeface="Tahoma" pitchFamily="34" charset="0"/>
                <a:ea typeface="Tahoma" pitchFamily="34" charset="0"/>
                <a:cs typeface="Tahoma" pitchFamily="34" charset="0"/>
              </a:rPr>
              <a:t>д</a:t>
            </a:r>
            <a:r>
              <a:rPr lang="tt-RU" sz="2800" b="1" dirty="0" smtClean="0">
                <a:latin typeface="Tahoma" pitchFamily="34" charset="0"/>
                <a:ea typeface="Tahoma" pitchFamily="34" charset="0"/>
                <a:cs typeface="Tahoma" pitchFamily="34" charset="0"/>
              </a:rPr>
              <a:t>әүләтенең бердәмлеген саклап,халык өчен  көчен куя торган лаеклы кандидатка бирүегезне сорыйм.</a:t>
            </a:r>
            <a:endParaRPr lang="ru-RU" sz="28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179512" y="116632"/>
            <a:ext cx="8229600" cy="720080"/>
          </a:xfrm>
        </p:spPr>
        <p:txBody>
          <a:bodyPr>
            <a:normAutofit fontScale="90000"/>
          </a:bodyPr>
          <a:lstStyle/>
          <a:p>
            <a:r>
              <a:rPr lang="tt-RU" sz="4900" dirty="0" smtClean="0">
                <a:solidFill>
                  <a:srgbClr val="C00000"/>
                </a:solidFill>
                <a:latin typeface="Times New Roman" pitchFamily="18" charset="0"/>
                <a:cs typeface="Times New Roman" pitchFamily="18" charset="0"/>
              </a:rPr>
              <a:t>2018нче елның 1 январена</a:t>
            </a:r>
            <a:endParaRPr lang="ru-RU" sz="4900" dirty="0" smtClean="0">
              <a:solidFill>
                <a:srgbClr val="C00000"/>
              </a:solidFill>
              <a:latin typeface="Times New Roman" pitchFamily="18" charset="0"/>
              <a:cs typeface="Times New Roman" pitchFamily="18" charset="0"/>
            </a:endParaRPr>
          </a:p>
        </p:txBody>
      </p:sp>
      <p:sp>
        <p:nvSpPr>
          <p:cNvPr id="5123" name="Содержимое 2"/>
          <p:cNvSpPr>
            <a:spLocks noGrp="1"/>
          </p:cNvSpPr>
          <p:nvPr>
            <p:ph idx="1"/>
          </p:nvPr>
        </p:nvSpPr>
        <p:spPr>
          <a:xfrm>
            <a:off x="0" y="785794"/>
            <a:ext cx="9144000" cy="6072206"/>
          </a:xfrm>
        </p:spPr>
        <p:txBody>
          <a:bodyPr>
            <a:normAutofit fontScale="25000" lnSpcReduction="20000"/>
          </a:bodyPr>
          <a:lstStyle/>
          <a:p>
            <a:pPr>
              <a:buNone/>
            </a:pPr>
            <a:r>
              <a:rPr lang="tt-RU" sz="11200" b="1" dirty="0" smtClean="0">
                <a:solidFill>
                  <a:schemeClr val="tx1"/>
                </a:solidFill>
                <a:latin typeface="Times New Roman" pitchFamily="18" charset="0"/>
                <a:cs typeface="Times New Roman" pitchFamily="18" charset="0"/>
              </a:rPr>
              <a:t>7 бала туган (+1)</a:t>
            </a:r>
          </a:p>
          <a:p>
            <a:pPr>
              <a:buNone/>
            </a:pPr>
            <a:r>
              <a:rPr lang="tt-RU" sz="11200" b="1" dirty="0" smtClean="0">
                <a:solidFill>
                  <a:schemeClr val="tx1"/>
                </a:solidFill>
                <a:latin typeface="Times New Roman" pitchFamily="18" charset="0"/>
                <a:cs typeface="Times New Roman" pitchFamily="18" charset="0"/>
              </a:rPr>
              <a:t>20 үлем теркәлгән (+11)</a:t>
            </a:r>
          </a:p>
          <a:p>
            <a:pPr>
              <a:buNone/>
            </a:pPr>
            <a:endParaRPr lang="tt-RU" sz="11200" b="1" dirty="0" smtClean="0">
              <a:solidFill>
                <a:schemeClr val="tx1"/>
              </a:solidFill>
              <a:latin typeface="Times New Roman" pitchFamily="18" charset="0"/>
              <a:cs typeface="Times New Roman" pitchFamily="18" charset="0"/>
            </a:endParaRPr>
          </a:p>
          <a:p>
            <a:pPr algn="ctr">
              <a:buNone/>
            </a:pPr>
            <a:r>
              <a:rPr lang="tt-RU" sz="11200" b="1" dirty="0" smtClean="0">
                <a:solidFill>
                  <a:schemeClr val="tx1"/>
                </a:solidFill>
                <a:latin typeface="Times New Roman" pitchFamily="18" charset="0"/>
                <a:cs typeface="Times New Roman" pitchFamily="18" charset="0"/>
              </a:rPr>
              <a:t>2018 елның 1  январена  904 кешенең:</a:t>
            </a:r>
          </a:p>
          <a:p>
            <a:pPr algn="just">
              <a:buNone/>
            </a:pPr>
            <a:r>
              <a:rPr lang="tt-RU" sz="11200" b="1" dirty="0" smtClean="0">
                <a:latin typeface="Times New Roman" pitchFamily="18" charset="0"/>
                <a:cs typeface="Times New Roman" pitchFamily="18" charset="0"/>
              </a:rPr>
              <a:t>                                         </a:t>
            </a:r>
            <a:r>
              <a:rPr lang="tt-RU" sz="11200" b="1" dirty="0" smtClean="0">
                <a:solidFill>
                  <a:srgbClr val="C00000"/>
                </a:solidFill>
                <a:latin typeface="Times New Roman" pitchFamily="18" charset="0"/>
                <a:cs typeface="Times New Roman" pitchFamily="18" charset="0"/>
              </a:rPr>
              <a:t>ир –атлар  - 431 (47,6%)</a:t>
            </a:r>
          </a:p>
          <a:p>
            <a:pPr algn="just">
              <a:buNone/>
            </a:pPr>
            <a:r>
              <a:rPr lang="tt-RU" sz="11200" b="1" dirty="0" smtClean="0">
                <a:solidFill>
                  <a:srgbClr val="C00000"/>
                </a:solidFill>
                <a:latin typeface="Times New Roman" pitchFamily="18" charset="0"/>
                <a:cs typeface="Times New Roman" pitchFamily="18" charset="0"/>
              </a:rPr>
              <a:t>                                         хатын-кызлар - 473 (52,3%)</a:t>
            </a:r>
          </a:p>
          <a:p>
            <a:pPr algn="just">
              <a:buNone/>
            </a:pPr>
            <a:r>
              <a:rPr lang="tt-RU" sz="9600" b="1" dirty="0" smtClean="0">
                <a:solidFill>
                  <a:schemeClr val="tx1"/>
                </a:solidFill>
                <a:latin typeface="Times New Roman" pitchFamily="18" charset="0"/>
                <a:cs typeface="Times New Roman" pitchFamily="18" charset="0"/>
              </a:rPr>
              <a:t>Авылның уртача яше - 40 яш</a:t>
            </a:r>
            <a:r>
              <a:rPr lang="ru-RU" sz="9600" b="1" dirty="0" err="1" smtClean="0">
                <a:solidFill>
                  <a:schemeClr val="tx1"/>
                </a:solidFill>
                <a:latin typeface="Times New Roman" pitchFamily="18" charset="0"/>
                <a:cs typeface="Times New Roman" pitchFamily="18" charset="0"/>
              </a:rPr>
              <a:t>ь</a:t>
            </a:r>
            <a:r>
              <a:rPr lang="ru-RU" sz="9600" b="1" dirty="0" smtClean="0">
                <a:solidFill>
                  <a:schemeClr val="tx1"/>
                </a:solidFill>
                <a:latin typeface="Times New Roman" pitchFamily="18" charset="0"/>
                <a:cs typeface="Times New Roman" pitchFamily="18" charset="0"/>
              </a:rPr>
              <a:t>. </a:t>
            </a:r>
          </a:p>
          <a:p>
            <a:pPr>
              <a:buNone/>
            </a:pPr>
            <a:r>
              <a:rPr lang="ru-RU" sz="9600" b="1" dirty="0" smtClean="0">
                <a:solidFill>
                  <a:srgbClr val="C00000"/>
                </a:solidFill>
                <a:latin typeface="Times New Roman" pitchFamily="18" charset="0"/>
                <a:cs typeface="Times New Roman" pitchFamily="18" charset="0"/>
              </a:rPr>
              <a:t> 0-17 </a:t>
            </a:r>
            <a:r>
              <a:rPr lang="ru-RU" sz="9600" b="1" dirty="0" err="1" smtClean="0">
                <a:solidFill>
                  <a:srgbClr val="C00000"/>
                </a:solidFill>
                <a:latin typeface="Times New Roman" pitchFamily="18" charset="0"/>
                <a:cs typeface="Times New Roman" pitchFamily="18" charset="0"/>
              </a:rPr>
              <a:t>яшь</a:t>
            </a:r>
            <a:r>
              <a:rPr lang="tt-RU" sz="9600" b="1" dirty="0" smtClean="0">
                <a:solidFill>
                  <a:srgbClr val="C00000"/>
                </a:solidFill>
                <a:latin typeface="Times New Roman" pitchFamily="18" charset="0"/>
                <a:cs typeface="Times New Roman" pitchFamily="18" charset="0"/>
              </a:rPr>
              <a:t>кә </a:t>
            </a:r>
            <a:r>
              <a:rPr lang="ru-RU" sz="9600" b="1" dirty="0" err="1" smtClean="0">
                <a:solidFill>
                  <a:srgbClr val="C00000"/>
                </a:solidFill>
                <a:latin typeface="Times New Roman" pitchFamily="18" charset="0"/>
                <a:cs typeface="Times New Roman" pitchFamily="18" charset="0"/>
              </a:rPr>
              <a:t>кадәр </a:t>
            </a:r>
            <a:r>
              <a:rPr lang="ru-RU" sz="9600" b="1" dirty="0" smtClean="0">
                <a:solidFill>
                  <a:srgbClr val="C00000"/>
                </a:solidFill>
                <a:latin typeface="Times New Roman" pitchFamily="18" charset="0"/>
                <a:cs typeface="Times New Roman" pitchFamily="18" charset="0"/>
              </a:rPr>
              <a:t>– 171 </a:t>
            </a:r>
            <a:r>
              <a:rPr lang="ru-RU" sz="9600" b="1" dirty="0" err="1" smtClean="0">
                <a:solidFill>
                  <a:srgbClr val="C00000"/>
                </a:solidFill>
                <a:latin typeface="Times New Roman" pitchFamily="18" charset="0"/>
                <a:cs typeface="Times New Roman" pitchFamily="18" charset="0"/>
              </a:rPr>
              <a:t>кеше</a:t>
            </a:r>
            <a:endParaRPr lang="ru-RU" sz="9600" b="1" dirty="0" smtClean="0">
              <a:solidFill>
                <a:srgbClr val="C00000"/>
              </a:solidFill>
              <a:latin typeface="Times New Roman" pitchFamily="18" charset="0"/>
              <a:cs typeface="Times New Roman" pitchFamily="18" charset="0"/>
            </a:endParaRPr>
          </a:p>
          <a:p>
            <a:pPr>
              <a:buNone/>
            </a:pPr>
            <a:r>
              <a:rPr lang="ru-RU" sz="9600" b="1" dirty="0" smtClean="0">
                <a:solidFill>
                  <a:srgbClr val="C00000"/>
                </a:solidFill>
                <a:latin typeface="Times New Roman" pitchFamily="18" charset="0"/>
                <a:cs typeface="Times New Roman" pitchFamily="18" charset="0"/>
              </a:rPr>
              <a:t> 18-30  </a:t>
            </a:r>
            <a:r>
              <a:rPr lang="ru-RU" sz="9600" b="1" dirty="0" err="1" smtClean="0">
                <a:solidFill>
                  <a:srgbClr val="C00000"/>
                </a:solidFill>
                <a:latin typeface="Times New Roman" pitchFamily="18" charset="0"/>
                <a:cs typeface="Times New Roman" pitchFamily="18" charset="0"/>
              </a:rPr>
              <a:t>яшькә кадәр </a:t>
            </a:r>
            <a:r>
              <a:rPr lang="ru-RU" sz="9600" b="1" dirty="0" smtClean="0">
                <a:solidFill>
                  <a:srgbClr val="C00000"/>
                </a:solidFill>
                <a:latin typeface="Times New Roman" pitchFamily="18" charset="0"/>
                <a:cs typeface="Times New Roman" pitchFamily="18" charset="0"/>
              </a:rPr>
              <a:t>–155 </a:t>
            </a:r>
            <a:r>
              <a:rPr lang="ru-RU" sz="9600" b="1" dirty="0" err="1" smtClean="0">
                <a:solidFill>
                  <a:srgbClr val="C00000"/>
                </a:solidFill>
                <a:latin typeface="Times New Roman" pitchFamily="18" charset="0"/>
                <a:cs typeface="Times New Roman" pitchFamily="18" charset="0"/>
              </a:rPr>
              <a:t>кеше</a:t>
            </a:r>
            <a:r>
              <a:rPr lang="ru-RU" sz="9600" b="1" dirty="0" smtClean="0">
                <a:solidFill>
                  <a:srgbClr val="C00000"/>
                </a:solidFill>
                <a:latin typeface="Times New Roman" pitchFamily="18" charset="0"/>
                <a:cs typeface="Times New Roman" pitchFamily="18" charset="0"/>
              </a:rPr>
              <a:t> </a:t>
            </a:r>
          </a:p>
          <a:p>
            <a:pPr>
              <a:buNone/>
            </a:pPr>
            <a:r>
              <a:rPr lang="ru-RU" sz="9600" b="1" dirty="0" smtClean="0">
                <a:solidFill>
                  <a:srgbClr val="C00000"/>
                </a:solidFill>
                <a:latin typeface="Times New Roman" pitchFamily="18" charset="0"/>
                <a:cs typeface="Times New Roman" pitchFamily="18" charset="0"/>
              </a:rPr>
              <a:t> 31-40  </a:t>
            </a:r>
            <a:r>
              <a:rPr lang="ru-RU" sz="9600" b="1" dirty="0" err="1" smtClean="0">
                <a:solidFill>
                  <a:srgbClr val="C00000"/>
                </a:solidFill>
                <a:latin typeface="Times New Roman" pitchFamily="18" charset="0"/>
                <a:cs typeface="Times New Roman" pitchFamily="18" charset="0"/>
              </a:rPr>
              <a:t>яшькә кадәр </a:t>
            </a:r>
            <a:r>
              <a:rPr lang="ru-RU" sz="9600" b="1" dirty="0" smtClean="0">
                <a:solidFill>
                  <a:srgbClr val="C00000"/>
                </a:solidFill>
                <a:latin typeface="Times New Roman" pitchFamily="18" charset="0"/>
                <a:cs typeface="Times New Roman" pitchFamily="18" charset="0"/>
              </a:rPr>
              <a:t>– 75 </a:t>
            </a:r>
            <a:r>
              <a:rPr lang="ru-RU" sz="9600" b="1" dirty="0" err="1" smtClean="0">
                <a:solidFill>
                  <a:srgbClr val="C00000"/>
                </a:solidFill>
                <a:latin typeface="Times New Roman" pitchFamily="18" charset="0"/>
                <a:cs typeface="Times New Roman" pitchFamily="18" charset="0"/>
              </a:rPr>
              <a:t>кеше</a:t>
            </a:r>
            <a:endParaRPr lang="ru-RU" sz="9600" b="1" dirty="0" smtClean="0">
              <a:solidFill>
                <a:srgbClr val="C00000"/>
              </a:solidFill>
              <a:latin typeface="Times New Roman" pitchFamily="18" charset="0"/>
              <a:cs typeface="Times New Roman" pitchFamily="18" charset="0"/>
            </a:endParaRPr>
          </a:p>
          <a:p>
            <a:pPr>
              <a:buNone/>
            </a:pPr>
            <a:r>
              <a:rPr lang="tt-RU" sz="9600" b="1" dirty="0" smtClean="0">
                <a:solidFill>
                  <a:srgbClr val="C00000"/>
                </a:solidFill>
                <a:latin typeface="Times New Roman" pitchFamily="18" charset="0"/>
                <a:cs typeface="Times New Roman" pitchFamily="18" charset="0"/>
              </a:rPr>
              <a:t> 41-60 </a:t>
            </a:r>
            <a:r>
              <a:rPr lang="ru-RU" sz="9600" b="1" dirty="0" err="1" smtClean="0">
                <a:solidFill>
                  <a:srgbClr val="C00000"/>
                </a:solidFill>
                <a:latin typeface="Times New Roman" pitchFamily="18" charset="0"/>
                <a:cs typeface="Times New Roman" pitchFamily="18" charset="0"/>
              </a:rPr>
              <a:t>яшь</a:t>
            </a:r>
            <a:r>
              <a:rPr lang="tt-RU" sz="9600" b="1" dirty="0" smtClean="0">
                <a:solidFill>
                  <a:srgbClr val="C00000"/>
                </a:solidFill>
                <a:latin typeface="Times New Roman" pitchFamily="18" charset="0"/>
                <a:cs typeface="Times New Roman" pitchFamily="18" charset="0"/>
              </a:rPr>
              <a:t>кә</a:t>
            </a:r>
            <a:r>
              <a:rPr lang="en-US" sz="9600" b="1" dirty="0" smtClean="0">
                <a:solidFill>
                  <a:srgbClr val="C00000"/>
                </a:solidFill>
                <a:latin typeface="Times New Roman" pitchFamily="18" charset="0"/>
                <a:cs typeface="Times New Roman" pitchFamily="18" charset="0"/>
              </a:rPr>
              <a:t> </a:t>
            </a:r>
            <a:r>
              <a:rPr lang="ru-RU" sz="9600" b="1" dirty="0" err="1" smtClean="0">
                <a:solidFill>
                  <a:srgbClr val="C00000"/>
                </a:solidFill>
                <a:latin typeface="Times New Roman" pitchFamily="18" charset="0"/>
                <a:cs typeface="Times New Roman" pitchFamily="18" charset="0"/>
              </a:rPr>
              <a:t>кадәр </a:t>
            </a:r>
            <a:r>
              <a:rPr lang="ru-RU" sz="9600" b="1" dirty="0" smtClean="0">
                <a:solidFill>
                  <a:srgbClr val="C00000"/>
                </a:solidFill>
                <a:latin typeface="Times New Roman" pitchFamily="18" charset="0"/>
                <a:cs typeface="Times New Roman" pitchFamily="18" charset="0"/>
              </a:rPr>
              <a:t>– 281кеше</a:t>
            </a:r>
          </a:p>
          <a:p>
            <a:pPr>
              <a:buNone/>
            </a:pPr>
            <a:r>
              <a:rPr lang="tt-RU" sz="9600" b="1" dirty="0" smtClean="0">
                <a:solidFill>
                  <a:srgbClr val="C00000"/>
                </a:solidFill>
                <a:latin typeface="Times New Roman" pitchFamily="18" charset="0"/>
                <a:cs typeface="Times New Roman" pitchFamily="18" charset="0"/>
              </a:rPr>
              <a:t> 60 </a:t>
            </a:r>
            <a:r>
              <a:rPr lang="ru-RU" sz="9600" b="1" dirty="0" err="1" smtClean="0">
                <a:solidFill>
                  <a:srgbClr val="C00000"/>
                </a:solidFill>
                <a:latin typeface="Times New Roman" pitchFamily="18" charset="0"/>
                <a:cs typeface="Times New Roman" pitchFamily="18" charset="0"/>
              </a:rPr>
              <a:t>яшьтән өлкәнрәкләр </a:t>
            </a:r>
            <a:r>
              <a:rPr lang="ru-RU" sz="9600" b="1" dirty="0" smtClean="0">
                <a:solidFill>
                  <a:srgbClr val="C00000"/>
                </a:solidFill>
                <a:latin typeface="Times New Roman" pitchFamily="18" charset="0"/>
                <a:cs typeface="Times New Roman" pitchFamily="18" charset="0"/>
              </a:rPr>
              <a:t>– 222кеше.</a:t>
            </a:r>
          </a:p>
          <a:p>
            <a:pPr>
              <a:buNone/>
            </a:pPr>
            <a:r>
              <a:rPr lang="ru-RU" sz="8000" b="1" dirty="0" smtClean="0">
                <a:latin typeface="Times New Roman" pitchFamily="18" charset="0"/>
                <a:cs typeface="Times New Roman" pitchFamily="18" charset="0"/>
              </a:rPr>
              <a:t>                                           </a:t>
            </a:r>
          </a:p>
          <a:p>
            <a:pPr>
              <a:buNone/>
            </a:pPr>
            <a:r>
              <a:rPr lang="ru-RU" sz="8000" b="1" dirty="0" smtClean="0">
                <a:latin typeface="Times New Roman" pitchFamily="18" charset="0"/>
                <a:cs typeface="Times New Roman" pitchFamily="18" charset="0"/>
              </a:rPr>
              <a:t>                                              </a:t>
            </a:r>
            <a:r>
              <a:rPr lang="ru-RU" sz="9600" b="1" dirty="0" err="1" smtClean="0">
                <a:solidFill>
                  <a:schemeClr val="tx1"/>
                </a:solidFill>
                <a:latin typeface="Times New Roman" pitchFamily="18" charset="0"/>
                <a:cs typeface="Times New Roman" pitchFamily="18" charset="0"/>
              </a:rPr>
              <a:t>Эш</a:t>
            </a:r>
            <a:r>
              <a:rPr lang="ru-RU" sz="9600" b="1" dirty="0" smtClean="0">
                <a:solidFill>
                  <a:schemeClr val="tx1"/>
                </a:solidFill>
                <a:latin typeface="Times New Roman" pitchFamily="18" charset="0"/>
                <a:cs typeface="Times New Roman" pitchFamily="18" charset="0"/>
              </a:rPr>
              <a:t> </a:t>
            </a:r>
            <a:r>
              <a:rPr lang="ru-RU" sz="9600" b="1" dirty="0" err="1" smtClean="0">
                <a:solidFill>
                  <a:schemeClr val="tx1"/>
                </a:solidFill>
                <a:latin typeface="Times New Roman" pitchFamily="18" charset="0"/>
                <a:cs typeface="Times New Roman" pitchFamily="18" charset="0"/>
              </a:rPr>
              <a:t>яшендәге кешеләр–494</a:t>
            </a:r>
            <a:endParaRPr lang="ru-RU" sz="9600" b="1" dirty="0" smtClean="0">
              <a:solidFill>
                <a:schemeClr val="tx1"/>
              </a:solidFill>
              <a:latin typeface="Times New Roman" pitchFamily="18" charset="0"/>
              <a:cs typeface="Times New Roman" pitchFamily="18" charset="0"/>
            </a:endParaRPr>
          </a:p>
          <a:p>
            <a:pPr algn="just">
              <a:buNone/>
            </a:pPr>
            <a:r>
              <a:rPr lang="ru-RU" sz="9600" b="1" dirty="0" smtClean="0">
                <a:solidFill>
                  <a:schemeClr val="tx1"/>
                </a:solidFill>
                <a:latin typeface="Times New Roman" pitchFamily="18" charset="0"/>
                <a:cs typeface="Times New Roman" pitchFamily="18" charset="0"/>
              </a:rPr>
              <a:t>                                      </a:t>
            </a:r>
            <a:r>
              <a:rPr lang="ru-RU" sz="9600" b="1" dirty="0" err="1" smtClean="0">
                <a:solidFill>
                  <a:schemeClr val="tx1"/>
                </a:solidFill>
                <a:latin typeface="Times New Roman" pitchFamily="18" charset="0"/>
                <a:cs typeface="Times New Roman" pitchFamily="18" charset="0"/>
              </a:rPr>
              <a:t>Пенсионерлар</a:t>
            </a:r>
            <a:r>
              <a:rPr lang="ru-RU" sz="9600" b="1" dirty="0" smtClean="0">
                <a:solidFill>
                  <a:schemeClr val="tx1"/>
                </a:solidFill>
                <a:latin typeface="Times New Roman" pitchFamily="18" charset="0"/>
                <a:cs typeface="Times New Roman" pitchFamily="18" charset="0"/>
              </a:rPr>
              <a:t>  - 238</a:t>
            </a:r>
          </a:p>
          <a:p>
            <a:pPr algn="just">
              <a:buNone/>
            </a:pPr>
            <a:r>
              <a:rPr lang="tt-RU" sz="9600" b="1" dirty="0" smtClean="0">
                <a:solidFill>
                  <a:schemeClr val="tx1"/>
                </a:solidFill>
                <a:latin typeface="Times New Roman" pitchFamily="18" charset="0"/>
                <a:cs typeface="Times New Roman" pitchFamily="18" charset="0"/>
              </a:rPr>
              <a:t>                                      Студентлар - 37</a:t>
            </a:r>
            <a:endParaRPr lang="tt-RU" sz="8000" b="1" dirty="0" smtClean="0">
              <a:solidFill>
                <a:schemeClr val="tx1"/>
              </a:solidFill>
              <a:latin typeface="Times New Roman" pitchFamily="18" charset="0"/>
              <a:cs typeface="Times New Roman" pitchFamily="18" charset="0"/>
            </a:endParaRPr>
          </a:p>
          <a:p>
            <a:endParaRPr lang="tt-RU" dirty="0" smtClean="0">
              <a:solidFill>
                <a:schemeClr val="accent4">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158" y="0"/>
            <a:ext cx="8572560" cy="646331"/>
          </a:xfrm>
          <a:prstGeom prst="rect">
            <a:avLst/>
          </a:prstGeom>
          <a:noFill/>
        </p:spPr>
        <p:txBody>
          <a:bodyPr wrap="square" rtlCol="0">
            <a:spAutoFit/>
          </a:bodyPr>
          <a:lstStyle/>
          <a:p>
            <a:pPr algn="ctr"/>
            <a:r>
              <a:rPr lang="tt-RU" b="1" dirty="0" smtClean="0">
                <a:solidFill>
                  <a:srgbClr val="C00000"/>
                </a:solidFill>
              </a:rPr>
              <a:t>2017 нчы елда авылыбызда бер пенсионер Закирова Разыя апа 90 яш</a:t>
            </a:r>
            <a:r>
              <a:rPr lang="ru-RU" b="1" dirty="0" err="1" smtClean="0">
                <a:solidFill>
                  <a:srgbClr val="C00000"/>
                </a:solidFill>
              </a:rPr>
              <a:t>ь</a:t>
            </a:r>
            <a:r>
              <a:rPr lang="tt-RU" b="1" dirty="0" smtClean="0">
                <a:solidFill>
                  <a:srgbClr val="C00000"/>
                </a:solidFill>
              </a:rPr>
              <a:t>лек юбилеен билгеләп узды</a:t>
            </a:r>
            <a:r>
              <a:rPr lang="tt-RU" dirty="0" smtClean="0"/>
              <a:t>.</a:t>
            </a:r>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500034" y="785794"/>
            <a:ext cx="8072494" cy="56114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отчет(депутат)\DSCN0919.jpg"/>
          <p:cNvPicPr>
            <a:picLocks noChangeAspect="1" noChangeArrowheads="1"/>
          </p:cNvPicPr>
          <p:nvPr/>
        </p:nvPicPr>
        <p:blipFill>
          <a:blip r:embed="rId2" cstate="print"/>
          <a:srcRect/>
          <a:stretch>
            <a:fillRect/>
          </a:stretch>
        </p:blipFill>
        <p:spPr bwMode="auto">
          <a:xfrm>
            <a:off x="428596" y="1928802"/>
            <a:ext cx="8429652" cy="4675833"/>
          </a:xfrm>
          <a:prstGeom prst="rect">
            <a:avLst/>
          </a:prstGeom>
          <a:noFill/>
        </p:spPr>
      </p:pic>
      <p:sp>
        <p:nvSpPr>
          <p:cNvPr id="4" name="Содержимое 2"/>
          <p:cNvSpPr>
            <a:spLocks noGrp="1"/>
          </p:cNvSpPr>
          <p:nvPr>
            <p:ph idx="1"/>
          </p:nvPr>
        </p:nvSpPr>
        <p:spPr>
          <a:xfrm>
            <a:off x="357158" y="214290"/>
            <a:ext cx="8329642" cy="5911873"/>
          </a:xfrm>
        </p:spPr>
        <p:txBody>
          <a:bodyPr/>
          <a:lstStyle/>
          <a:p>
            <a:pPr>
              <a:buNone/>
            </a:pPr>
            <a:endParaRPr lang="ru-RU" b="1" dirty="0" smtClean="0">
              <a:solidFill>
                <a:schemeClr val="tx1"/>
              </a:solidFill>
            </a:endParaRPr>
          </a:p>
          <a:p>
            <a:pPr>
              <a:buNone/>
            </a:pPr>
            <a:r>
              <a:rPr lang="ru-RU" b="1" dirty="0" err="1" smtClean="0">
                <a:solidFill>
                  <a:schemeClr val="tx1"/>
                </a:solidFill>
              </a:rPr>
              <a:t>Исәнбай авыл</a:t>
            </a:r>
            <a:r>
              <a:rPr lang="ru-RU" b="1" dirty="0" smtClean="0">
                <a:solidFill>
                  <a:schemeClr val="tx1"/>
                </a:solidFill>
              </a:rPr>
              <a:t> </a:t>
            </a:r>
            <a:r>
              <a:rPr lang="ru-RU" b="1" dirty="0" err="1" smtClean="0">
                <a:solidFill>
                  <a:schemeClr val="tx1"/>
                </a:solidFill>
              </a:rPr>
              <a:t>җирлегенд</a:t>
            </a:r>
            <a:r>
              <a:rPr lang="tt-RU" b="1" dirty="0" smtClean="0">
                <a:solidFill>
                  <a:schemeClr val="tx1"/>
                </a:solidFill>
              </a:rPr>
              <a:t>ә</a:t>
            </a:r>
            <a:r>
              <a:rPr lang="ru-RU" b="1" dirty="0" smtClean="0">
                <a:solidFill>
                  <a:schemeClr val="tx1"/>
                </a:solidFill>
              </a:rPr>
              <a:t>  14 </a:t>
            </a:r>
            <a:r>
              <a:rPr lang="ru-RU" b="1" dirty="0" err="1" smtClean="0">
                <a:solidFill>
                  <a:schemeClr val="tx1"/>
                </a:solidFill>
              </a:rPr>
              <a:t>авыл</a:t>
            </a:r>
            <a:r>
              <a:rPr lang="ru-RU" b="1" dirty="0" smtClean="0">
                <a:solidFill>
                  <a:schemeClr val="tx1"/>
                </a:solidFill>
              </a:rPr>
              <a:t> </a:t>
            </a:r>
            <a:r>
              <a:rPr lang="ru-RU" b="1" dirty="0" err="1" smtClean="0">
                <a:solidFill>
                  <a:schemeClr val="tx1"/>
                </a:solidFill>
              </a:rPr>
              <a:t>җирлеге </a:t>
            </a:r>
            <a:r>
              <a:rPr lang="ru-RU" b="1" dirty="0" smtClean="0">
                <a:solidFill>
                  <a:schemeClr val="tx1"/>
                </a:solidFill>
              </a:rPr>
              <a:t>Советы </a:t>
            </a:r>
            <a:r>
              <a:rPr lang="ru-RU" b="1" dirty="0" err="1" smtClean="0">
                <a:solidFill>
                  <a:schemeClr val="tx1"/>
                </a:solidFill>
              </a:rPr>
              <a:t>утырышы</a:t>
            </a:r>
            <a:r>
              <a:rPr lang="ru-RU" b="1" dirty="0" smtClean="0">
                <a:solidFill>
                  <a:schemeClr val="tx1"/>
                </a:solidFill>
              </a:rPr>
              <a:t> </a:t>
            </a:r>
            <a:r>
              <a:rPr lang="ru-RU" b="1" dirty="0" err="1" smtClean="0">
                <a:solidFill>
                  <a:schemeClr val="tx1"/>
                </a:solidFill>
              </a:rPr>
              <a:t>уткәрелеп</a:t>
            </a:r>
            <a:r>
              <a:rPr lang="ru-RU" b="1" dirty="0" smtClean="0">
                <a:solidFill>
                  <a:schemeClr val="tx1"/>
                </a:solidFill>
              </a:rPr>
              <a:t> </a:t>
            </a:r>
            <a:r>
              <a:rPr lang="tt-RU" b="1" dirty="0" smtClean="0">
                <a:solidFill>
                  <a:schemeClr val="tx1"/>
                </a:solidFill>
              </a:rPr>
              <a:t> 26 мәсьәлә каралды.</a:t>
            </a:r>
            <a:endParaRPr lang="ru-RU" b="1"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Исенбаевское СП\Desktop\DSCN0495.jpg"/>
          <p:cNvPicPr>
            <a:picLocks noChangeAspect="1" noChangeArrowheads="1"/>
          </p:cNvPicPr>
          <p:nvPr/>
        </p:nvPicPr>
        <p:blipFill>
          <a:blip r:embed="rId2"/>
          <a:srcRect/>
          <a:stretch>
            <a:fillRect/>
          </a:stretch>
        </p:blipFill>
        <p:spPr bwMode="auto">
          <a:xfrm>
            <a:off x="5715008" y="1357298"/>
            <a:ext cx="3071834" cy="5042948"/>
          </a:xfrm>
          <a:prstGeom prst="rect">
            <a:avLst/>
          </a:prstGeom>
          <a:noFill/>
        </p:spPr>
      </p:pic>
      <p:sp>
        <p:nvSpPr>
          <p:cNvPr id="5" name="TextBox 4"/>
          <p:cNvSpPr txBox="1"/>
          <p:nvPr/>
        </p:nvSpPr>
        <p:spPr>
          <a:xfrm>
            <a:off x="0" y="0"/>
            <a:ext cx="8501090" cy="1815882"/>
          </a:xfrm>
          <a:prstGeom prst="rect">
            <a:avLst/>
          </a:prstGeom>
          <a:noFill/>
        </p:spPr>
        <p:txBody>
          <a:bodyPr wrap="square" rtlCol="0">
            <a:spAutoFit/>
          </a:bodyPr>
          <a:lstStyle/>
          <a:p>
            <a:r>
              <a:rPr lang="ru-RU" sz="4000" b="1" dirty="0" err="1" smtClean="0">
                <a:solidFill>
                  <a:srgbClr val="C00000"/>
                </a:solidFill>
              </a:rPr>
              <a:t>Авыл</a:t>
            </a:r>
            <a:r>
              <a:rPr lang="ru-RU" sz="4000" b="1" dirty="0" smtClean="0">
                <a:solidFill>
                  <a:srgbClr val="C00000"/>
                </a:solidFill>
              </a:rPr>
              <a:t> </a:t>
            </a:r>
            <a:r>
              <a:rPr lang="ru-RU" sz="4000" b="1" dirty="0" err="1" smtClean="0">
                <a:solidFill>
                  <a:srgbClr val="C00000"/>
                </a:solidFill>
              </a:rPr>
              <a:t>җирлегендә</a:t>
            </a:r>
            <a:r>
              <a:rPr lang="ru-RU" sz="4000" b="1" dirty="0" smtClean="0">
                <a:solidFill>
                  <a:srgbClr val="C00000"/>
                </a:solidFill>
              </a:rPr>
              <a:t> </a:t>
            </a:r>
          </a:p>
          <a:p>
            <a:r>
              <a:rPr lang="tt-RU" sz="2400" b="1" dirty="0" smtClean="0"/>
              <a:t>1 сугыш ветераны –ТЮТЕЕВ СӘГЫЙТ</a:t>
            </a:r>
          </a:p>
          <a:p>
            <a:r>
              <a:rPr lang="ru-RU" sz="2400" b="1" dirty="0" smtClean="0"/>
              <a:t>1 Совет </a:t>
            </a:r>
            <a:r>
              <a:rPr lang="ru-RU" sz="2400" b="1" dirty="0" err="1" smtClean="0"/>
              <a:t>армиясе</a:t>
            </a:r>
            <a:r>
              <a:rPr lang="ru-RU" sz="2400" b="1" dirty="0" smtClean="0"/>
              <a:t> инвалиды  СИЗОВ   ГЕННАДИЙ</a:t>
            </a:r>
          </a:p>
          <a:p>
            <a:endParaRPr lang="ru-RU" sz="2400" b="1" dirty="0" smtClean="0"/>
          </a:p>
        </p:txBody>
      </p:sp>
      <p:sp>
        <p:nvSpPr>
          <p:cNvPr id="7" name="TextBox 6"/>
          <p:cNvSpPr txBox="1"/>
          <p:nvPr/>
        </p:nvSpPr>
        <p:spPr>
          <a:xfrm>
            <a:off x="5715008" y="6143644"/>
            <a:ext cx="3435349" cy="523220"/>
          </a:xfrm>
          <a:prstGeom prst="rect">
            <a:avLst/>
          </a:prstGeom>
          <a:noFill/>
        </p:spPr>
        <p:txBody>
          <a:bodyPr wrap="square" rtlCol="0">
            <a:spAutoFit/>
          </a:bodyPr>
          <a:lstStyle/>
          <a:p>
            <a:r>
              <a:rPr lang="tt-RU" sz="2800" b="1" dirty="0" smtClean="0">
                <a:solidFill>
                  <a:srgbClr val="C00000"/>
                </a:solidFill>
              </a:rPr>
              <a:t>Тютеев  Сәгыйт</a:t>
            </a:r>
            <a:endParaRPr lang="ru-RU" sz="2800" b="1" dirty="0">
              <a:solidFill>
                <a:srgbClr val="C00000"/>
              </a:solidFill>
            </a:endParaRPr>
          </a:p>
        </p:txBody>
      </p:sp>
      <p:sp>
        <p:nvSpPr>
          <p:cNvPr id="6" name="Прямоугольник 5"/>
          <p:cNvSpPr/>
          <p:nvPr/>
        </p:nvSpPr>
        <p:spPr>
          <a:xfrm>
            <a:off x="428596" y="1714488"/>
            <a:ext cx="5214974" cy="4524315"/>
          </a:xfrm>
          <a:prstGeom prst="rect">
            <a:avLst/>
          </a:prstGeom>
        </p:spPr>
        <p:txBody>
          <a:bodyPr wrap="square">
            <a:spAutoFit/>
          </a:bodyPr>
          <a:lstStyle/>
          <a:p>
            <a:pPr algn="ctr">
              <a:buFont typeface="Wingdings" pitchFamily="2" charset="2"/>
              <a:buChar char="ü"/>
            </a:pPr>
            <a:r>
              <a:rPr lang="ru-RU" sz="3200" b="1" dirty="0" smtClean="0"/>
              <a:t>4 </a:t>
            </a:r>
            <a:r>
              <a:rPr lang="tt-RU" sz="3200" b="1" dirty="0" smtClean="0"/>
              <a:t>әфган  һәм 4 чечен Республикасында хезмәт итеп кайтучылар</a:t>
            </a:r>
          </a:p>
          <a:p>
            <a:pPr algn="ctr">
              <a:buFont typeface="Wingdings" pitchFamily="2" charset="2"/>
              <a:buChar char="ü"/>
            </a:pPr>
            <a:r>
              <a:rPr lang="tt-RU" sz="3200" b="1" dirty="0" smtClean="0"/>
              <a:t>репрессиялеләр – 2</a:t>
            </a:r>
          </a:p>
          <a:p>
            <a:pPr algn="ctr">
              <a:buFont typeface="Wingdings" pitchFamily="2" charset="2"/>
              <a:buChar char="ü"/>
            </a:pPr>
            <a:r>
              <a:rPr lang="tt-RU" sz="3200" b="1" dirty="0" smtClean="0"/>
              <a:t>Хезмәт ветераннары – 102</a:t>
            </a:r>
          </a:p>
          <a:p>
            <a:pPr algn="ctr">
              <a:buFont typeface="Wingdings" pitchFamily="2" charset="2"/>
              <a:buChar char="ü"/>
            </a:pPr>
            <a:r>
              <a:rPr lang="tt-RU" sz="3200" b="1" dirty="0" smtClean="0"/>
              <a:t>Инвалидлар -74</a:t>
            </a:r>
          </a:p>
          <a:p>
            <a:pPr algn="ctr">
              <a:buFont typeface="Wingdings" pitchFamily="2" charset="2"/>
              <a:buChar char="ü"/>
            </a:pPr>
            <a:r>
              <a:rPr lang="tt-RU" sz="3200" b="1" dirty="0" smtClean="0"/>
              <a:t>Тыл ветераннары – 27</a:t>
            </a:r>
          </a:p>
          <a:p>
            <a:pPr algn="ctr">
              <a:buFont typeface="Wingdings" pitchFamily="2" charset="2"/>
              <a:buChar char="ü"/>
            </a:pPr>
            <a:r>
              <a:rPr lang="tt-RU" sz="3200" b="1" dirty="0" smtClean="0"/>
              <a:t>Өлкән кешеләр - 16</a:t>
            </a:r>
            <a:endParaRPr lang="ru-RU"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algn="ctr" fontAlgn="auto">
              <a:spcAft>
                <a:spcPts val="0"/>
              </a:spcAft>
              <a:defRPr/>
            </a:pPr>
            <a:r>
              <a:rPr lang="tt-RU" b="1" dirty="0" smtClean="0"/>
              <a:t>Бюд</a:t>
            </a:r>
            <a:r>
              <a:rPr lang="ru-RU" b="1" dirty="0" err="1" smtClean="0"/>
              <a:t>жет</a:t>
            </a:r>
            <a:r>
              <a:rPr lang="ru-RU" b="1" dirty="0" smtClean="0"/>
              <a:t> </a:t>
            </a:r>
            <a:r>
              <a:rPr lang="tt-RU" b="1" dirty="0" smtClean="0"/>
              <a:t>үтәлеше:</a:t>
            </a:r>
            <a:br>
              <a:rPr lang="tt-RU" b="1" dirty="0" smtClean="0"/>
            </a:br>
            <a:endParaRPr lang="ru-RU" b="1" dirty="0" smtClean="0"/>
          </a:p>
        </p:txBody>
      </p:sp>
      <p:sp>
        <p:nvSpPr>
          <p:cNvPr id="10243" name="Содержимое 2"/>
          <p:cNvSpPr>
            <a:spLocks noGrp="1"/>
          </p:cNvSpPr>
          <p:nvPr>
            <p:ph idx="1"/>
          </p:nvPr>
        </p:nvSpPr>
        <p:spPr>
          <a:xfrm>
            <a:off x="457200" y="1196752"/>
            <a:ext cx="8229600" cy="5661248"/>
          </a:xfrm>
        </p:spPr>
        <p:txBody>
          <a:bodyPr>
            <a:noAutofit/>
          </a:bodyPr>
          <a:lstStyle/>
          <a:p>
            <a:pPr algn="just">
              <a:buNone/>
            </a:pPr>
            <a:r>
              <a:rPr lang="tt-RU" b="1" dirty="0" smtClean="0">
                <a:solidFill>
                  <a:srgbClr val="C00000"/>
                </a:solidFill>
                <a:latin typeface="Times New Roman" pitchFamily="18" charset="0"/>
                <a:cs typeface="Times New Roman" pitchFamily="18" charset="0"/>
              </a:rPr>
              <a:t>2017  елга бюджет план буенча   </a:t>
            </a:r>
            <a:r>
              <a:rPr lang="tt-RU" b="1" dirty="0" smtClean="0">
                <a:solidFill>
                  <a:schemeClr val="tx1"/>
                </a:solidFill>
                <a:latin typeface="Times New Roman" pitchFamily="18" charset="0"/>
                <a:cs typeface="Times New Roman" pitchFamily="18" charset="0"/>
              </a:rPr>
              <a:t>3 млн </a:t>
            </a:r>
            <a:r>
              <a:rPr lang="tt-RU" b="1" dirty="0">
                <a:solidFill>
                  <a:schemeClr val="tx1"/>
                </a:solidFill>
                <a:latin typeface="Times New Roman" pitchFamily="18" charset="0"/>
                <a:cs typeface="Times New Roman" pitchFamily="18" charset="0"/>
              </a:rPr>
              <a:t> </a:t>
            </a:r>
            <a:r>
              <a:rPr lang="tt-RU" b="1" dirty="0" smtClean="0">
                <a:solidFill>
                  <a:schemeClr val="tx1"/>
                </a:solidFill>
                <a:latin typeface="Times New Roman" pitchFamily="18" charset="0"/>
                <a:cs typeface="Times New Roman" pitchFamily="18" charset="0"/>
              </a:rPr>
              <a:t>981 мең  500 сум</a:t>
            </a:r>
          </a:p>
          <a:p>
            <a:pPr algn="just">
              <a:buNone/>
            </a:pPr>
            <a:r>
              <a:rPr lang="tt-RU" b="1" dirty="0" smtClean="0">
                <a:solidFill>
                  <a:srgbClr val="C00000"/>
                </a:solidFill>
                <a:latin typeface="Times New Roman" pitchFamily="18" charset="0"/>
                <a:cs typeface="Times New Roman" pitchFamily="18" charset="0"/>
              </a:rPr>
              <a:t>         Үтәлеш  </a:t>
            </a:r>
            <a:r>
              <a:rPr lang="tt-RU" b="1" dirty="0" smtClean="0">
                <a:solidFill>
                  <a:schemeClr val="tx1"/>
                </a:solidFill>
                <a:latin typeface="Times New Roman" pitchFamily="18" charset="0"/>
                <a:cs typeface="Times New Roman" pitchFamily="18" charset="0"/>
              </a:rPr>
              <a:t>3 млн  981 мең  500 сум (100%)</a:t>
            </a:r>
            <a:endParaRPr lang="tt-RU" b="1" dirty="0" smtClean="0">
              <a:solidFill>
                <a:srgbClr val="C00000"/>
              </a:solidFill>
              <a:latin typeface="Times New Roman" pitchFamily="18" charset="0"/>
              <a:cs typeface="Times New Roman" pitchFamily="18" charset="0"/>
            </a:endParaRPr>
          </a:p>
          <a:p>
            <a:pPr algn="ctr">
              <a:buNone/>
            </a:pPr>
            <a:r>
              <a:rPr lang="tt-RU" b="1" dirty="0" smtClean="0">
                <a:solidFill>
                  <a:srgbClr val="C00000"/>
                </a:solidFill>
                <a:latin typeface="Times New Roman" pitchFamily="18" charset="0"/>
                <a:cs typeface="Times New Roman" pitchFamily="18" charset="0"/>
              </a:rPr>
              <a:t>Налог җыю буенча:</a:t>
            </a:r>
          </a:p>
          <a:p>
            <a:pPr algn="just"/>
            <a:r>
              <a:rPr lang="tt-RU" sz="2000" b="1" dirty="0" smtClean="0">
                <a:solidFill>
                  <a:schemeClr val="tx1"/>
                </a:solidFill>
                <a:latin typeface="Times New Roman" pitchFamily="18" charset="0"/>
                <a:cs typeface="Times New Roman" pitchFamily="18" charset="0"/>
              </a:rPr>
              <a:t>Физик затлар кереме -133 000 сум җыелырга  тиеш булса , үтәлеш  100%</a:t>
            </a:r>
          </a:p>
          <a:p>
            <a:pPr algn="just"/>
            <a:r>
              <a:rPr lang="tt-RU" sz="2000" b="1" dirty="0" smtClean="0">
                <a:solidFill>
                  <a:schemeClr val="tx1"/>
                </a:solidFill>
                <a:latin typeface="Times New Roman" pitchFamily="18" charset="0"/>
                <a:cs typeface="Times New Roman" pitchFamily="18" charset="0"/>
              </a:rPr>
              <a:t>Җир налогы 444 000 сум тиеш булса,үтәлеш 100%</a:t>
            </a:r>
          </a:p>
          <a:p>
            <a:pPr algn="just"/>
            <a:r>
              <a:rPr lang="tt-RU" sz="2000" b="1" dirty="0" smtClean="0">
                <a:solidFill>
                  <a:schemeClr val="tx1"/>
                </a:solidFill>
                <a:latin typeface="Times New Roman" pitchFamily="18" charset="0"/>
                <a:cs typeface="Times New Roman" pitchFamily="18" charset="0"/>
              </a:rPr>
              <a:t>Милек налогы 83 000 сум , җыелган 100%</a:t>
            </a:r>
          </a:p>
          <a:p>
            <a:pPr algn="just"/>
            <a:r>
              <a:rPr lang="tt-RU" sz="2000" b="1" dirty="0" smtClean="0">
                <a:solidFill>
                  <a:schemeClr val="tx1"/>
                </a:solidFill>
                <a:latin typeface="Times New Roman" pitchFamily="18" charset="0"/>
                <a:cs typeface="Times New Roman" pitchFamily="18" charset="0"/>
              </a:rPr>
              <a:t>Үзарасалым – 188 000 сум</a:t>
            </a:r>
          </a:p>
          <a:p>
            <a:pPr algn="just"/>
            <a:r>
              <a:rPr lang="tt-RU" sz="2000" b="1" dirty="0" smtClean="0">
                <a:solidFill>
                  <a:schemeClr val="tx1"/>
                </a:solidFill>
                <a:latin typeface="Times New Roman" pitchFamily="18" charset="0"/>
                <a:cs typeface="Times New Roman" pitchFamily="18" charset="0"/>
              </a:rPr>
              <a:t>Су өчен – 217 149 сум җыелды</a:t>
            </a:r>
            <a:endParaRPr lang="tt-RU" sz="2000" dirty="0" smtClean="0">
              <a:solidFill>
                <a:schemeClr val="tx1"/>
              </a:solidFill>
            </a:endParaRPr>
          </a:p>
          <a:p>
            <a:pPr algn="just"/>
            <a:r>
              <a:rPr lang="tt-RU" sz="2000" b="1" dirty="0" smtClean="0">
                <a:solidFill>
                  <a:schemeClr val="tx1"/>
                </a:solidFill>
                <a:latin typeface="Times New Roman" pitchFamily="18" charset="0"/>
                <a:cs typeface="Times New Roman" pitchFamily="18" charset="0"/>
              </a:rPr>
              <a:t>Мәдәният йортының түләүле хезмәте – 7000 сум.</a:t>
            </a:r>
          </a:p>
          <a:p>
            <a:pPr algn="just"/>
            <a:r>
              <a:rPr lang="tt-RU" sz="2000" b="1" dirty="0" smtClean="0">
                <a:solidFill>
                  <a:schemeClr val="tx1"/>
                </a:solidFill>
                <a:latin typeface="Times New Roman" pitchFamily="18" charset="0"/>
                <a:cs typeface="Times New Roman" pitchFamily="18" charset="0"/>
              </a:rPr>
              <a:t>Исәнбай янгын сүндерү частеның комуналь түләүләре 21729 сум</a:t>
            </a:r>
          </a:p>
          <a:p>
            <a:pPr algn="just"/>
            <a:r>
              <a:rPr lang="tt-RU" sz="2000" b="1" dirty="0" smtClean="0">
                <a:solidFill>
                  <a:schemeClr val="tx1"/>
                </a:solidFill>
                <a:latin typeface="Times New Roman" pitchFamily="18" charset="0"/>
                <a:cs typeface="Times New Roman" pitchFamily="18" charset="0"/>
              </a:rPr>
              <a:t>Госпошлина 5000 сум</a:t>
            </a:r>
          </a:p>
          <a:p>
            <a:pPr algn="just"/>
            <a:r>
              <a:rPr lang="tt-RU" sz="2000" b="1" dirty="0" smtClean="0">
                <a:solidFill>
                  <a:schemeClr val="tx1"/>
                </a:solidFill>
                <a:latin typeface="Times New Roman" pitchFamily="18" charset="0"/>
                <a:cs typeface="Times New Roman" pitchFamily="18" charset="0"/>
              </a:rPr>
              <a:t>Барлык налоглар җыюдан бюд</a:t>
            </a:r>
            <a:r>
              <a:rPr lang="ru-RU" sz="2000" b="1" dirty="0" smtClean="0">
                <a:solidFill>
                  <a:schemeClr val="tx1"/>
                </a:solidFill>
                <a:latin typeface="Times New Roman" pitchFamily="18" charset="0"/>
                <a:cs typeface="Times New Roman" pitchFamily="18" charset="0"/>
              </a:rPr>
              <a:t>ж</a:t>
            </a:r>
            <a:r>
              <a:rPr lang="tt-RU" sz="2000" b="1" dirty="0" smtClean="0">
                <a:solidFill>
                  <a:schemeClr val="tx1"/>
                </a:solidFill>
                <a:latin typeface="Times New Roman" pitchFamily="18" charset="0"/>
                <a:cs typeface="Times New Roman" pitchFamily="18" charset="0"/>
              </a:rPr>
              <a:t>етка 920 000 акча керде.</a:t>
            </a:r>
          </a:p>
          <a:p>
            <a:pPr algn="just"/>
            <a:r>
              <a:rPr lang="tt-RU" sz="2000" b="1" dirty="0" smtClean="0">
                <a:solidFill>
                  <a:schemeClr val="tx1"/>
                </a:solidFill>
                <a:latin typeface="Times New Roman" pitchFamily="18" charset="0"/>
                <a:cs typeface="Times New Roman" pitchFamily="18" charset="0"/>
              </a:rPr>
              <a:t>Республика бюджетыннан авыл җирлеге бюд</a:t>
            </a:r>
            <a:r>
              <a:rPr lang="ru-RU" sz="2000" b="1" dirty="0" smtClean="0">
                <a:solidFill>
                  <a:schemeClr val="tx1"/>
                </a:solidFill>
                <a:latin typeface="Times New Roman" pitchFamily="18" charset="0"/>
                <a:cs typeface="Times New Roman" pitchFamily="18" charset="0"/>
              </a:rPr>
              <a:t>ж</a:t>
            </a:r>
            <a:r>
              <a:rPr lang="tt-RU" sz="2000" b="1" dirty="0" smtClean="0">
                <a:solidFill>
                  <a:schemeClr val="tx1"/>
                </a:solidFill>
                <a:latin typeface="Times New Roman" pitchFamily="18" charset="0"/>
                <a:cs typeface="Times New Roman" pitchFamily="18" charset="0"/>
              </a:rPr>
              <a:t>еты 3 млн. 062 мең дотация бирелде.</a:t>
            </a:r>
          </a:p>
          <a:p>
            <a:pPr algn="just"/>
            <a:endParaRPr lang="tt-RU" b="1" dirty="0" smtClean="0">
              <a:solidFill>
                <a:srgbClr val="C00000"/>
              </a:solidFill>
              <a:latin typeface="Times New Roman" pitchFamily="18" charset="0"/>
              <a:cs typeface="Times New Roman" pitchFamily="18" charset="0"/>
            </a:endParaRPr>
          </a:p>
          <a:p>
            <a:pPr algn="just"/>
            <a:endParaRPr lang="tt-RU" b="1" dirty="0">
              <a:solidFill>
                <a:schemeClr val="tx1"/>
              </a:solidFill>
              <a:latin typeface="Times New Roman" pitchFamily="18" charset="0"/>
              <a:cs typeface="Times New Roman" pitchFamily="18" charset="0"/>
            </a:endParaRPr>
          </a:p>
          <a:p>
            <a:pPr algn="just"/>
            <a:endParaRPr lang="tt-RU" b="1" dirty="0" smtClean="0">
              <a:solidFill>
                <a:schemeClr val="tx1"/>
              </a:solidFill>
              <a:latin typeface="Times New Roman" pitchFamily="18" charset="0"/>
              <a:cs typeface="Times New Roman" pitchFamily="18" charset="0"/>
            </a:endParaRPr>
          </a:p>
          <a:p>
            <a:pPr algn="just"/>
            <a:endParaRPr lang="ru-RU" b="1"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2627</TotalTime>
  <Words>1686</Words>
  <Application>Microsoft Office PowerPoint</Application>
  <PresentationFormat>Экран (4:3)</PresentationFormat>
  <Paragraphs>195</Paragraphs>
  <Slides>47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Исполнительная</vt:lpstr>
      <vt:lpstr>             </vt:lpstr>
      <vt:lpstr>Слайд 2</vt:lpstr>
      <vt:lpstr>Слайд 3</vt:lpstr>
      <vt:lpstr>Слайд 4</vt:lpstr>
      <vt:lpstr>2018нче елның 1 январена</vt:lpstr>
      <vt:lpstr>Слайд 6</vt:lpstr>
      <vt:lpstr>Слайд 7</vt:lpstr>
      <vt:lpstr>Слайд 8</vt:lpstr>
      <vt:lpstr>Бюджет үтәлеше: </vt:lpstr>
      <vt:lpstr>Шәхси хуҗалыкларда терлекләр саны</vt:lpstr>
      <vt:lpstr>Слайд 11</vt:lpstr>
      <vt:lpstr>Слайд 12</vt:lpstr>
      <vt:lpstr>Слайд 13</vt:lpstr>
      <vt:lpstr>Слайд 14</vt:lpstr>
      <vt:lpstr>Слайд 15</vt:lpstr>
      <vt:lpstr>2012-17 елда башкарылган эшләр:</vt:lpstr>
      <vt:lpstr>2017 елда үзарасалым акчасын куллану</vt:lpstr>
      <vt:lpstr>Слайд 18</vt:lpstr>
      <vt:lpstr>Слайд 19</vt:lpstr>
      <vt:lpstr>Слайд 20</vt:lpstr>
      <vt:lpstr>Слайд 21</vt:lpstr>
      <vt:lpstr>Слайд 22</vt:lpstr>
      <vt:lpstr>Слайд 23</vt:lpstr>
      <vt:lpstr>Слайд 24</vt:lpstr>
      <vt:lpstr>Слайд 25</vt:lpstr>
      <vt:lpstr>2018елда үзарасалым акчасы түбәндәге эшләргә планлаштырыла</vt:lpstr>
      <vt:lpstr>Слайд 27</vt:lpstr>
      <vt:lpstr>Слайд 28</vt:lpstr>
      <vt:lpstr>Авыл җирлеге территориясендә </vt:lpstr>
      <vt:lpstr>Слайд 30</vt:lpstr>
      <vt:lpstr> Исәнбай кирпич заводында </vt:lpstr>
      <vt:lpstr>Слайд 32</vt:lpstr>
      <vt:lpstr>Исәнбай балалар бакчасы</vt:lpstr>
      <vt:lpstr>Амбулатория</vt:lpstr>
      <vt:lpstr>Слайд 35</vt:lpstr>
      <vt:lpstr>Слайд 36</vt:lpstr>
      <vt:lpstr>Слайд 37</vt:lpstr>
      <vt:lpstr>Слайд 38</vt:lpstr>
      <vt:lpstr>Слайд 39</vt:lpstr>
      <vt:lpstr>Слайд 40</vt:lpstr>
      <vt:lpstr>Слайд 41</vt:lpstr>
      <vt:lpstr>Слайд 42</vt:lpstr>
      <vt:lpstr>Слайд 43</vt:lpstr>
      <vt:lpstr>Элемтә бүлекчәсе буенча</vt:lpstr>
      <vt:lpstr>                        Янгын саклау бүлекчәсендә 11кеше эшли.   Красный бор һәм тугызбуй зонасына хезмәт күрсәтә.</vt:lpstr>
      <vt:lpstr>Слайд 46</vt:lpstr>
      <vt:lpstr>Слайд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Татарстан Республикасы Әгерҗе муниципаль районы Исәнбай авыл җирлегенең 2012 ел эшчәнлегенә отчеты</dc:title>
  <dc:creator>Исенбаевское СП</dc:creator>
  <cp:lastModifiedBy>Исенбаевское СП</cp:lastModifiedBy>
  <cp:revision>108</cp:revision>
  <dcterms:created xsi:type="dcterms:W3CDTF">2013-01-17T11:24:29Z</dcterms:created>
  <dcterms:modified xsi:type="dcterms:W3CDTF">2018-02-21T09:40:55Z</dcterms:modified>
</cp:coreProperties>
</file>