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94"/>
  </p:notesMasterIdLst>
  <p:sldIdLst>
    <p:sldId id="332" r:id="rId2"/>
    <p:sldId id="257" r:id="rId3"/>
    <p:sldId id="283" r:id="rId4"/>
    <p:sldId id="284" r:id="rId5"/>
    <p:sldId id="354" r:id="rId6"/>
    <p:sldId id="355" r:id="rId7"/>
    <p:sldId id="356" r:id="rId8"/>
    <p:sldId id="357" r:id="rId9"/>
    <p:sldId id="358" r:id="rId10"/>
    <p:sldId id="405" r:id="rId11"/>
    <p:sldId id="306" r:id="rId12"/>
    <p:sldId id="359" r:id="rId13"/>
    <p:sldId id="361" r:id="rId14"/>
    <p:sldId id="403" r:id="rId15"/>
    <p:sldId id="362" r:id="rId16"/>
    <p:sldId id="363" r:id="rId17"/>
    <p:sldId id="364" r:id="rId18"/>
    <p:sldId id="366" r:id="rId19"/>
    <p:sldId id="367" r:id="rId20"/>
    <p:sldId id="417" r:id="rId21"/>
    <p:sldId id="368" r:id="rId22"/>
    <p:sldId id="404" r:id="rId23"/>
    <p:sldId id="369" r:id="rId24"/>
    <p:sldId id="370" r:id="rId25"/>
    <p:sldId id="406" r:id="rId26"/>
    <p:sldId id="264" r:id="rId27"/>
    <p:sldId id="375" r:id="rId28"/>
    <p:sldId id="280" r:id="rId29"/>
    <p:sldId id="281" r:id="rId30"/>
    <p:sldId id="371" r:id="rId31"/>
    <p:sldId id="407" r:id="rId32"/>
    <p:sldId id="408" r:id="rId33"/>
    <p:sldId id="409" r:id="rId34"/>
    <p:sldId id="287" r:id="rId35"/>
    <p:sldId id="294" r:id="rId36"/>
    <p:sldId id="295" r:id="rId37"/>
    <p:sldId id="290" r:id="rId38"/>
    <p:sldId id="291" r:id="rId39"/>
    <p:sldId id="298" r:id="rId40"/>
    <p:sldId id="296" r:id="rId41"/>
    <p:sldId id="297" r:id="rId42"/>
    <p:sldId id="300" r:id="rId43"/>
    <p:sldId id="304" r:id="rId44"/>
    <p:sldId id="305" r:id="rId45"/>
    <p:sldId id="303" r:id="rId46"/>
    <p:sldId id="377" r:id="rId47"/>
    <p:sldId id="316" r:id="rId48"/>
    <p:sldId id="317" r:id="rId49"/>
    <p:sldId id="318" r:id="rId50"/>
    <p:sldId id="319" r:id="rId51"/>
    <p:sldId id="378" r:id="rId52"/>
    <p:sldId id="410" r:id="rId53"/>
    <p:sldId id="423" r:id="rId54"/>
    <p:sldId id="424" r:id="rId55"/>
    <p:sldId id="380" r:id="rId56"/>
    <p:sldId id="381" r:id="rId57"/>
    <p:sldId id="425" r:id="rId58"/>
    <p:sldId id="382" r:id="rId59"/>
    <p:sldId id="384" r:id="rId60"/>
    <p:sldId id="386" r:id="rId61"/>
    <p:sldId id="385" r:id="rId62"/>
    <p:sldId id="383" r:id="rId63"/>
    <p:sldId id="426" r:id="rId64"/>
    <p:sldId id="418" r:id="rId65"/>
    <p:sldId id="320" r:id="rId66"/>
    <p:sldId id="313" r:id="rId67"/>
    <p:sldId id="387" r:id="rId68"/>
    <p:sldId id="312" r:id="rId69"/>
    <p:sldId id="412" r:id="rId70"/>
    <p:sldId id="388" r:id="rId71"/>
    <p:sldId id="389" r:id="rId72"/>
    <p:sldId id="390" r:id="rId73"/>
    <p:sldId id="397" r:id="rId74"/>
    <p:sldId id="413" r:id="rId75"/>
    <p:sldId id="391" r:id="rId76"/>
    <p:sldId id="419" r:id="rId77"/>
    <p:sldId id="420" r:id="rId78"/>
    <p:sldId id="421" r:id="rId79"/>
    <p:sldId id="414" r:id="rId80"/>
    <p:sldId id="415" r:id="rId81"/>
    <p:sldId id="396" r:id="rId82"/>
    <p:sldId id="311" r:id="rId83"/>
    <p:sldId id="338" r:id="rId84"/>
    <p:sldId id="353" r:id="rId85"/>
    <p:sldId id="345" r:id="rId86"/>
    <p:sldId id="327" r:id="rId87"/>
    <p:sldId id="398" r:id="rId88"/>
    <p:sldId id="277" r:id="rId89"/>
    <p:sldId id="422" r:id="rId90"/>
    <p:sldId id="416" r:id="rId91"/>
    <p:sldId id="330" r:id="rId92"/>
    <p:sldId id="334" r:id="rId9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EB376F-7425-45DD-BF4B-94FC84E0A54A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251F5F-9FE8-48BB-A6A5-0574C7406A4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6DF08-7998-47FF-98AB-36AE82C0E7F5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59766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8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Иске </a:t>
            </a:r>
            <a:r>
              <a:rPr lang="ru-RU" sz="8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Эсләк авыл</a:t>
            </a:r>
            <a:r>
              <a:rPr lang="ru-RU" sz="8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җирлегенең</a:t>
            </a:r>
            <a:br>
              <a:rPr lang="ru-RU" sz="8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2017</a:t>
            </a:r>
            <a:r>
              <a:rPr lang="tt-RU" sz="8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өчен</a:t>
            </a:r>
            <a:br>
              <a:rPr lang="ru-RU" sz="8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еллык</a:t>
            </a:r>
            <a:r>
              <a:rPr lang="ru-RU" sz="80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отчёты</a:t>
            </a:r>
            <a:br>
              <a:rPr lang="ru-RU" sz="8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8000" b="1" i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3053" y="1544814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t-RU" dirty="0"/>
              <a:t>Иске Эсләк  балалар бакчасына һәм Үтәгән  башлангыч  мәктәп -балалар бакчасына( школа-сад) -</a:t>
            </a:r>
            <a:r>
              <a:rPr lang="tt-RU" sz="4400" dirty="0">
                <a:solidFill>
                  <a:srgbClr val="FF0000"/>
                </a:solidFill>
              </a:rPr>
              <a:t>20</a:t>
            </a:r>
            <a:r>
              <a:rPr lang="tt-RU" dirty="0"/>
              <a:t> бала йөри.</a:t>
            </a:r>
          </a:p>
          <a:p>
            <a:r>
              <a:rPr lang="tt-RU" dirty="0"/>
              <a:t> Иске Эсләктә </a:t>
            </a:r>
            <a:r>
              <a:rPr lang="tt-RU" sz="4000" dirty="0"/>
              <a:t>-</a:t>
            </a:r>
            <a:r>
              <a:rPr lang="tt-RU" sz="4000" dirty="0">
                <a:solidFill>
                  <a:srgbClr val="FF0000"/>
                </a:solidFill>
              </a:rPr>
              <a:t>12</a:t>
            </a:r>
            <a:r>
              <a:rPr lang="tt-RU" dirty="0"/>
              <a:t>, </a:t>
            </a:r>
          </a:p>
          <a:p>
            <a:r>
              <a:rPr lang="tt-RU" dirty="0"/>
              <a:t>Үтәгәндә –башлангыч мәктәптә</a:t>
            </a:r>
            <a:r>
              <a:rPr lang="tt-RU" sz="4000" dirty="0"/>
              <a:t>-</a:t>
            </a:r>
            <a:r>
              <a:rPr lang="tt-RU" sz="4000" dirty="0">
                <a:solidFill>
                  <a:srgbClr val="FF0000"/>
                </a:solidFill>
              </a:rPr>
              <a:t>3</a:t>
            </a:r>
            <a:r>
              <a:rPr lang="tt-RU" dirty="0">
                <a:solidFill>
                  <a:srgbClr val="FF0000"/>
                </a:solidFill>
              </a:rPr>
              <a:t>,</a:t>
            </a:r>
          </a:p>
          <a:p>
            <a:r>
              <a:rPr lang="tt-RU" dirty="0"/>
              <a:t> Балалар бакчасында</a:t>
            </a:r>
            <a:r>
              <a:rPr lang="tt-RU" sz="4000" dirty="0">
                <a:solidFill>
                  <a:srgbClr val="FF0000"/>
                </a:solidFill>
              </a:rPr>
              <a:t>-8</a:t>
            </a:r>
            <a:r>
              <a:rPr lang="tt-RU" dirty="0"/>
              <a:t> бала </a:t>
            </a:r>
          </a:p>
          <a:p>
            <a:r>
              <a:rPr lang="tt-RU" dirty="0"/>
              <a:t> Өйдә генә тора торган- </a:t>
            </a:r>
            <a:r>
              <a:rPr lang="tt-RU" sz="4400" dirty="0">
                <a:solidFill>
                  <a:srgbClr val="FF0000"/>
                </a:solidFill>
              </a:rPr>
              <a:t>8</a:t>
            </a:r>
            <a:r>
              <a:rPr lang="tt-RU" dirty="0"/>
              <a:t> бала бар. </a:t>
            </a:r>
            <a:endParaRPr lang="ru-RU" dirty="0"/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896448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t-RU" sz="3600" i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tt-RU" sz="3600" b="1" i="1" dirty="0">
                <a:latin typeface="Times New Roman" pitchFamily="18" charset="0"/>
                <a:cs typeface="Times New Roman" pitchFamily="18" charset="0"/>
              </a:rPr>
              <a:t>Кадыбаш урта гомумбелем   бирү мәктәбенә-</a:t>
            </a:r>
            <a:r>
              <a:rPr lang="tt-RU" sz="3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36</a:t>
            </a:r>
            <a:r>
              <a:rPr lang="tt-RU" sz="3600" b="1" i="1" dirty="0">
                <a:latin typeface="Times New Roman" pitchFamily="18" charset="0"/>
                <a:cs typeface="Times New Roman" pitchFamily="18" charset="0"/>
              </a:rPr>
              <a:t> укучы йөри.</a:t>
            </a:r>
          </a:p>
          <a:p>
            <a:r>
              <a:rPr lang="tt-RU" sz="3600" b="1" dirty="0">
                <a:latin typeface="Times New Roman" pitchFamily="18" charset="0"/>
                <a:cs typeface="Times New Roman" pitchFamily="18" charset="0"/>
              </a:rPr>
              <a:t>    -</a:t>
            </a:r>
            <a:r>
              <a:rPr lang="tt-RU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Иске Эсләктән -</a:t>
            </a:r>
            <a:r>
              <a:rPr lang="tt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24</a:t>
            </a:r>
          </a:p>
          <a:p>
            <a:r>
              <a:rPr lang="tt-RU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-Үтәгәннән - </a:t>
            </a:r>
            <a:r>
              <a:rPr lang="tt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tt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tt-RU" sz="3600" b="1" i="1" dirty="0">
                <a:latin typeface="Times New Roman" pitchFamily="18" charset="0"/>
                <a:cs typeface="Times New Roman" pitchFamily="18" charset="0"/>
              </a:rPr>
              <a:t>2017 елда 1 сыйныфка-</a:t>
            </a:r>
            <a:r>
              <a:rPr lang="tt-RU" sz="3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tt-RU" sz="3600" b="1" i="1" dirty="0">
                <a:latin typeface="Times New Roman" pitchFamily="18" charset="0"/>
                <a:cs typeface="Times New Roman" pitchFamily="18" charset="0"/>
              </a:rPr>
              <a:t> бала укырга керде. </a:t>
            </a:r>
          </a:p>
          <a:p>
            <a:r>
              <a:rPr lang="tt-RU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- Иске Эсләктә -</a:t>
            </a:r>
            <a:r>
              <a:rPr lang="tt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3,</a:t>
            </a:r>
          </a:p>
          <a:p>
            <a:r>
              <a:rPr lang="tt-RU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-Үтәгәндә</a:t>
            </a:r>
            <a:r>
              <a:rPr lang="tt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0</a:t>
            </a:r>
            <a:r>
              <a:rPr lang="tt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tt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tt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tt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tt-RU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t-RU" sz="3600" b="1" dirty="0">
                <a:latin typeface="Times New Roman" pitchFamily="18" charset="0"/>
                <a:cs typeface="Times New Roman" pitchFamily="18" charset="0"/>
              </a:rPr>
              <a:t> 11 сыйныфны  тәмамлаучы укучылар юк</a:t>
            </a:r>
          </a:p>
          <a:p>
            <a:r>
              <a:rPr lang="tt-RU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t-RU" sz="4400" b="1" dirty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tt-RU" sz="6000" b="1" dirty="0">
                <a:latin typeface="Times New Roman" pitchFamily="18" charset="0"/>
                <a:cs typeface="Times New Roman" pitchFamily="18" charset="0"/>
              </a:rPr>
              <a:t>Студентлар-27: </a:t>
            </a:r>
          </a:p>
          <a:p>
            <a:r>
              <a:rPr lang="tt-RU" sz="6000" b="1" dirty="0">
                <a:latin typeface="Times New Roman" pitchFamily="18" charset="0"/>
                <a:cs typeface="Times New Roman" pitchFamily="18" charset="0"/>
              </a:rPr>
              <a:t>Иске Эсләктә -15</a:t>
            </a:r>
          </a:p>
          <a:p>
            <a:r>
              <a:rPr lang="tt-RU" sz="6000" b="1" dirty="0">
                <a:latin typeface="Times New Roman" pitchFamily="18" charset="0"/>
                <a:cs typeface="Times New Roman" pitchFamily="18" charset="0"/>
              </a:rPr>
              <a:t> Үтәгәндә -12</a:t>
            </a:r>
            <a:endParaRPr lang="ru-RU" sz="6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847088"/>
          </a:xfrm>
        </p:spPr>
        <p:txBody>
          <a:bodyPr>
            <a:noAutofit/>
          </a:bodyPr>
          <a:lstStyle/>
          <a:p>
            <a:pPr algn="ctr"/>
            <a:r>
              <a:rPr lang="tt-RU" sz="4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Үтәгән авылыннан </a:t>
            </a:r>
            <a:br>
              <a:rPr lang="tt-RU" sz="4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tt-RU" sz="4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Җиһаншин Солтангали Хади улы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1138" name="Picture 2" descr="C:\Users\1\Desktop\P10404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2012" b="13470"/>
          <a:stretch>
            <a:fillRect/>
          </a:stretch>
        </p:blipFill>
        <p:spPr bwMode="auto">
          <a:xfrm>
            <a:off x="1763688" y="2204864"/>
            <a:ext cx="6305922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t-RU" sz="4000" b="1" dirty="0">
                <a:latin typeface="Times New Roman" pitchFamily="18" charset="0"/>
                <a:cs typeface="Times New Roman" pitchFamily="18" charset="0"/>
              </a:rPr>
              <a:t>            12     тыл ветераны-</a:t>
            </a:r>
          </a:p>
          <a:p>
            <a:r>
              <a:rPr lang="tt-RU" sz="4000" b="1" dirty="0">
                <a:latin typeface="Times New Roman" pitchFamily="18" charset="0"/>
                <a:cs typeface="Times New Roman" pitchFamily="18" charset="0"/>
              </a:rPr>
              <a:t> Иске Эсләк авылында  -5 кеше,</a:t>
            </a:r>
          </a:p>
          <a:p>
            <a:r>
              <a:rPr lang="tt-RU" sz="4000" b="1" dirty="0">
                <a:latin typeface="Times New Roman" pitchFamily="18" charset="0"/>
                <a:cs typeface="Times New Roman" pitchFamily="18" charset="0"/>
              </a:rPr>
              <a:t> Үтәгән авылында  -7 кеше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t-RU" sz="6000" dirty="0"/>
              <a:t>әфганчылар -2кеше</a:t>
            </a:r>
            <a:endParaRPr lang="ru-RU" sz="6000" dirty="0"/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t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t-RU" sz="3200" b="1" dirty="0">
                <a:latin typeface="Times New Roman" pitchFamily="18" charset="0"/>
                <a:cs typeface="Times New Roman" pitchFamily="18" charset="0"/>
              </a:rPr>
              <a:t>Хезмәткә яраклы яш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ьт</a:t>
            </a:r>
            <a:r>
              <a:rPr lang="tt-RU" sz="3200" b="1" dirty="0">
                <a:latin typeface="Times New Roman" pitchFamily="18" charset="0"/>
                <a:cs typeface="Times New Roman" pitchFamily="18" charset="0"/>
              </a:rPr>
              <a:t>әге кешеләр - 184</a:t>
            </a:r>
          </a:p>
          <a:p>
            <a:r>
              <a:rPr lang="tt-RU" sz="3200" b="1" dirty="0">
                <a:latin typeface="Times New Roman" pitchFamily="18" charset="0"/>
                <a:cs typeface="Times New Roman" pitchFamily="18" charset="0"/>
              </a:rPr>
              <a:t>                  </a:t>
            </a:r>
          </a:p>
          <a:p>
            <a:r>
              <a:rPr lang="tt-RU" sz="3200" b="1" dirty="0">
                <a:latin typeface="Times New Roman" pitchFamily="18" charset="0"/>
                <a:cs typeface="Times New Roman" pitchFamily="18" charset="0"/>
              </a:rPr>
              <a:t>                     Иске Эсләктә -107</a:t>
            </a:r>
          </a:p>
          <a:p>
            <a:r>
              <a:rPr lang="tt-RU" sz="3200" b="1" dirty="0">
                <a:latin typeface="Times New Roman" pitchFamily="18" charset="0"/>
                <a:cs typeface="Times New Roman" pitchFamily="18" charset="0"/>
              </a:rPr>
              <a:t>                     Үтәгәндә -77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t-RU" sz="4000" b="1" dirty="0">
                <a:latin typeface="Times New Roman" pitchFamily="18" charset="0"/>
                <a:cs typeface="Times New Roman" pitchFamily="18" charset="0"/>
              </a:rPr>
              <a:t>Әгерҗе Агро-Кама  агрофирмасының өченче филиалында</a:t>
            </a:r>
            <a:r>
              <a:rPr lang="tt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47 </a:t>
            </a:r>
            <a:r>
              <a:rPr lang="tt-RU" sz="4000" b="1" dirty="0">
                <a:latin typeface="Times New Roman" pitchFamily="18" charset="0"/>
                <a:cs typeface="Times New Roman" pitchFamily="18" charset="0"/>
              </a:rPr>
              <a:t>кеше игенчелек һәм терлекчелек тармагында эшли. 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t-RU" sz="4000" b="1" dirty="0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tt-RU" sz="5400" b="1" dirty="0">
                <a:latin typeface="Times New Roman" pitchFamily="18" charset="0"/>
                <a:cs typeface="Times New Roman" pitchFamily="18" charset="0"/>
              </a:rPr>
              <a:t>Пенсионерлар 194 </a:t>
            </a:r>
          </a:p>
          <a:p>
            <a:r>
              <a:rPr lang="tt-RU" sz="5400" b="1" dirty="0">
                <a:latin typeface="Times New Roman" pitchFamily="18" charset="0"/>
                <a:cs typeface="Times New Roman" pitchFamily="18" charset="0"/>
              </a:rPr>
              <a:t> Иске Эсләктә -96</a:t>
            </a:r>
          </a:p>
          <a:p>
            <a:r>
              <a:rPr lang="tt-RU" sz="5400" b="1" dirty="0">
                <a:latin typeface="Times New Roman" pitchFamily="18" charset="0"/>
                <a:cs typeface="Times New Roman" pitchFamily="18" charset="0"/>
              </a:rPr>
              <a:t> Үтәгәндә -98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Иске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Эсл</a:t>
            </a:r>
            <a:r>
              <a:rPr lang="tt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әк авыл җирлеге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5298" name="Picture 2" descr="C:\Users\1\Desktop\отчёт жыелышы16\P10605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2012" b="13469"/>
          <a:stretch>
            <a:fillRect/>
          </a:stretch>
        </p:blipFill>
        <p:spPr bwMode="auto">
          <a:xfrm>
            <a:off x="1645920" y="1935321"/>
            <a:ext cx="5734392" cy="3797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t-RU" sz="3600" dirty="0">
                <a:latin typeface="Times New Roman" pitchFamily="18" charset="0"/>
                <a:cs typeface="Times New Roman" pitchFamily="18" charset="0"/>
              </a:rPr>
              <a:t>       80 яше тулган өлкән кешеләр </a:t>
            </a:r>
            <a:r>
              <a:rPr lang="tt-RU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44.</a:t>
            </a:r>
          </a:p>
          <a:p>
            <a:r>
              <a:rPr lang="tt-RU" dirty="0"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algn="ctr">
              <a:buNone/>
            </a:pPr>
            <a:r>
              <a:rPr lang="tt-RU" sz="3600" dirty="0">
                <a:latin typeface="Times New Roman" pitchFamily="18" charset="0"/>
                <a:cs typeface="Times New Roman" pitchFamily="18" charset="0"/>
              </a:rPr>
              <a:t>      Иске Эсләктә -</a:t>
            </a:r>
            <a:r>
              <a:rPr lang="tt-RU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23   </a:t>
            </a:r>
            <a:r>
              <a:rPr lang="tt-RU" sz="3600" dirty="0">
                <a:latin typeface="Times New Roman" pitchFamily="18" charset="0"/>
                <a:cs typeface="Times New Roman" pitchFamily="18" charset="0"/>
              </a:rPr>
              <a:t>              </a:t>
            </a:r>
          </a:p>
          <a:p>
            <a:pPr algn="ctr">
              <a:buNone/>
            </a:pPr>
            <a:r>
              <a:rPr lang="tt-RU" sz="3600" dirty="0">
                <a:latin typeface="Times New Roman" pitchFamily="18" charset="0"/>
                <a:cs typeface="Times New Roman" pitchFamily="18" charset="0"/>
              </a:rPr>
              <a:t>Үтәгәндә -</a:t>
            </a:r>
            <a:r>
              <a:rPr lang="tt-RU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21</a:t>
            </a:r>
            <a:r>
              <a:rPr lang="tt-RU" sz="3600" dirty="0">
                <a:latin typeface="Times New Roman" pitchFamily="18" charset="0"/>
                <a:cs typeface="Times New Roman" pitchFamily="18" charset="0"/>
              </a:rPr>
              <a:t> .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t-RU" sz="4000" b="1" dirty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tt-RU" sz="5400" b="1" dirty="0">
                <a:latin typeface="Times New Roman" pitchFamily="18" charset="0"/>
                <a:cs typeface="Times New Roman" pitchFamily="18" charset="0"/>
              </a:rPr>
              <a:t>69 инвалид :</a:t>
            </a:r>
          </a:p>
          <a:p>
            <a:r>
              <a:rPr lang="tt-RU" sz="5400" b="1" dirty="0">
                <a:latin typeface="Times New Roman" pitchFamily="18" charset="0"/>
                <a:cs typeface="Times New Roman" pitchFamily="18" charset="0"/>
              </a:rPr>
              <a:t> Иске Эсләктә -49.</a:t>
            </a:r>
          </a:p>
          <a:p>
            <a:r>
              <a:rPr lang="tt-RU" sz="5400" b="1" dirty="0">
                <a:latin typeface="Times New Roman" pitchFamily="18" charset="0"/>
                <a:cs typeface="Times New Roman" pitchFamily="18" charset="0"/>
              </a:rPr>
              <a:t> Үтәгәндә -20</a:t>
            </a:r>
            <a:r>
              <a:rPr lang="tt-RU" sz="5400" dirty="0"/>
              <a:t>.</a:t>
            </a:r>
            <a:endParaRPr lang="ru-RU" sz="5400" dirty="0"/>
          </a:p>
        </p:txBody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Иске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Эсл</a:t>
            </a:r>
            <a:r>
              <a:rPr lang="tt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әк авыл җирлеге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5298" name="Picture 2" descr="C:\Users\1\Desktop\отчёт жыелышы16\P10605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920" y="1935321"/>
            <a:ext cx="5852160" cy="438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t-RU" sz="4000" b="1" dirty="0">
                <a:latin typeface="Times New Roman" pitchFamily="18" charset="0"/>
                <a:cs typeface="Times New Roman" pitchFamily="18" charset="0"/>
              </a:rPr>
              <a:t>Иске Эсләк авыл җирлегенең      2017 елгы бюджеты</a:t>
            </a:r>
          </a:p>
          <a:p>
            <a:pPr>
              <a:buNone/>
            </a:pPr>
            <a:r>
              <a:rPr lang="tt-RU" sz="60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tt-RU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млн.491 мең сум</a:t>
            </a:r>
            <a:endParaRPr lang="ru-RU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tt-RU" sz="3200" b="1" dirty="0">
                <a:latin typeface="Times New Roman" pitchFamily="18" charset="0"/>
                <a:cs typeface="Times New Roman" pitchFamily="18" charset="0"/>
              </a:rPr>
              <a:t>Субсидия белән бергә безнең үзара салым акчасы барлыгы:  633 000 сум </a:t>
            </a:r>
          </a:p>
          <a:p>
            <a:pPr>
              <a:buNone/>
            </a:pPr>
            <a:r>
              <a:rPr lang="tt-RU" sz="3200" b="1" dirty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buNone/>
            </a:pPr>
            <a:r>
              <a:rPr lang="tt-RU" sz="3200" b="1" dirty="0">
                <a:latin typeface="Times New Roman" pitchFamily="18" charset="0"/>
                <a:cs typeface="Times New Roman" pitchFamily="18" charset="0"/>
              </a:rPr>
              <a:t>-халыктан  җыйган салым – 126 600 сум.</a:t>
            </a:r>
          </a:p>
          <a:p>
            <a:pPr>
              <a:buNone/>
            </a:pPr>
            <a:endParaRPr lang="tt-RU" sz="32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tt-RU" sz="3200" b="1" dirty="0">
                <a:latin typeface="Times New Roman" pitchFamily="18" charset="0"/>
                <a:cs typeface="Times New Roman" pitchFamily="18" charset="0"/>
              </a:rPr>
              <a:t> -Республикадан -  506 400  сум кайтты.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3200" b="1" dirty="0"/>
          </a:p>
        </p:txBody>
      </p: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доклад19\Доклад 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-747464"/>
            <a:ext cx="8208912" cy="849694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F:\фото сход\DSCN07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0637" t="13650" r="1563" b="39101"/>
          <a:stretch>
            <a:fillRect/>
          </a:stretch>
        </p:blipFill>
        <p:spPr bwMode="auto">
          <a:xfrm>
            <a:off x="0" y="-103893"/>
            <a:ext cx="9144000" cy="6953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Иске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Эсл</a:t>
            </a:r>
            <a:r>
              <a:rPr lang="tt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әк авыл җирлеге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5298" name="Picture 2" descr="C:\Users\1\Desktop\отчёт жыелышы16\P10605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920" y="1935321"/>
            <a:ext cx="5852160" cy="438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Иске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Эсл</a:t>
            </a:r>
            <a:r>
              <a:rPr lang="tt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әк авыл җирлеге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3250" name="Picture 2" descr="C:\Users\1\Desktop\отчёт жыелышы16\P10605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782" b="11829"/>
          <a:stretch>
            <a:fillRect/>
          </a:stretch>
        </p:blipFill>
        <p:spPr bwMode="auto">
          <a:xfrm>
            <a:off x="1645919" y="1935321"/>
            <a:ext cx="6562677" cy="4373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Иске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Эсл</a:t>
            </a:r>
            <a:r>
              <a:rPr lang="tt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әк авыл җирлеге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4274" name="Picture 2" descr="C:\Users\1\Desktop\отчёт жыелышы16\P10605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782" b="11829"/>
          <a:stretch>
            <a:fillRect/>
          </a:stretch>
        </p:blipFill>
        <p:spPr bwMode="auto">
          <a:xfrm>
            <a:off x="1681731" y="1935321"/>
            <a:ext cx="6562677" cy="4373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"/>
            <a:ext cx="889248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847725" algn="l"/>
              </a:tabLst>
            </a:pP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Иске Э</a:t>
            </a:r>
            <a:r>
              <a:rPr lang="tt-RU" sz="36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сләк авыл   җирлеге буенча</a:t>
            </a:r>
            <a:endParaRPr lang="ru-RU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47725" algn="l"/>
              </a:tabLst>
            </a:pPr>
            <a:r>
              <a:rPr lang="tt-RU" sz="36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хуҗалыклар </a:t>
            </a:r>
            <a:r>
              <a:rPr lang="tt-RU" sz="3600" b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-336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47725" algn="l"/>
              </a:tabLst>
            </a:pP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47725" algn="l"/>
              </a:tabLst>
            </a:pPr>
            <a:r>
              <a:rPr lang="tt-RU" sz="24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47725" algn="l"/>
              </a:tabLst>
            </a:pPr>
            <a:r>
              <a:rPr lang="tt-RU" sz="24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Иске Эсләк авылы буенча-	        Үтәгән авылы буенча-</a:t>
            </a:r>
            <a:endParaRPr lang="ru-RU" sz="24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47725" algn="l"/>
              </a:tabLst>
            </a:pPr>
            <a:r>
              <a:rPr lang="tt-RU" sz="3200" b="1" i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</a:t>
            </a:r>
            <a:r>
              <a:rPr lang="tt-RU" sz="4000" b="1" i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186</a:t>
            </a:r>
            <a:r>
              <a:rPr lang="tt-RU" sz="3200" b="1" i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tt-RU" sz="24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хуҗалык                                     </a:t>
            </a:r>
            <a:r>
              <a:rPr lang="tt-RU" sz="3200" b="1" i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150 </a:t>
            </a:r>
            <a:r>
              <a:rPr lang="tt-RU" sz="24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хуҗалык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47725" algn="l"/>
              </a:tabLst>
            </a:pP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tt-RU" b="1" dirty="0"/>
              <a:t>      </a:t>
            </a:r>
            <a:r>
              <a:rPr lang="tt-RU" sz="2400" b="1" dirty="0">
                <a:latin typeface="Times New Roman" pitchFamily="18" charset="0"/>
                <a:cs typeface="Times New Roman" pitchFamily="18" charset="0"/>
              </a:rPr>
              <a:t>Авыл җирлегендә эшләп килүче оешмаларның       эшчәнлеген анализ</a:t>
            </a:r>
            <a:r>
              <a:rPr lang="tt-RU" sz="2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tt-RU" b="1" dirty="0"/>
              <a:t>             </a:t>
            </a:r>
          </a:p>
          <a:p>
            <a:pPr>
              <a:buNone/>
            </a:pPr>
            <a:endParaRPr lang="tt-RU" b="1" dirty="0"/>
          </a:p>
          <a:p>
            <a:pPr>
              <a:buNone/>
            </a:pPr>
            <a:r>
              <a:rPr lang="tt-RU" b="1" dirty="0"/>
              <a:t>                       Авыл хуҗалыгы тармагы</a:t>
            </a:r>
            <a:endParaRPr lang="ru-RU" dirty="0"/>
          </a:p>
          <a:p>
            <a:endParaRPr lang="ru-RU" dirty="0"/>
          </a:p>
        </p:txBody>
      </p:sp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1\Desktop\доклад19\20180217_0904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796470" cy="6597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1\Desktop\отчёт жыелышы16\P10604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729" b="11772"/>
          <a:stretch>
            <a:fillRect/>
          </a:stretch>
        </p:blipFill>
        <p:spPr bwMode="auto">
          <a:xfrm>
            <a:off x="277119" y="78944"/>
            <a:ext cx="8718007" cy="5870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tt-RU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tt-RU" u="sng" dirty="0">
                <a:latin typeface="Times New Roman" pitchFamily="18" charset="0"/>
                <a:cs typeface="Times New Roman" pitchFamily="18" charset="0"/>
              </a:rPr>
              <a:t>сыер асраучыларга </a:t>
            </a:r>
            <a:r>
              <a:rPr lang="tt-RU" dirty="0">
                <a:latin typeface="Times New Roman" pitchFamily="18" charset="0"/>
                <a:cs typeface="Times New Roman" pitchFamily="18" charset="0"/>
              </a:rPr>
              <a:t>1 сыерга </a:t>
            </a:r>
            <a:r>
              <a:rPr lang="tt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3000</a:t>
            </a:r>
            <a:r>
              <a:rPr lang="tt-RU" dirty="0">
                <a:latin typeface="Times New Roman" pitchFamily="18" charset="0"/>
                <a:cs typeface="Times New Roman" pitchFamily="18" charset="0"/>
              </a:rPr>
              <a:t> сум субсиядия   </a:t>
            </a:r>
            <a:r>
              <a:rPr lang="tt-RU" u="sng" dirty="0">
                <a:latin typeface="Times New Roman" pitchFamily="18" charset="0"/>
                <a:cs typeface="Times New Roman" pitchFamily="18" charset="0"/>
              </a:rPr>
              <a:t>савым сыерларга</a:t>
            </a:r>
            <a:r>
              <a:rPr lang="tt-RU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t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399 000</a:t>
            </a:r>
            <a:r>
              <a:rPr lang="tt-RU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None/>
            </a:pPr>
            <a:r>
              <a:rPr lang="tt-RU" u="sng" dirty="0">
                <a:latin typeface="Times New Roman" pitchFamily="18" charset="0"/>
                <a:cs typeface="Times New Roman" pitchFamily="18" charset="0"/>
              </a:rPr>
              <a:t>    кәҗәләргә </a:t>
            </a:r>
            <a:r>
              <a:rPr lang="tt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11 000 </a:t>
            </a:r>
            <a:r>
              <a:rPr lang="tt-RU" dirty="0">
                <a:latin typeface="Times New Roman" pitchFamily="18" charset="0"/>
                <a:cs typeface="Times New Roman" pitchFamily="18" charset="0"/>
              </a:rPr>
              <a:t>сум.</a:t>
            </a:r>
          </a:p>
          <a:p>
            <a:pPr>
              <a:buNone/>
            </a:pPr>
            <a:r>
              <a:rPr lang="tt-RU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tt-RU" u="sng" dirty="0">
                <a:latin typeface="Times New Roman" pitchFamily="18" charset="0"/>
                <a:cs typeface="Times New Roman" pitchFamily="18" charset="0"/>
              </a:rPr>
              <a:t>3 яшьтән арткан бияләргә </a:t>
            </a:r>
            <a:r>
              <a:rPr lang="tt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45 000 </a:t>
            </a:r>
            <a:r>
              <a:rPr lang="tt-RU" dirty="0">
                <a:latin typeface="Times New Roman" pitchFamily="18" charset="0"/>
                <a:cs typeface="Times New Roman" pitchFamily="18" charset="0"/>
              </a:rPr>
              <a:t>сум,</a:t>
            </a:r>
          </a:p>
          <a:p>
            <a:pPr>
              <a:buNone/>
            </a:pPr>
            <a:r>
              <a:rPr lang="tt-RU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tt-RU" u="sng" dirty="0">
                <a:latin typeface="Times New Roman" pitchFamily="18" charset="0"/>
                <a:cs typeface="Times New Roman" pitchFamily="18" charset="0"/>
              </a:rPr>
              <a:t>ветеринар чаралар өчен </a:t>
            </a:r>
            <a:r>
              <a:rPr lang="tt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24  600 </a:t>
            </a:r>
            <a:r>
              <a:rPr lang="tt-RU" dirty="0">
                <a:latin typeface="Times New Roman" pitchFamily="18" charset="0"/>
                <a:cs typeface="Times New Roman" pitchFamily="18" charset="0"/>
              </a:rPr>
              <a:t>сум.</a:t>
            </a:r>
          </a:p>
          <a:p>
            <a:pPr>
              <a:buNone/>
            </a:pPr>
            <a:r>
              <a:rPr lang="tt-RU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tt-RU" u="sng" dirty="0">
                <a:latin typeface="Times New Roman" pitchFamily="18" charset="0"/>
                <a:cs typeface="Times New Roman" pitchFamily="18" charset="0"/>
              </a:rPr>
              <a:t>таналар алу өчен </a:t>
            </a:r>
            <a:r>
              <a:rPr lang="tt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450 000 </a:t>
            </a:r>
            <a:r>
              <a:rPr lang="tt-RU" dirty="0">
                <a:latin typeface="Times New Roman" pitchFamily="18" charset="0"/>
                <a:cs typeface="Times New Roman" pitchFamily="18" charset="0"/>
              </a:rPr>
              <a:t>сум субсидияләр </a:t>
            </a:r>
          </a:p>
          <a:p>
            <a:pPr>
              <a:buNone/>
            </a:pPr>
            <a:r>
              <a:rPr lang="tt-RU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t-RU" sz="4400" dirty="0">
                <a:latin typeface="Times New Roman" pitchFamily="18" charset="0"/>
                <a:cs typeface="Times New Roman" pitchFamily="18" charset="0"/>
              </a:rPr>
              <a:t>2017 ел   күрсәткечләре буенча</a:t>
            </a:r>
          </a:p>
          <a:p>
            <a:r>
              <a:rPr lang="tt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t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340 </a:t>
            </a:r>
            <a:r>
              <a:rPr lang="tt-RU" b="1" dirty="0">
                <a:latin typeface="Times New Roman" pitchFamily="18" charset="0"/>
                <a:cs typeface="Times New Roman" pitchFamily="18" charset="0"/>
              </a:rPr>
              <a:t>баш мөгезле эре терлек , шул исәптән </a:t>
            </a:r>
            <a:r>
              <a:rPr lang="tt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133</a:t>
            </a:r>
            <a:r>
              <a:rPr lang="tt-RU" b="1" dirty="0">
                <a:latin typeface="Times New Roman" pitchFamily="18" charset="0"/>
                <a:cs typeface="Times New Roman" pitchFamily="18" charset="0"/>
              </a:rPr>
              <a:t> сыер,</a:t>
            </a:r>
          </a:p>
          <a:p>
            <a:r>
              <a:rPr lang="tt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27 </a:t>
            </a:r>
            <a:r>
              <a:rPr lang="tt-RU" b="1" dirty="0">
                <a:latin typeface="Times New Roman" pitchFamily="18" charset="0"/>
                <a:cs typeface="Times New Roman" pitchFamily="18" charset="0"/>
              </a:rPr>
              <a:t>тана</a:t>
            </a:r>
          </a:p>
          <a:p>
            <a:r>
              <a:rPr lang="tt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18</a:t>
            </a:r>
            <a:r>
              <a:rPr lang="tt-RU" b="1" dirty="0">
                <a:latin typeface="Times New Roman" pitchFamily="18" charset="0"/>
                <a:cs typeface="Times New Roman" pitchFamily="18" charset="0"/>
              </a:rPr>
              <a:t> ат,</a:t>
            </a:r>
          </a:p>
          <a:p>
            <a:r>
              <a:rPr lang="tt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8</a:t>
            </a:r>
            <a:r>
              <a:rPr lang="tt-RU" b="1" dirty="0">
                <a:latin typeface="Times New Roman" pitchFamily="18" charset="0"/>
                <a:cs typeface="Times New Roman" pitchFamily="18" charset="0"/>
              </a:rPr>
              <a:t>сарык </a:t>
            </a:r>
          </a:p>
          <a:p>
            <a:r>
              <a:rPr lang="tt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11</a:t>
            </a:r>
            <a:r>
              <a:rPr lang="tt-RU" b="1" dirty="0">
                <a:latin typeface="Times New Roman" pitchFamily="18" charset="0"/>
                <a:cs typeface="Times New Roman" pitchFamily="18" charset="0"/>
              </a:rPr>
              <a:t> кәҗә, </a:t>
            </a:r>
          </a:p>
          <a:p>
            <a:r>
              <a:rPr lang="tt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1050</a:t>
            </a:r>
            <a:r>
              <a:rPr lang="tt-RU" b="1" dirty="0">
                <a:latin typeface="Times New Roman" pitchFamily="18" charset="0"/>
                <a:cs typeface="Times New Roman" pitchFamily="18" charset="0"/>
              </a:rPr>
              <a:t> кош,</a:t>
            </a:r>
          </a:p>
          <a:p>
            <a:r>
              <a:rPr lang="tt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358</a:t>
            </a:r>
            <a:r>
              <a:rPr lang="tt-RU" b="1" dirty="0">
                <a:latin typeface="Times New Roman" pitchFamily="18" charset="0"/>
                <a:cs typeface="Times New Roman" pitchFamily="18" charset="0"/>
              </a:rPr>
              <a:t> умарта.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t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Сөт җыючы Мухаметшина Илсөяр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1\Desktop\отчёт жыелышы16\P10604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2012" b="11829"/>
          <a:stretch>
            <a:fillRect/>
          </a:stretch>
        </p:blipFill>
        <p:spPr bwMode="auto">
          <a:xfrm>
            <a:off x="1645920" y="1935321"/>
            <a:ext cx="5734392" cy="3869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t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Сөт җыючы Ситдикова Ил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ьмира</a:t>
            </a:r>
            <a:endParaRPr lang="ru-RU" dirty="0"/>
          </a:p>
        </p:txBody>
      </p:sp>
      <p:pic>
        <p:nvPicPr>
          <p:cNvPr id="37890" name="Picture 2" descr="C:\Users\1\Desktop\отчёт жыелышы16\P10605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243" b="11829"/>
          <a:stretch>
            <a:fillRect/>
          </a:stretch>
        </p:blipFill>
        <p:spPr bwMode="auto">
          <a:xfrm>
            <a:off x="1645920" y="1935321"/>
            <a:ext cx="5662384" cy="3869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t-RU" sz="3600" b="1" dirty="0">
                <a:latin typeface="Times New Roman" pitchFamily="18" charset="0"/>
                <a:cs typeface="Times New Roman" pitchFamily="18" charset="0"/>
              </a:rPr>
              <a:t>2017  елда  Иске Эсләк </a:t>
            </a:r>
          </a:p>
          <a:p>
            <a:r>
              <a:rPr lang="tt-RU" sz="4800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tt-RU" sz="4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69 719 </a:t>
            </a:r>
            <a:r>
              <a:rPr lang="tt-RU" sz="4800" b="1" dirty="0">
                <a:latin typeface="Times New Roman" pitchFamily="18" charset="0"/>
                <a:cs typeface="Times New Roman" pitchFamily="18" charset="0"/>
              </a:rPr>
              <a:t>кг.   сөт .</a:t>
            </a:r>
          </a:p>
          <a:p>
            <a:r>
              <a:rPr lang="tt-RU" sz="4800" b="1" dirty="0">
                <a:latin typeface="Times New Roman" pitchFamily="18" charset="0"/>
                <a:cs typeface="Times New Roman" pitchFamily="18" charset="0"/>
              </a:rPr>
              <a:t>  1 литры 17,53  сум. </a:t>
            </a:r>
          </a:p>
          <a:p>
            <a:r>
              <a:rPr lang="tt-RU" sz="4800" b="1" dirty="0">
                <a:latin typeface="Times New Roman" pitchFamily="18" charset="0"/>
                <a:cs typeface="Times New Roman" pitchFamily="18" charset="0"/>
              </a:rPr>
              <a:t>  1 222 174 сум</a:t>
            </a:r>
            <a:r>
              <a:rPr lang="tt-RU" sz="4800" b="1" dirty="0"/>
              <a:t>.</a:t>
            </a:r>
            <a:endParaRPr lang="ru-RU" sz="4800" b="1" dirty="0"/>
          </a:p>
        </p:txBody>
      </p:sp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t-RU" b="1" dirty="0"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tt-RU" sz="4400" b="1" dirty="0">
                <a:latin typeface="Times New Roman" pitchFamily="18" charset="0"/>
                <a:cs typeface="Times New Roman" pitchFamily="18" charset="0"/>
              </a:rPr>
              <a:t>Үтәгән </a:t>
            </a:r>
          </a:p>
          <a:p>
            <a:r>
              <a:rPr lang="tt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tt-RU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102 291 </a:t>
            </a:r>
            <a:r>
              <a:rPr lang="tt-RU" sz="4400" b="1" dirty="0">
                <a:latin typeface="Times New Roman" pitchFamily="18" charset="0"/>
                <a:cs typeface="Times New Roman" pitchFamily="18" charset="0"/>
              </a:rPr>
              <a:t>литр сөт </a:t>
            </a:r>
          </a:p>
          <a:p>
            <a:r>
              <a:rPr lang="tt-RU" sz="4400" b="1" dirty="0">
                <a:latin typeface="Times New Roman" pitchFamily="18" charset="0"/>
                <a:cs typeface="Times New Roman" pitchFamily="18" charset="0"/>
              </a:rPr>
              <a:t>   1 литры  17 сум 80  тиен</a:t>
            </a:r>
          </a:p>
          <a:p>
            <a:r>
              <a:rPr lang="tt-RU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1 832 733 </a:t>
            </a:r>
            <a:r>
              <a:rPr lang="tt-RU" sz="4400" b="1" dirty="0">
                <a:latin typeface="Times New Roman" pitchFamily="18" charset="0"/>
                <a:cs typeface="Times New Roman" pitchFamily="18" charset="0"/>
              </a:rPr>
              <a:t>сум  табыш 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tt-RU" sz="5400" dirty="0">
                <a:latin typeface="Times New Roman" pitchFamily="18" charset="0"/>
                <a:cs typeface="Times New Roman" pitchFamily="18" charset="0"/>
              </a:rPr>
              <a:t>2017 елда иң күп сөт сатучы хуҗалыклар: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9144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t-RU" sz="3600" dirty="0">
                <a:latin typeface="Times New Roman" pitchFamily="18" charset="0"/>
                <a:cs typeface="Times New Roman" pitchFamily="18" charset="0"/>
              </a:rPr>
              <a:t>2 авылның 262 йортында кешеләр яши</a:t>
            </a:r>
          </a:p>
          <a:p>
            <a:r>
              <a:rPr lang="tt-RU" sz="36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-Иске Эсләктә- 150,</a:t>
            </a:r>
          </a:p>
          <a:p>
            <a:r>
              <a:rPr lang="tt-RU" sz="36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-Үтәгәндә-112,</a:t>
            </a:r>
          </a:p>
          <a:p>
            <a:pPr algn="ctr"/>
            <a:r>
              <a:rPr lang="tt-RU" sz="3600" dirty="0">
                <a:latin typeface="Times New Roman" pitchFamily="18" charset="0"/>
                <a:cs typeface="Times New Roman" pitchFamily="18" charset="0"/>
              </a:rPr>
              <a:t> Җәйге чорда гына </a:t>
            </a:r>
          </a:p>
          <a:p>
            <a:pPr algn="ctr"/>
            <a:r>
              <a:rPr lang="tt-RU" sz="3600" dirty="0">
                <a:latin typeface="Times New Roman" pitchFamily="18" charset="0"/>
                <a:cs typeface="Times New Roman" pitchFamily="18" charset="0"/>
              </a:rPr>
              <a:t> яши торган йортлар: 50, </a:t>
            </a:r>
          </a:p>
          <a:p>
            <a:r>
              <a:rPr lang="tt-RU" sz="3600" dirty="0">
                <a:latin typeface="Times New Roman" pitchFamily="18" charset="0"/>
                <a:cs typeface="Times New Roman" pitchFamily="18" charset="0"/>
              </a:rPr>
              <a:t>    -</a:t>
            </a:r>
            <a:r>
              <a:rPr lang="tt-RU" sz="36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Иске Эсләктә -21,</a:t>
            </a:r>
          </a:p>
          <a:p>
            <a:r>
              <a:rPr lang="tt-RU" sz="36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-Үтәгәндә -29,</a:t>
            </a:r>
          </a:p>
          <a:p>
            <a:pPr algn="ctr"/>
            <a:r>
              <a:rPr lang="tt-RU" sz="3600" dirty="0">
                <a:latin typeface="Times New Roman" pitchFamily="18" charset="0"/>
                <a:cs typeface="Times New Roman" pitchFamily="18" charset="0"/>
              </a:rPr>
              <a:t> Ярым җимерек хәлдәге йортлар 24:</a:t>
            </a:r>
          </a:p>
          <a:p>
            <a:r>
              <a:rPr lang="tt-RU" sz="36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-Иске Эсләктә-15,</a:t>
            </a:r>
          </a:p>
          <a:p>
            <a:r>
              <a:rPr lang="tt-RU" sz="36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-Үтәгәндә-9.</a:t>
            </a:r>
            <a:endParaRPr lang="ru-RU" sz="3600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t-RU" sz="3200" b="1" dirty="0">
                <a:latin typeface="Times New Roman" pitchFamily="18" charset="0"/>
                <a:cs typeface="Times New Roman" pitchFamily="18" charset="0"/>
              </a:rPr>
              <a:t>Иске Эсләктән</a:t>
            </a:r>
          </a:p>
          <a:p>
            <a:r>
              <a:rPr lang="tt-RU" sz="3200" dirty="0">
                <a:latin typeface="Times New Roman" pitchFamily="18" charset="0"/>
                <a:cs typeface="Times New Roman" pitchFamily="18" charset="0"/>
              </a:rPr>
              <a:t>1.Садриев Илгиз-14075л.=246 735сум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3200" dirty="0">
                <a:latin typeface="Times New Roman" pitchFamily="18" charset="0"/>
                <a:cs typeface="Times New Roman" pitchFamily="18" charset="0"/>
              </a:rPr>
              <a:t>2.Ямалиев Илдус-9181л.=160 367 сум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3200" dirty="0">
                <a:latin typeface="Times New Roman" pitchFamily="18" charset="0"/>
                <a:cs typeface="Times New Roman" pitchFamily="18" charset="0"/>
              </a:rPr>
              <a:t>3.Сафиуллин Ф -7668 л.=132 678 сум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3200" dirty="0">
                <a:latin typeface="Times New Roman" pitchFamily="18" charset="0"/>
                <a:cs typeface="Times New Roman" pitchFamily="18" charset="0"/>
              </a:rPr>
              <a:t>4 Шайдуллятов Марат- 6434л.=116 173сум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t-RU" sz="2800" b="1" dirty="0">
                <a:latin typeface="Times New Roman" pitchFamily="18" charset="0"/>
                <a:cs typeface="Times New Roman" pitchFamily="18" charset="0"/>
              </a:rPr>
              <a:t>                          Үтәгәннән: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2800" dirty="0">
                <a:latin typeface="Times New Roman" pitchFamily="18" charset="0"/>
                <a:cs typeface="Times New Roman" pitchFamily="18" charset="0"/>
              </a:rPr>
              <a:t>1.Аминов Миргалим – 34390 л.=612  546 сум.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2800" dirty="0">
                <a:latin typeface="Times New Roman" pitchFamily="18" charset="0"/>
                <a:cs typeface="Times New Roman" pitchFamily="18" charset="0"/>
              </a:rPr>
              <a:t>2. Абдуллин Фәнис- 10 358л.=185  675 сум.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2800" dirty="0">
                <a:latin typeface="Times New Roman" pitchFamily="18" charset="0"/>
                <a:cs typeface="Times New Roman" pitchFamily="18" charset="0"/>
              </a:rPr>
              <a:t>3.Муллахметов Илсур 7331 л. =129 382 сум 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2800" dirty="0">
                <a:latin typeface="Times New Roman" pitchFamily="18" charset="0"/>
                <a:cs typeface="Times New Roman" pitchFamily="18" charset="0"/>
              </a:rPr>
              <a:t>4.Гатауллин Рафаил- 6 306л.= 111 976 сум.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t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Садриевлар КФХсы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3010" name="Picture 2" descr="C:\Users\1\Desktop\отчёт жыелышы16\P10605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2012" b="11829"/>
          <a:stretch>
            <a:fillRect/>
          </a:stretch>
        </p:blipFill>
        <p:spPr bwMode="auto">
          <a:xfrm>
            <a:off x="1645920" y="1935321"/>
            <a:ext cx="5734392" cy="3869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t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Аминовлар гаилә фермасы 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1\Desktop\доклад19\20180217_0925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t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Керимов Илкин пилорамасы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1\Desktop\доклад19\20180217_0804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6120242" cy="459018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t-RU" b="1" dirty="0">
                <a:latin typeface="Times New Roman" pitchFamily="18" charset="0"/>
                <a:cs typeface="Times New Roman" pitchFamily="18" charset="0"/>
              </a:rPr>
              <a:t>Иске Эсләк  балалар бакчасына һәм Үтәгән  башлангыч  мәктәбе -балалар бакчасына -</a:t>
            </a:r>
            <a:r>
              <a:rPr lang="tt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23</a:t>
            </a:r>
            <a:r>
              <a:rPr lang="tt-RU" b="1" dirty="0">
                <a:latin typeface="Times New Roman" pitchFamily="18" charset="0"/>
                <a:cs typeface="Times New Roman" pitchFamily="18" charset="0"/>
              </a:rPr>
              <a:t> бала йөри.</a:t>
            </a:r>
          </a:p>
          <a:p>
            <a:r>
              <a:rPr lang="tt-RU" b="1" dirty="0">
                <a:latin typeface="Times New Roman" pitchFamily="18" charset="0"/>
                <a:cs typeface="Times New Roman" pitchFamily="18" charset="0"/>
              </a:rPr>
              <a:t> Иске Эсләктә -</a:t>
            </a:r>
            <a:r>
              <a:rPr lang="tt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tt-RU" b="1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tt-RU" b="1" dirty="0">
                <a:latin typeface="Times New Roman" pitchFamily="18" charset="0"/>
                <a:cs typeface="Times New Roman" pitchFamily="18" charset="0"/>
              </a:rPr>
              <a:t> Үтәгәндә-</a:t>
            </a:r>
            <a:r>
              <a:rPr lang="tt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tt-RU" b="1" dirty="0">
                <a:latin typeface="Times New Roman" pitchFamily="18" charset="0"/>
                <a:cs typeface="Times New Roman" pitchFamily="18" charset="0"/>
              </a:rPr>
              <a:t> бала,</a:t>
            </a:r>
          </a:p>
          <a:p>
            <a:pPr>
              <a:buNone/>
            </a:pPr>
            <a:r>
              <a:rPr lang="tt-RU" b="1" dirty="0">
                <a:latin typeface="Times New Roman" pitchFamily="18" charset="0"/>
                <a:cs typeface="Times New Roman" pitchFamily="18" charset="0"/>
              </a:rPr>
              <a:t>   -башлангыч мәктәптә-</a:t>
            </a:r>
            <a:r>
              <a:rPr lang="tt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tt-RU" b="1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>
              <a:buNone/>
            </a:pPr>
            <a:r>
              <a:rPr lang="tt-RU" b="1" dirty="0">
                <a:latin typeface="Times New Roman" pitchFamily="18" charset="0"/>
                <a:cs typeface="Times New Roman" pitchFamily="18" charset="0"/>
              </a:rPr>
              <a:t>   -балалар бакчасында-</a:t>
            </a:r>
            <a:r>
              <a:rPr lang="tt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tt-RU" b="1" dirty="0">
                <a:latin typeface="Times New Roman" pitchFamily="18" charset="0"/>
                <a:cs typeface="Times New Roman" pitchFamily="18" charset="0"/>
              </a:rPr>
              <a:t>бала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t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Үтәгән авылы бакча-мәктәбе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1\Desktop\отчёт жыелышы16\P10604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782" b="11829"/>
          <a:stretch>
            <a:fillRect/>
          </a:stretch>
        </p:blipFill>
        <p:spPr bwMode="auto">
          <a:xfrm>
            <a:off x="1645920" y="1935321"/>
            <a:ext cx="5806400" cy="3869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t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Иске Эсләк авылы </a:t>
            </a:r>
            <a:br>
              <a:rPr lang="tt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tt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медпункты</a:t>
            </a:r>
            <a:endParaRPr lang="ru-RU" dirty="0"/>
          </a:p>
        </p:txBody>
      </p:sp>
      <p:pic>
        <p:nvPicPr>
          <p:cNvPr id="51202" name="Picture 2" descr="C:\Users\1\Desktop\отчёт жыелышы16\P10605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2012" b="11829"/>
          <a:stretch>
            <a:fillRect/>
          </a:stretch>
        </p:blipFill>
        <p:spPr bwMode="auto">
          <a:xfrm>
            <a:off x="1645919" y="1935321"/>
            <a:ext cx="6374591" cy="4301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t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Үтәгән авылы </a:t>
            </a:r>
            <a:br>
              <a:rPr lang="tt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tt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медпункты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2770" name="Picture 2" descr="C:\Users\1\Desktop\отчёт жыелышы16\P10604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782" b="11829"/>
          <a:stretch>
            <a:fillRect/>
          </a:stretch>
        </p:blipFill>
        <p:spPr bwMode="auto">
          <a:xfrm>
            <a:off x="1645920" y="1935321"/>
            <a:ext cx="5806400" cy="3869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t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Иске Эсләк мәдәният йорты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6322" name="Picture 2" descr="C:\Users\1\Desktop\P10501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2012" b="11829"/>
          <a:stretch>
            <a:fillRect/>
          </a:stretch>
        </p:blipFill>
        <p:spPr bwMode="auto">
          <a:xfrm>
            <a:off x="1645920" y="1935321"/>
            <a:ext cx="5734392" cy="3869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Демографик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tt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әл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t-RU" sz="4800" b="1" dirty="0">
                <a:latin typeface="Times New Roman" pitchFamily="18" charset="0"/>
                <a:cs typeface="Times New Roman" pitchFamily="18" charset="0"/>
              </a:rPr>
              <a:t>  ике авылда  – </a:t>
            </a:r>
            <a:r>
              <a:rPr lang="tt-RU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554 </a:t>
            </a:r>
            <a:r>
              <a:rPr lang="tt-RU" sz="4800" b="1" dirty="0">
                <a:latin typeface="Times New Roman" pitchFamily="18" charset="0"/>
                <a:cs typeface="Times New Roman" pitchFamily="18" charset="0"/>
              </a:rPr>
              <a:t>кеше.</a:t>
            </a:r>
          </a:p>
          <a:p>
            <a:r>
              <a:rPr lang="tt-RU" sz="3600" b="1" dirty="0">
                <a:latin typeface="Times New Roman" pitchFamily="18" charset="0"/>
                <a:cs typeface="Times New Roman" pitchFamily="18" charset="0"/>
              </a:rPr>
              <a:t>             Иске Эсләктә </a:t>
            </a:r>
            <a:r>
              <a:rPr lang="tt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-322</a:t>
            </a:r>
          </a:p>
          <a:p>
            <a:r>
              <a:rPr lang="tt-RU" sz="3600" b="1" dirty="0">
                <a:latin typeface="Times New Roman" pitchFamily="18" charset="0"/>
                <a:cs typeface="Times New Roman" pitchFamily="18" charset="0"/>
              </a:rPr>
              <a:t>                Үтәгәндә- </a:t>
            </a:r>
            <a:r>
              <a:rPr lang="tt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232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t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Үтәгән мәдәният йорты</a:t>
            </a:r>
            <a:endParaRPr lang="ru-RU" dirty="0"/>
          </a:p>
        </p:txBody>
      </p:sp>
      <p:pic>
        <p:nvPicPr>
          <p:cNvPr id="1026" name="Picture 2" descr="C:\Users\1\Desktop\Новая папка\DSC005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920" y="1935321"/>
            <a:ext cx="5852160" cy="438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фотоотчёт2017\к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260648"/>
            <a:ext cx="9144000" cy="659735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фотоотчёт2017\DSC016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фотоотчёт2017\скандинавская ходьб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тоотчёт2017\DSC0174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фотоотчёт2017\н4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фотоотчёт2017\н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фотоотчёт2017\7э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фотоотчёт2017\9май2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E:\фотоотчёт2017\9май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t-RU" sz="3600" dirty="0"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tt-RU" sz="3600" b="1" dirty="0">
                <a:latin typeface="Times New Roman" pitchFamily="18" charset="0"/>
                <a:cs typeface="Times New Roman" pitchFamily="18" charset="0"/>
              </a:rPr>
              <a:t>Ир-атлар</a:t>
            </a:r>
            <a:r>
              <a:rPr lang="tt-RU" sz="3600" dirty="0">
                <a:latin typeface="Times New Roman" pitchFamily="18" charset="0"/>
                <a:cs typeface="Times New Roman" pitchFamily="18" charset="0"/>
              </a:rPr>
              <a:t> -251</a:t>
            </a:r>
          </a:p>
          <a:p>
            <a:r>
              <a:rPr lang="tt-RU" sz="3600" dirty="0">
                <a:latin typeface="Times New Roman" pitchFamily="18" charset="0"/>
                <a:cs typeface="Times New Roman" pitchFamily="18" charset="0"/>
              </a:rPr>
              <a:t>Иске Эсләктә -154</a:t>
            </a:r>
          </a:p>
          <a:p>
            <a:r>
              <a:rPr lang="tt-RU" sz="3600" dirty="0">
                <a:latin typeface="Times New Roman" pitchFamily="18" charset="0"/>
                <a:cs typeface="Times New Roman" pitchFamily="18" charset="0"/>
              </a:rPr>
              <a:t>Үтәгәндә -97</a:t>
            </a:r>
          </a:p>
          <a:p>
            <a:r>
              <a:rPr lang="tt-RU" sz="3600" dirty="0"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tt-RU" sz="3600" b="1" dirty="0">
                <a:latin typeface="Times New Roman" pitchFamily="18" charset="0"/>
                <a:cs typeface="Times New Roman" pitchFamily="18" charset="0"/>
              </a:rPr>
              <a:t>Хатын-кызлар</a:t>
            </a:r>
            <a:r>
              <a:rPr lang="tt-RU" sz="3600" dirty="0">
                <a:latin typeface="Times New Roman" pitchFamily="18" charset="0"/>
                <a:cs typeface="Times New Roman" pitchFamily="18" charset="0"/>
              </a:rPr>
              <a:t>-303</a:t>
            </a:r>
          </a:p>
          <a:p>
            <a:r>
              <a:rPr lang="tt-RU" sz="3600" dirty="0">
                <a:latin typeface="Times New Roman" pitchFamily="18" charset="0"/>
                <a:cs typeface="Times New Roman" pitchFamily="18" charset="0"/>
              </a:rPr>
              <a:t> Иске Эсләктә -168</a:t>
            </a:r>
          </a:p>
          <a:p>
            <a:r>
              <a:rPr lang="tt-RU" sz="3600" dirty="0"/>
              <a:t> Үтәгәндә -135</a:t>
            </a:r>
            <a:endParaRPr lang="ru-RU" sz="3600" dirty="0"/>
          </a:p>
        </p:txBody>
      </p:sp>
    </p:spTree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E:\фотоотчёт2017\сабан12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фотоотчёт2017\сабан4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фотоотчёт2017\олкэн2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фотоотчёт2017\эни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t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циаль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ярд</a:t>
            </a:r>
            <a:r>
              <a:rPr lang="tt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әм күрсәтү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 descr="C:\Users\1\Desktop\отчёт жыелышы16\P10604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786" b="11832"/>
          <a:stretch>
            <a:fillRect/>
          </a:stretch>
        </p:blipFill>
        <p:spPr bwMode="auto">
          <a:xfrm>
            <a:off x="1645712" y="1935164"/>
            <a:ext cx="6562882" cy="4374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t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Почта-элемтә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482" name="Picture 2" descr="C:\Users\1\Desktop\отчёт жыелышы16\P10604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782" b="11829"/>
          <a:stretch>
            <a:fillRect/>
          </a:stretch>
        </p:blipFill>
        <p:spPr bwMode="auto">
          <a:xfrm>
            <a:off x="1645920" y="1935321"/>
            <a:ext cx="5806400" cy="3869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1\Desktop\доклад19\20180217_0826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20724"/>
            <a:ext cx="9171631" cy="687872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Users\1\Desktop\доклад19\20180216_1109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915" y="-28908"/>
            <a:ext cx="9182545" cy="688690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1\Desktop\доклад19\20180217_0758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914" y="0"/>
            <a:ext cx="9154914" cy="686618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1\Desktop\доклад19\20180217_0918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915" y="-82914"/>
            <a:ext cx="9254553" cy="694091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t-RU" sz="4000" b="1" dirty="0">
                <a:latin typeface="Times New Roman" pitchFamily="18" charset="0"/>
                <a:cs typeface="Times New Roman" pitchFamily="18" charset="0"/>
              </a:rPr>
              <a:t>2017 елда 15 кеше вафат булды</a:t>
            </a:r>
            <a:r>
              <a:rPr lang="tt-RU" dirty="0"/>
              <a:t>,</a:t>
            </a:r>
          </a:p>
          <a:p>
            <a:r>
              <a:rPr lang="tt-RU" sz="4400" dirty="0">
                <a:latin typeface="Times New Roman" pitchFamily="18" charset="0"/>
                <a:cs typeface="Times New Roman" pitchFamily="18" charset="0"/>
              </a:rPr>
              <a:t> Иске Эсләктә -7</a:t>
            </a:r>
          </a:p>
          <a:p>
            <a:r>
              <a:rPr lang="tt-RU" sz="4400" dirty="0">
                <a:latin typeface="Times New Roman" pitchFamily="18" charset="0"/>
                <a:cs typeface="Times New Roman" pitchFamily="18" charset="0"/>
              </a:rPr>
              <a:t> Үтәгәндә -8.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t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Иске Эсләк авылы мәчете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7650" name="Picture 2" descr="C:\Users\1\Desktop\отчёт жыелышы16\P10604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2012" b="11829"/>
          <a:stretch>
            <a:fillRect/>
          </a:stretch>
        </p:blipFill>
        <p:spPr bwMode="auto">
          <a:xfrm>
            <a:off x="1645920" y="1935321"/>
            <a:ext cx="6587990" cy="4446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t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Үтәгән авылы мәчете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6" name="Picture 2" descr="C:\Users\1\Desktop\отчёт жыелышы16\P10605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782" b="13469"/>
          <a:stretch>
            <a:fillRect/>
          </a:stretch>
        </p:blipFill>
        <p:spPr bwMode="auto">
          <a:xfrm>
            <a:off x="1547663" y="1988840"/>
            <a:ext cx="6825459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1\Desktop\P10701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122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фото свалка\P10608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003" b="9463"/>
          <a:stretch>
            <a:fillRect/>
          </a:stretch>
        </p:blipFill>
        <p:spPr bwMode="auto">
          <a:xfrm>
            <a:off x="-514439" y="0"/>
            <a:ext cx="965843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t-RU" dirty="0"/>
              <a:t>               </a:t>
            </a:r>
            <a:r>
              <a:rPr lang="tt-RU" b="1" dirty="0"/>
              <a:t>Электр белән тәэмин итү.  </a:t>
            </a:r>
            <a:endParaRPr lang="tt-RU" dirty="0"/>
          </a:p>
          <a:p>
            <a:r>
              <a:rPr lang="tt-RU" dirty="0"/>
              <a:t>    </a:t>
            </a:r>
            <a:r>
              <a:rPr lang="tt-RU" sz="4800" dirty="0">
                <a:latin typeface="Times New Roman" pitchFamily="18" charset="0"/>
                <a:cs typeface="Times New Roman" pitchFamily="18" charset="0"/>
              </a:rPr>
              <a:t>8 электр линиясе </a:t>
            </a:r>
          </a:p>
          <a:p>
            <a:pPr>
              <a:buNone/>
            </a:pPr>
            <a:r>
              <a:rPr lang="tt-RU" sz="4800" dirty="0">
                <a:latin typeface="Times New Roman" pitchFamily="18" charset="0"/>
                <a:cs typeface="Times New Roman" pitchFamily="18" charset="0"/>
              </a:rPr>
              <a:t>    4 трансформатор һәм </a:t>
            </a:r>
          </a:p>
          <a:p>
            <a:pPr>
              <a:buNone/>
            </a:pPr>
            <a:r>
              <a:rPr lang="tt-RU" sz="4800" dirty="0">
                <a:latin typeface="Times New Roman" pitchFamily="18" charset="0"/>
                <a:cs typeface="Times New Roman" pitchFamily="18" charset="0"/>
              </a:rPr>
              <a:t>   77 лампа  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t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Газ хезмәткәре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8130" name="Picture 2" descr="C:\Users\1\Desktop\отчёт жыелышы16\P10605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782" b="11829"/>
          <a:stretch>
            <a:fillRect/>
          </a:stretch>
        </p:blipFill>
        <p:spPr bwMode="auto">
          <a:xfrm>
            <a:off x="1645919" y="1935321"/>
            <a:ext cx="6670717" cy="4446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t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Иске Эсләк урамы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1\Desktop\P10402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031" b="12865"/>
          <a:stretch>
            <a:fillRect/>
          </a:stretch>
        </p:blipFill>
        <p:spPr bwMode="auto">
          <a:xfrm>
            <a:off x="1115616" y="2033464"/>
            <a:ext cx="6912768" cy="4203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1\Desktop\DSCN07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1\Desktop\P10701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122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1\Desktop\доклад19\20180216_0848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6924" y="7096"/>
            <a:ext cx="9250924" cy="693819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t-RU" sz="4400" b="1" dirty="0">
                <a:latin typeface="Times New Roman" pitchFamily="18" charset="0"/>
                <a:cs typeface="Times New Roman" pitchFamily="18" charset="0"/>
              </a:rPr>
              <a:t>2017 елда авыл җирлеге буенча  2 бала    туды:</a:t>
            </a:r>
          </a:p>
          <a:p>
            <a:endParaRPr lang="tt-RU" sz="4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4000" b="1" dirty="0">
                <a:latin typeface="Times New Roman" pitchFamily="18" charset="0"/>
                <a:cs typeface="Times New Roman" pitchFamily="18" charset="0"/>
              </a:rPr>
              <a:t>Иске Эсләктә -0</a:t>
            </a:r>
          </a:p>
          <a:p>
            <a:r>
              <a:rPr lang="tt-RU" sz="4000" b="1" dirty="0">
                <a:latin typeface="Times New Roman" pitchFamily="18" charset="0"/>
                <a:cs typeface="Times New Roman" pitchFamily="18" charset="0"/>
              </a:rPr>
              <a:t> Үтәгәндә – 2 бала 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6" name="Picture 2" descr="C:\Users\1\Desktop\доклад19\20180216_1107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-94588"/>
            <a:ext cx="5328592" cy="7104789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F:\фото сход\DSCN07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 descr="C:\Users\1\Desktop\P10701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122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 descr="C:\Users\1\Desktop\P10701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122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1\Desktop\P1070172.JPG"/>
          <p:cNvPicPr>
            <a:picLocks noChangeAspect="1" noChangeArrowheads="1"/>
          </p:cNvPicPr>
          <p:nvPr/>
        </p:nvPicPr>
        <p:blipFill>
          <a:blip r:embed="rId2" cstate="print"/>
          <a:srcRect r="471" b="11957"/>
          <a:stretch>
            <a:fillRect/>
          </a:stretch>
        </p:blipFill>
        <p:spPr bwMode="auto">
          <a:xfrm>
            <a:off x="-3551238" y="-776288"/>
            <a:ext cx="12695238" cy="842172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t-RU" dirty="0"/>
              <a:t>гулсария</a:t>
            </a:r>
            <a:endParaRPr lang="ru-RU" dirty="0"/>
          </a:p>
        </p:txBody>
      </p:sp>
      <p:pic>
        <p:nvPicPr>
          <p:cNvPr id="1026" name="Picture 2" descr="C:\Users\1\Desktop\P10701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-920" b="11495"/>
          <a:stretch>
            <a:fillRect/>
          </a:stretch>
        </p:blipFill>
        <p:spPr bwMode="auto">
          <a:xfrm>
            <a:off x="0" y="0"/>
            <a:ext cx="926401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tt-RU" sz="5400" dirty="0"/>
              <a:t> </a:t>
            </a:r>
            <a:r>
              <a:rPr lang="tt-RU" sz="5400" b="1" dirty="0">
                <a:latin typeface="Times New Roman" pitchFamily="18" charset="0"/>
                <a:cs typeface="Times New Roman" pitchFamily="18" charset="0"/>
              </a:rPr>
              <a:t>Куркынычсызлыкны тәэмин итү.ДНД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J:\DCIM\105_PANA\P10509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782" b="11829"/>
          <a:stretch>
            <a:fillRect/>
          </a:stretch>
        </p:blipFill>
        <p:spPr bwMode="auto">
          <a:xfrm>
            <a:off x="1645920" y="1935321"/>
            <a:ext cx="6886796" cy="4590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t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Иске Эсләк авылы</a:t>
            </a:r>
            <a:br>
              <a:rPr lang="tt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tt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янгын </a:t>
            </a:r>
            <a:br>
              <a:rPr lang="tt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tt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сүндерү машинасы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2" descr="C:\Users\1\Desktop\P10402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2012" b="11829"/>
          <a:stretch>
            <a:fillRect/>
          </a:stretch>
        </p:blipFill>
        <p:spPr bwMode="auto">
          <a:xfrm>
            <a:off x="1645920" y="1935321"/>
            <a:ext cx="6908090" cy="4662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t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Үтәгән авылы</a:t>
            </a:r>
            <a:br>
              <a:rPr lang="tt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tt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янгын сүндерү машинасы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5842" name="Picture 2" descr="C:\Users\1\Desktop\отчёт жыелышы16\P10604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243" b="11829"/>
          <a:stretch>
            <a:fillRect/>
          </a:stretch>
        </p:blipFill>
        <p:spPr bwMode="auto">
          <a:xfrm>
            <a:off x="1645919" y="1935321"/>
            <a:ext cx="6821343" cy="4662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271864"/>
          </a:xfrm>
        </p:spPr>
        <p:txBody>
          <a:bodyPr>
            <a:normAutofit lnSpcReduction="10000"/>
          </a:bodyPr>
          <a:lstStyle/>
          <a:p>
            <a:r>
              <a:rPr lang="tt-RU" b="1" dirty="0"/>
              <a:t>2018  елда үзара салымнан җыелган акчага берничә төрле  эш планлаштырдык:</a:t>
            </a:r>
            <a:endParaRPr lang="ru-RU" dirty="0"/>
          </a:p>
          <a:p>
            <a:r>
              <a:rPr lang="tt-RU" b="1" dirty="0"/>
              <a:t>1.Җирлекнең  торак пунктлары чикләрендә су  белән тәэмин итүне  оештыру.</a:t>
            </a:r>
            <a:endParaRPr lang="ru-RU" dirty="0"/>
          </a:p>
          <a:p>
            <a:r>
              <a:rPr lang="tt-RU" b="1" dirty="0"/>
              <a:t>2.Җирлекнең  торак пунктлары  чикләрендә  янгын куркынычсызлыгы буенча беренчел чараларны булдыру.</a:t>
            </a:r>
            <a:endParaRPr lang="ru-RU" dirty="0"/>
          </a:p>
          <a:p>
            <a:r>
              <a:rPr lang="tt-RU" b="1" dirty="0"/>
              <a:t>3.Су сква</a:t>
            </a:r>
            <a:r>
              <a:rPr lang="ru-RU" b="1" dirty="0"/>
              <a:t>ж</a:t>
            </a:r>
            <a:r>
              <a:rPr lang="tt-RU" b="1" dirty="0"/>
              <a:t>иналары өчен техник  документа</a:t>
            </a:r>
            <a:r>
              <a:rPr lang="ru-RU" b="1" dirty="0" err="1"/>
              <a:t>ц</a:t>
            </a:r>
            <a:r>
              <a:rPr lang="tt-RU" b="1" dirty="0"/>
              <a:t>ияләр әзерләү.</a:t>
            </a:r>
            <a:endParaRPr lang="ru-RU" dirty="0"/>
          </a:p>
          <a:p>
            <a:r>
              <a:rPr lang="tt-RU" b="1" dirty="0"/>
              <a:t>4. Җирлекнең торак пункларын чикләрендә территорияне төзекләндерү</a:t>
            </a:r>
            <a:endParaRPr lang="ru-RU" dirty="0"/>
          </a:p>
          <a:p>
            <a:r>
              <a:rPr lang="tt-RU" b="1" dirty="0"/>
              <a:t>5. Авыл җирлегенең генерал</a:t>
            </a:r>
            <a:r>
              <a:rPr lang="ru-RU" b="1" dirty="0" err="1"/>
              <a:t>ь</a:t>
            </a:r>
            <a:r>
              <a:rPr lang="tt-RU" b="1" dirty="0"/>
              <a:t>ный планын булдыру.</a:t>
            </a:r>
            <a:endParaRPr lang="ru-RU" dirty="0"/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t-RU" sz="4400" b="1" dirty="0">
                <a:latin typeface="Times New Roman" pitchFamily="18" charset="0"/>
                <a:cs typeface="Times New Roman" pitchFamily="18" charset="0"/>
              </a:rPr>
              <a:t>18 яшькә кадәрге  91 бала</a:t>
            </a:r>
          </a:p>
          <a:p>
            <a:r>
              <a:rPr lang="tt-RU" sz="4400" b="1" dirty="0">
                <a:latin typeface="Times New Roman" pitchFamily="18" charset="0"/>
                <a:cs typeface="Times New Roman" pitchFamily="18" charset="0"/>
              </a:rPr>
              <a:t>       Иске Эсләктә -52</a:t>
            </a:r>
          </a:p>
          <a:p>
            <a:r>
              <a:rPr lang="tt-RU" sz="4400" b="1" dirty="0">
                <a:latin typeface="Times New Roman" pitchFamily="18" charset="0"/>
                <a:cs typeface="Times New Roman" pitchFamily="18" charset="0"/>
              </a:rPr>
              <a:t>           Үтәгәндә -39</a:t>
            </a:r>
          </a:p>
          <a:p>
            <a:r>
              <a:rPr lang="tt-RU" sz="4400" dirty="0">
                <a:latin typeface="Times New Roman" pitchFamily="18" charset="0"/>
                <a:cs typeface="Times New Roman" pitchFamily="18" charset="0"/>
              </a:rPr>
              <a:t>Күп  балалы гаиләләр 10,</a:t>
            </a:r>
          </a:p>
          <a:p>
            <a:r>
              <a:rPr lang="tt-RU" sz="4400" dirty="0">
                <a:latin typeface="Times New Roman" pitchFamily="18" charset="0"/>
                <a:cs typeface="Times New Roman" pitchFamily="18" charset="0"/>
              </a:rPr>
              <a:t> Иске  Эсләк авылында -7 гаилә, Үтәгән авылында-3 гаилә. 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 descr="C:\Users\1\Desktop\Maket-banneraConverte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1935163"/>
            <a:ext cx="8229600" cy="4389437"/>
          </a:xfrm>
        </p:spPr>
        <p:txBody>
          <a:bodyPr>
            <a:normAutofit/>
          </a:bodyPr>
          <a:lstStyle/>
          <a:p>
            <a:pPr algn="ctr"/>
            <a:r>
              <a:rPr lang="ru-RU" sz="7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Игътибарыгыз</a:t>
            </a:r>
            <a:r>
              <a:rPr lang="ru-RU" sz="7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t-RU" sz="7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өчен бик зур рәхмәт.</a:t>
            </a:r>
            <a:endParaRPr lang="ru-RU" sz="7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4896544"/>
          </a:xfrm>
        </p:spPr>
        <p:txBody>
          <a:bodyPr>
            <a:normAutofit/>
          </a:bodyPr>
          <a:lstStyle/>
          <a:p>
            <a:pPr algn="ctr"/>
            <a:r>
              <a:rPr lang="ru-RU" sz="8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Иске </a:t>
            </a:r>
            <a:r>
              <a:rPr lang="ru-RU" sz="8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Эсләк авыл</a:t>
            </a:r>
            <a:r>
              <a:rPr lang="ru-RU" sz="8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җирлегенең еллык</a:t>
            </a:r>
            <a:r>
              <a:rPr lang="ru-RU" sz="8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отчёты</a:t>
            </a:r>
            <a:endParaRPr lang="ru-RU" sz="8000" b="1" i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3053" y="1544814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  <p:transition>
    <p:fad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1152</TotalTime>
  <Words>823</Words>
  <Application>Microsoft Office PowerPoint</Application>
  <PresentationFormat>Экран (4:3)</PresentationFormat>
  <Paragraphs>167</Paragraphs>
  <Slides>92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92</vt:i4>
      </vt:variant>
    </vt:vector>
  </HeadingPairs>
  <TitlesOfParts>
    <vt:vector size="98" baseType="lpstr">
      <vt:lpstr>Arial</vt:lpstr>
      <vt:lpstr>Calibri</vt:lpstr>
      <vt:lpstr>Constantia</vt:lpstr>
      <vt:lpstr>Times New Roman</vt:lpstr>
      <vt:lpstr>Wingdings 2</vt:lpstr>
      <vt:lpstr>Поток</vt:lpstr>
      <vt:lpstr>Иске Эсләк авыл җирлегенең 2017өчен   еллык отчёты  </vt:lpstr>
      <vt:lpstr>Иске Эсләк авыл җирлеге</vt:lpstr>
      <vt:lpstr>Презентация PowerPoint</vt:lpstr>
      <vt:lpstr>Презентация PowerPoint</vt:lpstr>
      <vt:lpstr>         Демографик хәл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Үтәгән авылыннан  Җиһаншин Солтангали Хади улы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Иске Эсләк авыл җирлеге</vt:lpstr>
      <vt:lpstr>Презентация PowerPoint</vt:lpstr>
      <vt:lpstr>Презентация PowerPoint</vt:lpstr>
      <vt:lpstr>Презентация PowerPoint</vt:lpstr>
      <vt:lpstr>Презентация PowerPoint</vt:lpstr>
      <vt:lpstr>Иске Эсләк авыл җирлеге</vt:lpstr>
      <vt:lpstr>Иске Эсләк авыл җирлеге</vt:lpstr>
      <vt:lpstr>Иске Эсләк авыл җирлеге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Сөт җыючы Мухаметшина Илсөяр</vt:lpstr>
      <vt:lpstr>Сөт җыючы Ситдикова Ильмира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Садриевлар КФХсы</vt:lpstr>
      <vt:lpstr>Аминовлар гаилә фермасы </vt:lpstr>
      <vt:lpstr>Керимов Илкин пилорамасы</vt:lpstr>
      <vt:lpstr>Презентация PowerPoint</vt:lpstr>
      <vt:lpstr>Үтәгән авылы бакча-мәктәбе</vt:lpstr>
      <vt:lpstr>Иске Эсләк авылы  медпункты</vt:lpstr>
      <vt:lpstr>Үтәгән авылы  медпункты</vt:lpstr>
      <vt:lpstr>Иске Эсләк мәдәният йорты</vt:lpstr>
      <vt:lpstr>Үтәгән мәдәният йорты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Социаль ярдәм күрсәтү</vt:lpstr>
      <vt:lpstr>Почта-элемтә</vt:lpstr>
      <vt:lpstr>Презентация PowerPoint</vt:lpstr>
      <vt:lpstr>Презентация PowerPoint</vt:lpstr>
      <vt:lpstr>Презентация PowerPoint</vt:lpstr>
      <vt:lpstr>Презентация PowerPoint</vt:lpstr>
      <vt:lpstr>Иске Эсләк авылы мәчете</vt:lpstr>
      <vt:lpstr>Үтәгән авылы мәчете</vt:lpstr>
      <vt:lpstr>Презентация PowerPoint</vt:lpstr>
      <vt:lpstr>Презентация PowerPoint</vt:lpstr>
      <vt:lpstr>Презентация PowerPoint</vt:lpstr>
      <vt:lpstr>Газ хезмәткәре</vt:lpstr>
      <vt:lpstr>Иске Эсләк урамы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гулсария</vt:lpstr>
      <vt:lpstr> Куркынычсызлыкны тәэмин итү.ДНД</vt:lpstr>
      <vt:lpstr>Иске Эсләк авылы янгын  сүндерү машинасы</vt:lpstr>
      <vt:lpstr>Үтәгән авылы  янгын сүндерү машинасы</vt:lpstr>
      <vt:lpstr>Презентация PowerPoint</vt:lpstr>
      <vt:lpstr>Презентация PowerPoint</vt:lpstr>
      <vt:lpstr>Презентация PowerPoint</vt:lpstr>
      <vt:lpstr>Иске Эсләк авыл җирлегенең еллык отчёты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Ramil</cp:lastModifiedBy>
  <cp:revision>117</cp:revision>
  <dcterms:created xsi:type="dcterms:W3CDTF">2016-08-21T16:07:36Z</dcterms:created>
  <dcterms:modified xsi:type="dcterms:W3CDTF">2018-02-19T11:01:21Z</dcterms:modified>
</cp:coreProperties>
</file>