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0" r:id="rId1"/>
  </p:sldMasterIdLst>
  <p:notesMasterIdLst>
    <p:notesMasterId r:id="rId79"/>
  </p:notesMasterIdLst>
  <p:sldIdLst>
    <p:sldId id="327" r:id="rId2"/>
    <p:sldId id="339" r:id="rId3"/>
    <p:sldId id="325" r:id="rId4"/>
    <p:sldId id="256" r:id="rId5"/>
    <p:sldId id="303" r:id="rId6"/>
    <p:sldId id="260" r:id="rId7"/>
    <p:sldId id="342" r:id="rId8"/>
    <p:sldId id="433" r:id="rId9"/>
    <p:sldId id="434" r:id="rId10"/>
    <p:sldId id="435" r:id="rId11"/>
    <p:sldId id="436" r:id="rId12"/>
    <p:sldId id="341" r:id="rId13"/>
    <p:sldId id="437" r:id="rId14"/>
    <p:sldId id="343" r:id="rId15"/>
    <p:sldId id="345" r:id="rId16"/>
    <p:sldId id="344" r:id="rId17"/>
    <p:sldId id="397" r:id="rId18"/>
    <p:sldId id="398" r:id="rId19"/>
    <p:sldId id="394" r:id="rId20"/>
    <p:sldId id="395" r:id="rId21"/>
    <p:sldId id="396" r:id="rId22"/>
    <p:sldId id="340" r:id="rId23"/>
    <p:sldId id="393" r:id="rId24"/>
    <p:sldId id="400" r:id="rId25"/>
    <p:sldId id="348" r:id="rId26"/>
    <p:sldId id="399" r:id="rId27"/>
    <p:sldId id="361" r:id="rId28"/>
    <p:sldId id="362" r:id="rId29"/>
    <p:sldId id="363" r:id="rId30"/>
    <p:sldId id="364" r:id="rId31"/>
    <p:sldId id="371" r:id="rId32"/>
    <p:sldId id="367" r:id="rId33"/>
    <p:sldId id="372" r:id="rId34"/>
    <p:sldId id="370" r:id="rId35"/>
    <p:sldId id="369" r:id="rId36"/>
    <p:sldId id="366" r:id="rId37"/>
    <p:sldId id="43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431" r:id="rId49"/>
    <p:sldId id="401" r:id="rId50"/>
    <p:sldId id="402" r:id="rId51"/>
    <p:sldId id="403" r:id="rId52"/>
    <p:sldId id="405" r:id="rId53"/>
    <p:sldId id="404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  <p:sldId id="417" r:id="rId66"/>
    <p:sldId id="418" r:id="rId67"/>
    <p:sldId id="419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01" autoAdjust="0"/>
    <p:restoredTop sz="94660"/>
  </p:normalViewPr>
  <p:slideViewPr>
    <p:cSldViewPr>
      <p:cViewPr>
        <p:scale>
          <a:sx n="110" d="100"/>
          <a:sy n="110" d="100"/>
        </p:scale>
        <p:origin x="-52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861350777538479E-2"/>
          <c:y val="0"/>
          <c:w val="0.68973441601049956"/>
          <c:h val="0.820734251968504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500 человек</c:v>
                </c:pt>
              </c:strCache>
            </c:strRef>
          </c:tx>
          <c:spPr>
            <a:solidFill>
              <a:srgbClr val="92D050"/>
            </a:solidFill>
          </c:spPr>
          <c:explosion val="25"/>
          <c:dPt>
            <c:idx val="0"/>
            <c:bubble3D val="0"/>
            <c:explosion val="11"/>
            <c:spPr>
              <a:pattFill prst="pct60">
                <a:fgClr>
                  <a:srgbClr val="92D050"/>
                </a:fgClr>
                <a:bgClr>
                  <a:schemeClr val="bg1"/>
                </a:bgClr>
              </a:pattFill>
            </c:spPr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1.1237283523033628E-3"/>
                  <c:y val="1.8437457698728808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>
                        <a:solidFill>
                          <a:srgbClr val="00B0F0"/>
                        </a:solidFill>
                      </a:rPr>
                      <a:t>Кулегаш</a:t>
                    </a:r>
                    <a:r>
                      <a:rPr lang="ru-RU" dirty="0">
                        <a:solidFill>
                          <a:srgbClr val="00B0F0"/>
                        </a:solidFill>
                      </a:rPr>
                      <a:t> </a:t>
                    </a:r>
                    <a:r>
                      <a:rPr lang="ru-RU" dirty="0" smtClean="0">
                        <a:solidFill>
                          <a:srgbClr val="00B0F0"/>
                        </a:solidFill>
                      </a:rPr>
                      <a:t>303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3792351308570194E-2"/>
                  <c:y val="-0.13178563664182258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>
                        <a:solidFill>
                          <a:srgbClr val="00B0F0"/>
                        </a:solidFill>
                      </a:rPr>
                      <a:t>Байтуганово</a:t>
                    </a:r>
                    <a:r>
                      <a:rPr lang="ru-RU" dirty="0">
                        <a:solidFill>
                          <a:srgbClr val="00B0F0"/>
                        </a:solidFill>
                      </a:rPr>
                      <a:t> </a:t>
                    </a:r>
                    <a:r>
                      <a:rPr lang="ru-RU" dirty="0" smtClean="0">
                        <a:solidFill>
                          <a:srgbClr val="00B0F0"/>
                        </a:solidFill>
                      </a:rPr>
                      <a:t>139  </a:t>
                    </a:r>
                    <a:endParaRPr lang="ru-RU" dirty="0">
                      <a:solidFill>
                        <a:srgbClr val="00B0F0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5909840292974584"/>
                  <c:y val="-1.8747923392141499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>
                        <a:solidFill>
                          <a:srgbClr val="0070C0"/>
                        </a:solidFill>
                      </a:rPr>
                      <a:t>Ожбуй</a:t>
                    </a:r>
                    <a:r>
                      <a:rPr lang="ru-RU" dirty="0">
                        <a:solidFill>
                          <a:srgbClr val="0070C0"/>
                        </a:solidFill>
                      </a:rPr>
                      <a:t> 37 </a:t>
                    </a:r>
                    <a:r>
                      <a:rPr lang="ru-RU" dirty="0" smtClean="0">
                        <a:solidFill>
                          <a:srgbClr val="0070C0"/>
                        </a:solidFill>
                      </a:rPr>
                      <a:t> </a:t>
                    </a:r>
                    <a:endParaRPr lang="ru-RU" dirty="0">
                      <a:solidFill>
                        <a:srgbClr val="0070C0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Кулегаш 310человек</c:v>
                </c:pt>
                <c:pt idx="1">
                  <c:v>Байтуганово 141 человек</c:v>
                </c:pt>
                <c:pt idx="2">
                  <c:v>Ожбуй 37 человек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315</c:v>
                </c:pt>
                <c:pt idx="1">
                  <c:v>147</c:v>
                </c:pt>
                <c:pt idx="2">
                  <c:v>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cat>
            <c:strRef>
              <c:f>Лист1!$A$2:$A$4</c:f>
              <c:strCache>
                <c:ptCount val="3"/>
                <c:pt idx="0">
                  <c:v>Кулегаш 310человек</c:v>
                </c:pt>
                <c:pt idx="1">
                  <c:v>Байтуганово 141 человек</c:v>
                </c:pt>
                <c:pt idx="2">
                  <c:v>Ожбуй 37 человек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01.01.201</a:t>
            </a:r>
            <a:r>
              <a:rPr lang="ru-RU" dirty="0" smtClean="0"/>
              <a:t>9</a:t>
            </a:r>
            <a:endParaRPr lang="en-US" dirty="0"/>
          </a:p>
        </c:rich>
      </c:tx>
      <c:layout/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124468398669418E-2"/>
          <c:y val="0.18177968147667742"/>
          <c:w val="0.66904910828781305"/>
          <c:h val="0.731975937499268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01.01.2017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96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561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90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10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mtClean="0"/>
                      <a:t>1146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mtClean="0"/>
                      <a:t>288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5122703731066189E-2"/>
                  <c:y val="7.50626906803861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9"/>
                <c:pt idx="0">
                  <c:v>Коровы</c:v>
                </c:pt>
                <c:pt idx="1">
                  <c:v>крс</c:v>
                </c:pt>
                <c:pt idx="2">
                  <c:v>свиньи</c:v>
                </c:pt>
                <c:pt idx="3">
                  <c:v>овцы</c:v>
                </c:pt>
                <c:pt idx="4">
                  <c:v>козы</c:v>
                </c:pt>
                <c:pt idx="5">
                  <c:v>лошади</c:v>
                </c:pt>
                <c:pt idx="6">
                  <c:v>птицы</c:v>
                </c:pt>
                <c:pt idx="7">
                  <c:v>кролики</c:v>
                </c:pt>
                <c:pt idx="8">
                  <c:v>пчёлы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66</c:v>
                </c:pt>
                <c:pt idx="1">
                  <c:v>126</c:v>
                </c:pt>
                <c:pt idx="2">
                  <c:v>49</c:v>
                </c:pt>
                <c:pt idx="3">
                  <c:v>469</c:v>
                </c:pt>
                <c:pt idx="4">
                  <c:v>72</c:v>
                </c:pt>
                <c:pt idx="5">
                  <c:v>9</c:v>
                </c:pt>
                <c:pt idx="6">
                  <c:v>1118</c:v>
                </c:pt>
                <c:pt idx="7">
                  <c:v>144</c:v>
                </c:pt>
                <c:pt idx="8">
                  <c:v>271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2D2DB-5680-476B-A3CC-577255AFEF9E}" type="doc">
      <dgm:prSet loTypeId="urn:microsoft.com/office/officeart/2005/8/layout/cycle7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484F2D-88D6-4AC5-AA7C-0643988B58E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dirty="0" smtClean="0">
              <a:solidFill>
                <a:srgbClr val="FF0000"/>
              </a:solidFill>
            </a:rPr>
            <a:t>Сумма полученной бюджетной поддержки личными подворьями в 2018 году составила 177,6 тыс. рублей.</a:t>
          </a:r>
          <a:endParaRPr lang="ru-RU" sz="2800" dirty="0">
            <a:solidFill>
              <a:srgbClr val="FF0000"/>
            </a:solidFill>
          </a:endParaRPr>
        </a:p>
      </dgm:t>
    </dgm:pt>
    <dgm:pt modelId="{6DFFAC31-BA15-4C8A-9411-A0470A6FC65F}" type="parTrans" cxnId="{E7A80B9D-0F2B-4FB6-BAFC-4154ECA166C4}">
      <dgm:prSet/>
      <dgm:spPr/>
      <dgm:t>
        <a:bodyPr/>
        <a:lstStyle/>
        <a:p>
          <a:endParaRPr lang="ru-RU"/>
        </a:p>
      </dgm:t>
    </dgm:pt>
    <dgm:pt modelId="{66683165-DD67-4D05-9DC1-208B7C267723}" type="sibTrans" cxnId="{E7A80B9D-0F2B-4FB6-BAFC-4154ECA166C4}">
      <dgm:prSet/>
      <dgm:spPr/>
      <dgm:t>
        <a:bodyPr/>
        <a:lstStyle/>
        <a:p>
          <a:endParaRPr lang="ru-RU"/>
        </a:p>
      </dgm:t>
    </dgm:pt>
    <dgm:pt modelId="{3039DE8B-19E6-4B02-9862-BEFF80359955}">
      <dgm:prSet/>
      <dgm:spPr/>
      <dgm:t>
        <a:bodyPr/>
        <a:lstStyle/>
        <a:p>
          <a:pPr rtl="0"/>
          <a:r>
            <a:rPr lang="ru-RU" dirty="0" smtClean="0"/>
            <a:t>содержание дойных коров – 142 </a:t>
          </a:r>
          <a:r>
            <a:rPr lang="ru-RU" dirty="0" err="1" smtClean="0"/>
            <a:t>тыс.руб</a:t>
          </a:r>
          <a:r>
            <a:rPr lang="ru-RU" dirty="0" smtClean="0"/>
            <a:t>. </a:t>
          </a:r>
          <a:endParaRPr lang="ru-RU" dirty="0"/>
        </a:p>
      </dgm:t>
    </dgm:pt>
    <dgm:pt modelId="{8C9F799F-0B96-44C9-9831-67718141EBD5}" type="parTrans" cxnId="{408D4A98-FCD6-466C-A296-E12B35579534}">
      <dgm:prSet/>
      <dgm:spPr/>
      <dgm:t>
        <a:bodyPr/>
        <a:lstStyle/>
        <a:p>
          <a:endParaRPr lang="ru-RU"/>
        </a:p>
      </dgm:t>
    </dgm:pt>
    <dgm:pt modelId="{9CE79FDA-6646-48BB-A224-F3A57FFA04D1}" type="sibTrans" cxnId="{408D4A98-FCD6-466C-A296-E12B35579534}">
      <dgm:prSet/>
      <dgm:spPr/>
      <dgm:t>
        <a:bodyPr/>
        <a:lstStyle/>
        <a:p>
          <a:endParaRPr lang="ru-RU"/>
        </a:p>
      </dgm:t>
    </dgm:pt>
    <dgm:pt modelId="{195CA455-16E4-4590-98C2-DD0BC7F68CB7}" type="pres">
      <dgm:prSet presAssocID="{54D2D2DB-5680-476B-A3CC-577255AFEF9E}" presName="Name0" presStyleCnt="0">
        <dgm:presLayoutVars>
          <dgm:dir/>
          <dgm:resizeHandles val="exact"/>
        </dgm:presLayoutVars>
      </dgm:prSet>
      <dgm:spPr/>
    </dgm:pt>
    <dgm:pt modelId="{EEF62D43-2287-454F-B343-D88E9480CB9B}" type="pres">
      <dgm:prSet presAssocID="{BA484F2D-88D6-4AC5-AA7C-0643988B58E8}" presName="node" presStyleLbl="node1" presStyleIdx="0" presStyleCnt="2" custScaleX="342857" custScaleY="137534">
        <dgm:presLayoutVars>
          <dgm:bulletEnabled val="1"/>
        </dgm:presLayoutVars>
      </dgm:prSet>
      <dgm:spPr/>
    </dgm:pt>
    <dgm:pt modelId="{77B408BB-8971-4751-B445-4100A3FA7D35}" type="pres">
      <dgm:prSet presAssocID="{66683165-DD67-4D05-9DC1-208B7C267723}" presName="sibTrans" presStyleLbl="sibTrans2D1" presStyleIdx="0" presStyleCnt="2"/>
      <dgm:spPr/>
    </dgm:pt>
    <dgm:pt modelId="{86101750-3164-49CF-9FB6-97A504346CD6}" type="pres">
      <dgm:prSet presAssocID="{66683165-DD67-4D05-9DC1-208B7C267723}" presName="connectorText" presStyleLbl="sibTrans2D1" presStyleIdx="0" presStyleCnt="2"/>
      <dgm:spPr/>
    </dgm:pt>
    <dgm:pt modelId="{2E701BD9-9405-470E-8B6C-499132A13645}" type="pres">
      <dgm:prSet presAssocID="{3039DE8B-19E6-4B02-9862-BEFF80359955}" presName="node" presStyleLbl="node1" presStyleIdx="1" presStyleCnt="2" custScaleY="18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89D58-40CB-495E-9EFE-FE5065DCAC9E}" type="pres">
      <dgm:prSet presAssocID="{9CE79FDA-6646-48BB-A224-F3A57FFA04D1}" presName="sibTrans" presStyleLbl="sibTrans2D1" presStyleIdx="1" presStyleCnt="2"/>
      <dgm:spPr/>
    </dgm:pt>
    <dgm:pt modelId="{26265AB5-450E-49D4-A8D2-EB409130047D}" type="pres">
      <dgm:prSet presAssocID="{9CE79FDA-6646-48BB-A224-F3A57FFA04D1}" presName="connectorText" presStyleLbl="sibTrans2D1" presStyleIdx="1" presStyleCnt="2"/>
      <dgm:spPr/>
    </dgm:pt>
  </dgm:ptLst>
  <dgm:cxnLst>
    <dgm:cxn modelId="{408D4A98-FCD6-466C-A296-E12B35579534}" srcId="{54D2D2DB-5680-476B-A3CC-577255AFEF9E}" destId="{3039DE8B-19E6-4B02-9862-BEFF80359955}" srcOrd="1" destOrd="0" parTransId="{8C9F799F-0B96-44C9-9831-67718141EBD5}" sibTransId="{9CE79FDA-6646-48BB-A224-F3A57FFA04D1}"/>
    <dgm:cxn modelId="{DF60F0AF-175D-43F3-B995-39EBB548F2D1}" type="presOf" srcId="{66683165-DD67-4D05-9DC1-208B7C267723}" destId="{86101750-3164-49CF-9FB6-97A504346CD6}" srcOrd="1" destOrd="0" presId="urn:microsoft.com/office/officeart/2005/8/layout/cycle7"/>
    <dgm:cxn modelId="{EE1444A4-AF12-4D3E-B0AD-3C8F95DFEA86}" type="presOf" srcId="{9CE79FDA-6646-48BB-A224-F3A57FFA04D1}" destId="{26265AB5-450E-49D4-A8D2-EB409130047D}" srcOrd="1" destOrd="0" presId="urn:microsoft.com/office/officeart/2005/8/layout/cycle7"/>
    <dgm:cxn modelId="{1918E8F4-3CF3-4DD3-A209-C62649ECBFB6}" type="presOf" srcId="{66683165-DD67-4D05-9DC1-208B7C267723}" destId="{77B408BB-8971-4751-B445-4100A3FA7D35}" srcOrd="0" destOrd="0" presId="urn:microsoft.com/office/officeart/2005/8/layout/cycle7"/>
    <dgm:cxn modelId="{40AD98F8-9E28-4992-B271-C49AE9E98115}" type="presOf" srcId="{BA484F2D-88D6-4AC5-AA7C-0643988B58E8}" destId="{EEF62D43-2287-454F-B343-D88E9480CB9B}" srcOrd="0" destOrd="0" presId="urn:microsoft.com/office/officeart/2005/8/layout/cycle7"/>
    <dgm:cxn modelId="{E7A80B9D-0F2B-4FB6-BAFC-4154ECA166C4}" srcId="{54D2D2DB-5680-476B-A3CC-577255AFEF9E}" destId="{BA484F2D-88D6-4AC5-AA7C-0643988B58E8}" srcOrd="0" destOrd="0" parTransId="{6DFFAC31-BA15-4C8A-9411-A0470A6FC65F}" sibTransId="{66683165-DD67-4D05-9DC1-208B7C267723}"/>
    <dgm:cxn modelId="{7B3C47B9-283F-4580-9DE7-C68DCB10FDC1}" type="presOf" srcId="{9CE79FDA-6646-48BB-A224-F3A57FFA04D1}" destId="{5C089D58-40CB-495E-9EFE-FE5065DCAC9E}" srcOrd="0" destOrd="0" presId="urn:microsoft.com/office/officeart/2005/8/layout/cycle7"/>
    <dgm:cxn modelId="{271F0BCF-48E1-4408-AD82-2E76C5914E6C}" type="presOf" srcId="{54D2D2DB-5680-476B-A3CC-577255AFEF9E}" destId="{195CA455-16E4-4590-98C2-DD0BC7F68CB7}" srcOrd="0" destOrd="0" presId="urn:microsoft.com/office/officeart/2005/8/layout/cycle7"/>
    <dgm:cxn modelId="{834CE6C2-3FC7-46B2-BEE4-FF8FEFE149F1}" type="presOf" srcId="{3039DE8B-19E6-4B02-9862-BEFF80359955}" destId="{2E701BD9-9405-470E-8B6C-499132A13645}" srcOrd="0" destOrd="0" presId="urn:microsoft.com/office/officeart/2005/8/layout/cycle7"/>
    <dgm:cxn modelId="{99AF204E-8A66-4379-8405-B3A2A3B867D8}" type="presParOf" srcId="{195CA455-16E4-4590-98C2-DD0BC7F68CB7}" destId="{EEF62D43-2287-454F-B343-D88E9480CB9B}" srcOrd="0" destOrd="0" presId="urn:microsoft.com/office/officeart/2005/8/layout/cycle7"/>
    <dgm:cxn modelId="{12C41A67-5F89-4023-B9DE-2322D0199CEB}" type="presParOf" srcId="{195CA455-16E4-4590-98C2-DD0BC7F68CB7}" destId="{77B408BB-8971-4751-B445-4100A3FA7D35}" srcOrd="1" destOrd="0" presId="urn:microsoft.com/office/officeart/2005/8/layout/cycle7"/>
    <dgm:cxn modelId="{E84A6015-856A-4EA7-A6DF-E6BB8DC0061C}" type="presParOf" srcId="{77B408BB-8971-4751-B445-4100A3FA7D35}" destId="{86101750-3164-49CF-9FB6-97A504346CD6}" srcOrd="0" destOrd="0" presId="urn:microsoft.com/office/officeart/2005/8/layout/cycle7"/>
    <dgm:cxn modelId="{C3ADBE7A-9450-4AA2-9B1E-76B3CCDEF583}" type="presParOf" srcId="{195CA455-16E4-4590-98C2-DD0BC7F68CB7}" destId="{2E701BD9-9405-470E-8B6C-499132A13645}" srcOrd="2" destOrd="0" presId="urn:microsoft.com/office/officeart/2005/8/layout/cycle7"/>
    <dgm:cxn modelId="{21700C8A-B810-4E49-85A2-2225B2A646DF}" type="presParOf" srcId="{195CA455-16E4-4590-98C2-DD0BC7F68CB7}" destId="{5C089D58-40CB-495E-9EFE-FE5065DCAC9E}" srcOrd="3" destOrd="0" presId="urn:microsoft.com/office/officeart/2005/8/layout/cycle7"/>
    <dgm:cxn modelId="{CFE38438-D054-4BAC-8D3B-21A864CD563F}" type="presParOf" srcId="{5C089D58-40CB-495E-9EFE-FE5065DCAC9E}" destId="{26265AB5-450E-49D4-A8D2-EB409130047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0063D6-9D8A-4C34-8F15-697BAD68FF3D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EE66C9-88A4-4FAC-8C42-02FF74424804}">
      <dgm:prSet/>
      <dgm:spPr/>
      <dgm:t>
        <a:bodyPr/>
        <a:lstStyle/>
        <a:p>
          <a:pPr rtl="0"/>
          <a:r>
            <a:rPr lang="ru-RU" dirty="0" err="1" smtClean="0"/>
            <a:t>козоматок</a:t>
          </a:r>
          <a:r>
            <a:rPr lang="ru-RU" dirty="0" smtClean="0"/>
            <a:t>- 30 </a:t>
          </a:r>
          <a:r>
            <a:rPr lang="ru-RU" dirty="0" err="1" smtClean="0"/>
            <a:t>тыс.рублей</a:t>
          </a:r>
          <a:endParaRPr lang="ru-RU" dirty="0"/>
        </a:p>
      </dgm:t>
    </dgm:pt>
    <dgm:pt modelId="{42772483-2F55-4719-9D5D-DECFC4BB9F89}" type="parTrans" cxnId="{3BDAB54C-FE5E-4AF4-A8B0-21523F6A800F}">
      <dgm:prSet/>
      <dgm:spPr/>
      <dgm:t>
        <a:bodyPr/>
        <a:lstStyle/>
        <a:p>
          <a:endParaRPr lang="ru-RU"/>
        </a:p>
      </dgm:t>
    </dgm:pt>
    <dgm:pt modelId="{8A26FDF5-82F5-4403-844A-609B68875013}" type="sibTrans" cxnId="{3BDAB54C-FE5E-4AF4-A8B0-21523F6A800F}">
      <dgm:prSet/>
      <dgm:spPr/>
      <dgm:t>
        <a:bodyPr/>
        <a:lstStyle/>
        <a:p>
          <a:endParaRPr lang="ru-RU"/>
        </a:p>
      </dgm:t>
    </dgm:pt>
    <dgm:pt modelId="{ED993190-DA32-4EB9-B0B0-4BC2FFA50A8E}" type="pres">
      <dgm:prSet presAssocID="{910063D6-9D8A-4C34-8F15-697BAD68FF3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5E7D700-6DFA-4BC0-919B-A1DCB059DA60}" type="pres">
      <dgm:prSet presAssocID="{ABEE66C9-88A4-4FAC-8C42-02FF74424804}" presName="singleCycle" presStyleCnt="0"/>
      <dgm:spPr/>
    </dgm:pt>
    <dgm:pt modelId="{27E05043-3B3F-4E8A-A5D5-1AF19E01824E}" type="pres">
      <dgm:prSet presAssocID="{ABEE66C9-88A4-4FAC-8C42-02FF74424804}" presName="singleCenter" presStyleLbl="node1" presStyleIdx="0" presStyleCnt="1" custScaleX="194255">
        <dgm:presLayoutVars>
          <dgm:chMax val="7"/>
          <dgm:chPref val="7"/>
        </dgm:presLayoutVars>
      </dgm:prSet>
      <dgm:spPr/>
    </dgm:pt>
  </dgm:ptLst>
  <dgm:cxnLst>
    <dgm:cxn modelId="{3BDAB54C-FE5E-4AF4-A8B0-21523F6A800F}" srcId="{910063D6-9D8A-4C34-8F15-697BAD68FF3D}" destId="{ABEE66C9-88A4-4FAC-8C42-02FF74424804}" srcOrd="0" destOrd="0" parTransId="{42772483-2F55-4719-9D5D-DECFC4BB9F89}" sibTransId="{8A26FDF5-82F5-4403-844A-609B68875013}"/>
    <dgm:cxn modelId="{C792BB42-D0C8-4640-B701-364B911A982D}" type="presOf" srcId="{ABEE66C9-88A4-4FAC-8C42-02FF74424804}" destId="{27E05043-3B3F-4E8A-A5D5-1AF19E01824E}" srcOrd="0" destOrd="0" presId="urn:microsoft.com/office/officeart/2008/layout/RadialCluster"/>
    <dgm:cxn modelId="{84F4EFB9-8B5D-4AFE-932C-526E877B4662}" type="presOf" srcId="{910063D6-9D8A-4C34-8F15-697BAD68FF3D}" destId="{ED993190-DA32-4EB9-B0B0-4BC2FFA50A8E}" srcOrd="0" destOrd="0" presId="urn:microsoft.com/office/officeart/2008/layout/RadialCluster"/>
    <dgm:cxn modelId="{1003B6CA-C311-46B6-B643-51C74C63DDA3}" type="presParOf" srcId="{ED993190-DA32-4EB9-B0B0-4BC2FFA50A8E}" destId="{25E7D700-6DFA-4BC0-919B-A1DCB059DA60}" srcOrd="0" destOrd="0" presId="urn:microsoft.com/office/officeart/2008/layout/RadialCluster"/>
    <dgm:cxn modelId="{5AC9597F-5F01-4375-BACB-3058D6540EC6}" type="presParOf" srcId="{25E7D700-6DFA-4BC0-919B-A1DCB059DA60}" destId="{27E05043-3B3F-4E8A-A5D5-1AF19E01824E}" srcOrd="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5CD9B6-0C32-44AE-B110-842F59A835BF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277EDD-73D6-4D67-AF95-C044F46F4E84}">
      <dgm:prSet custT="1"/>
      <dgm:spPr/>
      <dgm:t>
        <a:bodyPr/>
        <a:lstStyle/>
        <a:p>
          <a:pPr rtl="0"/>
          <a:r>
            <a:rPr lang="ru-RU" sz="2800" dirty="0" smtClean="0"/>
            <a:t>ветеринарные мероприятия – 20 </a:t>
          </a:r>
          <a:r>
            <a:rPr lang="ru-RU" sz="2800" dirty="0" err="1" smtClean="0"/>
            <a:t>тыс.руб</a:t>
          </a:r>
          <a:endParaRPr lang="ru-RU" sz="2800" dirty="0"/>
        </a:p>
      </dgm:t>
    </dgm:pt>
    <dgm:pt modelId="{F8606FA3-0C82-4513-84AC-92B599A2DCC8}" type="parTrans" cxnId="{D051BA0F-4EC7-4E74-A2BE-6AFCE0092D2C}">
      <dgm:prSet/>
      <dgm:spPr/>
      <dgm:t>
        <a:bodyPr/>
        <a:lstStyle/>
        <a:p>
          <a:endParaRPr lang="ru-RU"/>
        </a:p>
      </dgm:t>
    </dgm:pt>
    <dgm:pt modelId="{0919C800-7F6E-41A2-984D-2F707EC0E1F2}" type="sibTrans" cxnId="{D051BA0F-4EC7-4E74-A2BE-6AFCE0092D2C}">
      <dgm:prSet/>
      <dgm:spPr/>
      <dgm:t>
        <a:bodyPr/>
        <a:lstStyle/>
        <a:p>
          <a:endParaRPr lang="ru-RU"/>
        </a:p>
      </dgm:t>
    </dgm:pt>
    <dgm:pt modelId="{38E4DC25-FC56-4459-8ECA-7B34217DFA54}" type="pres">
      <dgm:prSet presAssocID="{FB5CD9B6-0C32-44AE-B110-842F59A835B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5A88166-6878-4D2D-A656-5F940A12ABC9}" type="pres">
      <dgm:prSet presAssocID="{3A277EDD-73D6-4D67-AF95-C044F46F4E84}" presName="singleCycle" presStyleCnt="0"/>
      <dgm:spPr/>
    </dgm:pt>
    <dgm:pt modelId="{3D454B99-BED8-4505-B20E-F7849F58E1FD}" type="pres">
      <dgm:prSet presAssocID="{3A277EDD-73D6-4D67-AF95-C044F46F4E84}" presName="singleCenter" presStyleLbl="node1" presStyleIdx="0" presStyleCnt="1" custScaleX="149976" custLinFactNeighborX="1248" custLinFactNeighborY="-2002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</dgm:ptLst>
  <dgm:cxnLst>
    <dgm:cxn modelId="{9179D41A-84FD-4172-9ADC-2045D698D67F}" type="presOf" srcId="{3A277EDD-73D6-4D67-AF95-C044F46F4E84}" destId="{3D454B99-BED8-4505-B20E-F7849F58E1FD}" srcOrd="0" destOrd="0" presId="urn:microsoft.com/office/officeart/2008/layout/RadialCluster"/>
    <dgm:cxn modelId="{D051BA0F-4EC7-4E74-A2BE-6AFCE0092D2C}" srcId="{FB5CD9B6-0C32-44AE-B110-842F59A835BF}" destId="{3A277EDD-73D6-4D67-AF95-C044F46F4E84}" srcOrd="0" destOrd="0" parTransId="{F8606FA3-0C82-4513-84AC-92B599A2DCC8}" sibTransId="{0919C800-7F6E-41A2-984D-2F707EC0E1F2}"/>
    <dgm:cxn modelId="{DAFCB0E0-B059-4667-951A-9C3D593D014E}" type="presOf" srcId="{FB5CD9B6-0C32-44AE-B110-842F59A835BF}" destId="{38E4DC25-FC56-4459-8ECA-7B34217DFA54}" srcOrd="0" destOrd="0" presId="urn:microsoft.com/office/officeart/2008/layout/RadialCluster"/>
    <dgm:cxn modelId="{616C2BAC-5F44-4BF3-8F6B-08DC59CB3A0A}" type="presParOf" srcId="{38E4DC25-FC56-4459-8ECA-7B34217DFA54}" destId="{85A88166-6878-4D2D-A656-5F940A12ABC9}" srcOrd="0" destOrd="0" presId="urn:microsoft.com/office/officeart/2008/layout/RadialCluster"/>
    <dgm:cxn modelId="{91ACB5C8-25F0-4DE7-B0E6-463D7172A14B}" type="presParOf" srcId="{85A88166-6878-4D2D-A656-5F940A12ABC9}" destId="{3D454B99-BED8-4505-B20E-F7849F58E1FD}" srcOrd="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62D43-2287-454F-B343-D88E9480CB9B}">
      <dsp:nvSpPr>
        <dsp:cNvPr id="0" name=""/>
        <dsp:cNvSpPr/>
      </dsp:nvSpPr>
      <dsp:spPr>
        <a:xfrm>
          <a:off x="488305" y="-316589"/>
          <a:ext cx="7088284" cy="142170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FF0000"/>
              </a:solidFill>
            </a:rPr>
            <a:t>Сумма полученной бюджетной поддержки личными подворьями в 2018 году составила 177,6 тыс. рублей.</a:t>
          </a:r>
          <a:endParaRPr lang="ru-RU" sz="2800" kern="1200" dirty="0">
            <a:solidFill>
              <a:srgbClr val="FF0000"/>
            </a:solidFill>
          </a:endParaRPr>
        </a:p>
      </dsp:txBody>
      <dsp:txXfrm>
        <a:off x="529945" y="-274949"/>
        <a:ext cx="7005004" cy="1338420"/>
      </dsp:txXfrm>
    </dsp:sp>
    <dsp:sp modelId="{77B408BB-8971-4751-B445-4100A3FA7D35}">
      <dsp:nvSpPr>
        <dsp:cNvPr id="0" name=""/>
        <dsp:cNvSpPr/>
      </dsp:nvSpPr>
      <dsp:spPr>
        <a:xfrm rot="5400000">
          <a:off x="3746163" y="1282067"/>
          <a:ext cx="572569" cy="36179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854702" y="1354427"/>
        <a:ext cx="355491" cy="217078"/>
      </dsp:txXfrm>
    </dsp:sp>
    <dsp:sp modelId="{2E701BD9-9405-470E-8B6C-499132A13645}">
      <dsp:nvSpPr>
        <dsp:cNvPr id="0" name=""/>
        <dsp:cNvSpPr/>
      </dsp:nvSpPr>
      <dsp:spPr>
        <a:xfrm>
          <a:off x="2998739" y="1820822"/>
          <a:ext cx="2067417" cy="1915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содержание дойных коров – 142 </a:t>
          </a:r>
          <a:r>
            <a:rPr lang="ru-RU" sz="2600" kern="1200" dirty="0" err="1" smtClean="0"/>
            <a:t>тыс.руб</a:t>
          </a:r>
          <a:r>
            <a:rPr lang="ru-RU" sz="2600" kern="1200" dirty="0" smtClean="0"/>
            <a:t>. </a:t>
          </a:r>
          <a:endParaRPr lang="ru-RU" sz="2600" kern="1200" dirty="0"/>
        </a:p>
      </dsp:txBody>
      <dsp:txXfrm>
        <a:off x="3054835" y="1876918"/>
        <a:ext cx="1955225" cy="1803083"/>
      </dsp:txXfrm>
    </dsp:sp>
    <dsp:sp modelId="{5C089D58-40CB-495E-9EFE-FE5065DCAC9E}">
      <dsp:nvSpPr>
        <dsp:cNvPr id="0" name=""/>
        <dsp:cNvSpPr/>
      </dsp:nvSpPr>
      <dsp:spPr>
        <a:xfrm rot="16200000">
          <a:off x="3746163" y="1282067"/>
          <a:ext cx="572569" cy="36179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854702" y="1354427"/>
        <a:ext cx="355491" cy="217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05043-3B3F-4E8A-A5D5-1AF19E01824E}">
      <dsp:nvSpPr>
        <dsp:cNvPr id="0" name=""/>
        <dsp:cNvSpPr/>
      </dsp:nvSpPr>
      <dsp:spPr>
        <a:xfrm>
          <a:off x="266633" y="0"/>
          <a:ext cx="2395995" cy="12334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/>
            <a:t>козоматок</a:t>
          </a:r>
          <a:r>
            <a:rPr lang="ru-RU" sz="2800" kern="1200" dirty="0" smtClean="0"/>
            <a:t>- 30 </a:t>
          </a:r>
          <a:r>
            <a:rPr lang="ru-RU" sz="2800" kern="1200" dirty="0" err="1" smtClean="0"/>
            <a:t>тыс.рублей</a:t>
          </a:r>
          <a:endParaRPr lang="ru-RU" sz="2800" kern="1200" dirty="0"/>
        </a:p>
      </dsp:txBody>
      <dsp:txXfrm>
        <a:off x="326844" y="60211"/>
        <a:ext cx="2275573" cy="1113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54B99-BED8-4505-B20E-F7849F58E1FD}">
      <dsp:nvSpPr>
        <dsp:cNvPr id="0" name=""/>
        <dsp:cNvSpPr/>
      </dsp:nvSpPr>
      <dsp:spPr>
        <a:xfrm>
          <a:off x="-449833" y="0"/>
          <a:ext cx="2699867" cy="1800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ветеринарные мероприятия – 20 </a:t>
          </a:r>
          <a:r>
            <a:rPr lang="ru-RU" sz="2800" kern="1200" dirty="0" err="1" smtClean="0"/>
            <a:t>тыс.руб</a:t>
          </a:r>
          <a:endParaRPr lang="ru-RU" sz="2800" kern="1200" dirty="0"/>
        </a:p>
      </dsp:txBody>
      <dsp:txXfrm>
        <a:off x="-361955" y="87878"/>
        <a:ext cx="2524111" cy="1624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0.11009</cdr:x>
      <cdr:y>0.70196</cdr:y>
    </cdr:from>
    <cdr:to>
      <cdr:x>0.42202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2738045"/>
          <a:ext cx="2448272" cy="1162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dirty="0" smtClean="0">
              <a:solidFill>
                <a:srgbClr val="0070C0"/>
              </a:solidFill>
            </a:rPr>
            <a:t>Выбыло – 9 человек</a:t>
          </a:r>
        </a:p>
        <a:p xmlns:a="http://schemas.openxmlformats.org/drawingml/2006/main">
          <a:r>
            <a:rPr lang="ru-RU" sz="3200" dirty="0" smtClean="0">
              <a:solidFill>
                <a:srgbClr val="0070C0"/>
              </a:solidFill>
            </a:rPr>
            <a:t>Прибыло -2 человек </a:t>
          </a:r>
          <a:endParaRPr lang="ru-RU" sz="3200" dirty="0">
            <a:solidFill>
              <a:srgbClr val="0070C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360CAF-8BD6-47D4-9797-023717893098}" type="datetimeFigureOut">
              <a:rPr lang="ru-RU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2BFA92E-E481-42C5-8F3C-08F65EE77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71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1C019-759D-43C7-BDBB-32FFF54BB7FF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A4CAAEA-F065-45AD-9623-56AC27224F3A}" type="slidenum">
              <a:rPr lang="ru-RU" smtClean="0"/>
              <a:pPr/>
              <a:t>49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8913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7CBD3C-2083-43DC-BB4A-C57AC4E45070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6C20D7-8CB9-4035-AF97-8E40A1B87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BECB9BF-6452-43CB-AD4E-0F511FCFC399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CA1A34-6C9A-4510-89A1-3B8CA3C28C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95228D8-1884-4CD2-A0E6-77A8AD0EF79C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C43F233-780C-4F6F-9F30-34F296F5C2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E7498-18AE-4F8B-B5C2-841EAD9B3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69233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0B439-5E89-4B7D-8C86-69E9C7C69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638172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03238" y="4986338"/>
            <a:ext cx="8183562" cy="1050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3238" y="530225"/>
            <a:ext cx="4014787" cy="20177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70425" y="530225"/>
            <a:ext cx="4016375" cy="20177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238" y="2700338"/>
            <a:ext cx="4014787" cy="2017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70425" y="2700338"/>
            <a:ext cx="4016375" cy="2017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EC5EE-02E2-45EE-BCC6-DC66D5080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76029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6BF509C-EFE8-40CD-A2D7-D09361156BC4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FE42F0-CFA6-4562-91FF-EACA1C292B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72D3C9-23A4-41E0-BFAC-6C001150A6D4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2382CCF-CB21-46B4-B755-823D3C844B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0ECCC9A-5968-476B-86E7-63EAF49AF9BA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6E74B9-8709-4231-B8C1-7EB957CB1B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26AD671-4C07-4A4C-9F8C-879D95550534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DEB50E2-8B29-48FF-87EC-5B2B7EE018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BBE0541-502B-4922-9688-70FA6E31966F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A650236-D132-4FB5-BB7A-8386DF96C0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63ADF98-A7C8-4448-8304-4EC7EC2DD639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BB97E92-8758-4B2F-B45D-5B9751CD9A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951109-0A25-4305-BE42-1FA3DE055050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E174786-F031-473E-BB9A-454472EAA2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5CF519-D529-41BC-80BD-35A935DBF21F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7AB42C-E08F-4C15-BDB5-B70E73356C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39D029BF-66CD-49DD-A0D8-2C09723A798F}" type="datetimeFigureOut">
              <a:rPr lang="ru-RU" smtClean="0"/>
              <a:pPr>
                <a:defRPr/>
              </a:pPr>
              <a:t>25.01.2019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D9129ACB-2B97-4B60-AFA6-A18F8EF01E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2" r:id="rId12"/>
    <p:sldLayoutId id="2147484293" r:id="rId13"/>
    <p:sldLayoutId id="2147484294" r:id="rId14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772816"/>
            <a:ext cx="7272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СОБРАНИЕ ГРАЖДАН</a:t>
            </a:r>
          </a:p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 КУЛЕГАШСКОГО СЕЛЬСКОГО ПОСЕЛЕНИЯ</a:t>
            </a:r>
          </a:p>
          <a:p>
            <a:pPr algn="ctr"/>
            <a:endParaRPr lang="ru-RU" sz="4000" dirty="0" smtClean="0">
              <a:solidFill>
                <a:srgbClr val="00B050"/>
              </a:solidFill>
            </a:endParaRPr>
          </a:p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25 января 2019 года</a:t>
            </a:r>
            <a:endParaRPr lang="ru-RU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2816"/>
            <a:ext cx="4512000" cy="338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620688"/>
            <a:ext cx="8246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Субботник на кладбище д. </a:t>
            </a:r>
            <a:r>
              <a:rPr lang="ru-RU" sz="2800" dirty="0" err="1" smtClean="0">
                <a:latin typeface="Arial Black" panose="020B0A04020102020204" pitchFamily="34" charset="0"/>
              </a:rPr>
              <a:t>Байтуганово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3696000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58385"/>
            <a:ext cx="4800000" cy="36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7070" y="313492"/>
            <a:ext cx="577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Уборка придорожных территорий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18" y="836712"/>
            <a:ext cx="2727000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73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Несанкционированные свалки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Уборка территорий от мусора</a:t>
            </a:r>
            <a:endParaRPr lang="ru-RU" dirty="0"/>
          </a:p>
        </p:txBody>
      </p:sp>
      <p:pic>
        <p:nvPicPr>
          <p:cNvPr id="8" name="Рисунок 2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2204864"/>
            <a:ext cx="3699164" cy="27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6016" y="2132856"/>
            <a:ext cx="4022725" cy="301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71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88792"/>
            <a:ext cx="2943000" cy="392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6792"/>
            <a:ext cx="2592000" cy="345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6297" y="476672"/>
            <a:ext cx="336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Субботник по улице д. </a:t>
            </a:r>
            <a:r>
              <a:rPr lang="ru-RU" dirty="0" err="1" smtClean="0"/>
              <a:t>Ожбуй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4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33136"/>
            <a:ext cx="4128000" cy="1891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692696"/>
            <a:ext cx="164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ООО </a:t>
            </a:r>
            <a:r>
              <a:rPr lang="ru-RU" dirty="0" smtClean="0"/>
              <a:t>«</a:t>
            </a:r>
            <a:r>
              <a:rPr lang="ru-RU" dirty="0" err="1" smtClean="0"/>
              <a:t>Гринт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628800"/>
            <a:ext cx="2896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График работы </a:t>
            </a:r>
          </a:p>
          <a:p>
            <a:r>
              <a:rPr lang="ru-RU" dirty="0" smtClean="0"/>
              <a:t>2 и 4 неделя по средам</a:t>
            </a:r>
          </a:p>
          <a:p>
            <a:r>
              <a:rPr lang="ru-RU" dirty="0" smtClean="0"/>
              <a:t>8.00-9.00. д. </a:t>
            </a:r>
            <a:r>
              <a:rPr lang="ru-RU" dirty="0" err="1" smtClean="0"/>
              <a:t>Байтуганово</a:t>
            </a:r>
            <a:endParaRPr lang="ru-RU" dirty="0" smtClean="0"/>
          </a:p>
          <a:p>
            <a:r>
              <a:rPr lang="ru-RU" dirty="0" smtClean="0"/>
              <a:t>9.00-11.00 с. </a:t>
            </a:r>
            <a:r>
              <a:rPr lang="ru-RU" dirty="0" err="1" smtClean="0"/>
              <a:t>Кулегаш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3312317"/>
            <a:ext cx="75123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000" dirty="0">
                <a:solidFill>
                  <a:srgbClr val="FF0000"/>
                </a:solidFill>
              </a:rPr>
              <a:t>на изменения по </a:t>
            </a:r>
            <a:r>
              <a:rPr lang="ru-RU" sz="2000" dirty="0" smtClean="0">
                <a:solidFill>
                  <a:srgbClr val="FF0000"/>
                </a:solidFill>
              </a:rPr>
              <a:t>физическим лицам, необходимо предоставлять  в </a:t>
            </a:r>
            <a:r>
              <a:rPr lang="ru-RU" sz="2000" dirty="0">
                <a:solidFill>
                  <a:srgbClr val="FF0000"/>
                </a:solidFill>
              </a:rPr>
              <a:t>Агрызский </a:t>
            </a:r>
            <a:r>
              <a:rPr lang="ru-RU" sz="2000" dirty="0" err="1">
                <a:solidFill>
                  <a:srgbClr val="FF0000"/>
                </a:solidFill>
              </a:rPr>
              <a:t>Татэнергосбыт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- </a:t>
            </a:r>
            <a:r>
              <a:rPr lang="ru-RU" sz="2000" dirty="0">
                <a:solidFill>
                  <a:srgbClr val="FF0000"/>
                </a:solidFill>
              </a:rPr>
              <a:t>выписку из домовой книги </a:t>
            </a:r>
            <a:r>
              <a:rPr lang="ru-RU" sz="2000" dirty="0" smtClean="0">
                <a:solidFill>
                  <a:srgbClr val="FF0000"/>
                </a:solidFill>
              </a:rPr>
              <a:t>из </a:t>
            </a:r>
            <a:r>
              <a:rPr lang="ru-RU" sz="2000" dirty="0">
                <a:solidFill>
                  <a:srgbClr val="FF0000"/>
                </a:solidFill>
              </a:rPr>
              <a:t>сельского Совета</a:t>
            </a:r>
            <a:r>
              <a:rPr lang="ru-RU" sz="20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- документы</a:t>
            </a:r>
            <a:r>
              <a:rPr lang="ru-RU" sz="2000" dirty="0">
                <a:solidFill>
                  <a:srgbClr val="FF0000"/>
                </a:solidFill>
              </a:rPr>
              <a:t>,  подтверждающие о том,  что они проживают в </a:t>
            </a:r>
            <a:r>
              <a:rPr lang="ru-RU" sz="2000" dirty="0" smtClean="0">
                <a:solidFill>
                  <a:srgbClr val="FF0000"/>
                </a:solidFill>
              </a:rPr>
              <a:t>другом месте.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-  оплачивают долги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и написать заявление.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Без </a:t>
            </a:r>
            <a:r>
              <a:rPr lang="ru-RU" sz="2000" dirty="0">
                <a:solidFill>
                  <a:srgbClr val="FF0000"/>
                </a:solidFill>
              </a:rPr>
              <a:t>выписки  изменения делать не будут.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8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>
          <a:xfrm>
            <a:off x="1259632" y="332656"/>
            <a:ext cx="7772400" cy="9350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Открытие начальной школы-сада </a:t>
            </a:r>
            <a:br>
              <a:rPr lang="ru-RU" dirty="0" smtClean="0"/>
            </a:br>
            <a:r>
              <a:rPr lang="ru-RU" dirty="0" smtClean="0"/>
              <a:t>в с. </a:t>
            </a:r>
            <a:r>
              <a:rPr lang="ru-RU" dirty="0" err="1" smtClean="0"/>
              <a:t>Кулегаш</a:t>
            </a:r>
            <a:r>
              <a:rPr lang="ru-RU" dirty="0" smtClean="0"/>
              <a:t> август 2018 года</a:t>
            </a:r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1196752"/>
            <a:ext cx="6400800" cy="76993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Общая сумма финансирования 41 млн. рублей.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80928"/>
            <a:ext cx="3648000" cy="2736000"/>
          </a:xfrm>
          <a:prstGeom prst="rect">
            <a:avLst/>
          </a:prstGeom>
        </p:spPr>
      </p:pic>
      <p:pic>
        <p:nvPicPr>
          <p:cNvPr id="1026" name="Picture 2" descr="C:\Users\Юрий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36" y="2492896"/>
            <a:ext cx="3695086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7164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С. </a:t>
            </a:r>
            <a:r>
              <a:rPr lang="ru-RU" sz="4000" dirty="0" err="1" smtClean="0">
                <a:solidFill>
                  <a:srgbClr val="0070C0"/>
                </a:solidFill>
              </a:rPr>
              <a:t>Кулегаш</a:t>
            </a:r>
            <a:r>
              <a:rPr lang="ru-RU" sz="40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в рамках программы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0187" y="1808191"/>
            <a:ext cx="698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- Установление светодиодных светильников  в количестве 38 штук – на сумму 546 тыс. рублей</a:t>
            </a:r>
          </a:p>
          <a:p>
            <a:pPr marL="342900" indent="-342900">
              <a:buFontTx/>
              <a:buChar char="-"/>
            </a:pPr>
            <a:r>
              <a:rPr lang="ru-RU" sz="3200" dirty="0" smtClean="0">
                <a:solidFill>
                  <a:srgbClr val="00B050"/>
                </a:solidFill>
              </a:rPr>
              <a:t>проект </a:t>
            </a:r>
            <a:r>
              <a:rPr lang="ru-RU" sz="3200" dirty="0">
                <a:solidFill>
                  <a:srgbClr val="00B050"/>
                </a:solidFill>
              </a:rPr>
              <a:t>по водоснабжению в </a:t>
            </a:r>
            <a:r>
              <a:rPr lang="ru-RU" sz="3200" dirty="0" err="1" smtClean="0">
                <a:solidFill>
                  <a:srgbClr val="00B050"/>
                </a:solidFill>
              </a:rPr>
              <a:t>с.Кулегаш</a:t>
            </a:r>
            <a:r>
              <a:rPr lang="ru-RU" sz="3200" dirty="0" smtClean="0">
                <a:solidFill>
                  <a:srgbClr val="00B050"/>
                </a:solidFill>
              </a:rPr>
              <a:t> «Чистая вода»</a:t>
            </a:r>
          </a:p>
        </p:txBody>
      </p:sp>
    </p:spTree>
    <p:extLst>
      <p:ext uri="{BB962C8B-B14F-4D97-AF65-F5344CB8AC3E}">
        <p14:creationId xmlns:p14="http://schemas.microsoft.com/office/powerpoint/2010/main" val="3095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1258888" y="566738"/>
            <a:ext cx="5905400" cy="918046"/>
          </a:xfrm>
          <a:prstGeom prst="flowChartPredefinedProcess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400" dirty="0" smtClean="0"/>
              <a:t>ВОДОСНАБЖЕНИЕ </a:t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3600" dirty="0" smtClean="0"/>
              <a:t>01.01.2019</a:t>
            </a:r>
            <a:r>
              <a:rPr lang="ru-RU" sz="2400" dirty="0" smtClean="0"/>
              <a:t> ГОД</a:t>
            </a:r>
          </a:p>
        </p:txBody>
      </p:sp>
      <p:sp>
        <p:nvSpPr>
          <p:cNvPr id="17410" name="Rectangle 14"/>
          <p:cNvSpPr>
            <a:spLocks noGrp="1"/>
          </p:cNvSpPr>
          <p:nvPr>
            <p:ph type="body" idx="4294967295"/>
          </p:nvPr>
        </p:nvSpPr>
        <p:spPr>
          <a:xfrm>
            <a:off x="971550" y="1100138"/>
            <a:ext cx="7632700" cy="3579812"/>
          </a:xfrm>
        </p:spPr>
        <p:txBody>
          <a:bodyPr/>
          <a:lstStyle/>
          <a:p>
            <a:pPr eaLnBrk="1" hangingPunct="1"/>
            <a:endParaRPr lang="ru-RU" sz="2000" dirty="0" smtClean="0"/>
          </a:p>
          <a:p>
            <a:pPr eaLnBrk="1" hangingPunct="1"/>
            <a:endParaRPr lang="ru-RU" sz="20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/>
              <a:t>Всего сдано в банк – 70 700 руб.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/>
              <a:t>Заработная плата за качку воды – 48 000 руб.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/>
              <a:t>За электроэнергию – 30 000 руб. 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/>
              <a:t>Ремонт водонапорных башен -   7 000 руб</a:t>
            </a:r>
            <a:r>
              <a:rPr lang="ru-RU" sz="24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2987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57200"/>
            <a:ext cx="7427168" cy="884238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Должники за воду (2017, 2018 гг.)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7" y="1196752"/>
            <a:ext cx="756084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i="1" u="sng" dirty="0" smtClean="0"/>
              <a:t>с. </a:t>
            </a:r>
            <a:r>
              <a:rPr lang="ru-RU" sz="1800" i="1" u="sng" dirty="0" err="1" smtClean="0"/>
              <a:t>Кулегаш</a:t>
            </a:r>
            <a:endParaRPr lang="ru-RU" sz="1800" i="1" u="sng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 smtClean="0"/>
              <a:t>Осеева Елена Тихоновна……………….– 4 040 руб</a:t>
            </a:r>
            <a:r>
              <a:rPr lang="ru-RU" sz="2400" dirty="0" smtClean="0"/>
              <a:t>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smtClean="0"/>
              <a:t>Исаков Сергей Валерьевич………………….– 730 руб.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smtClean="0"/>
              <a:t>Иванов Владислав Александрович…….. - 1 020 руб.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smtClean="0"/>
              <a:t>Никитин Константин Валерьевич ………..–1 905 руб.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err="1" smtClean="0"/>
              <a:t>Капарова</a:t>
            </a:r>
            <a:r>
              <a:rPr lang="ru-RU" sz="2400" dirty="0" smtClean="0"/>
              <a:t> Татьяна Анисимовна ……………– 190 руб.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800" i="1" dirty="0" smtClean="0"/>
              <a:t>д. </a:t>
            </a:r>
            <a:r>
              <a:rPr lang="ru-RU" sz="1800" i="1" dirty="0" err="1" smtClean="0"/>
              <a:t>Байтуганово</a:t>
            </a:r>
            <a:endParaRPr lang="ru-RU" sz="1800" i="1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err="1" smtClean="0"/>
              <a:t>Семикеев</a:t>
            </a:r>
            <a:r>
              <a:rPr lang="ru-RU" sz="2400" dirty="0" smtClean="0"/>
              <a:t> Владимир Александрович……. – 500 руб.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err="1" smtClean="0"/>
              <a:t>Миликанова</a:t>
            </a:r>
            <a:r>
              <a:rPr lang="ru-RU" sz="2400" dirty="0" smtClean="0"/>
              <a:t> Марина </a:t>
            </a:r>
            <a:r>
              <a:rPr lang="ru-RU" sz="2400" dirty="0" err="1" smtClean="0"/>
              <a:t>Генадьевна</a:t>
            </a:r>
            <a:r>
              <a:rPr lang="ru-RU" sz="2400" dirty="0" smtClean="0"/>
              <a:t>……..…...- 310 руб.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 smtClean="0"/>
              <a:t>Васильев Марс Валерьевич………......– 6 310 руб</a:t>
            </a:r>
            <a:r>
              <a:rPr lang="ru-RU" sz="2400" dirty="0" smtClean="0"/>
              <a:t>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smtClean="0"/>
              <a:t>Семенова Надежда Михайловна……… – 1 270 руб.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err="1" smtClean="0"/>
              <a:t>Аймурзина</a:t>
            </a:r>
            <a:r>
              <a:rPr lang="ru-RU" sz="2400" dirty="0" smtClean="0"/>
              <a:t> Евгения Ивановна……………. – 360 руб.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dirty="0" smtClean="0"/>
              <a:t>ВСЕГО не собрано………………………….</a:t>
            </a:r>
            <a:r>
              <a:rPr lang="ru-RU" sz="2400" b="1" i="1" dirty="0" smtClean="0"/>
              <a:t>16 635</a:t>
            </a:r>
            <a:r>
              <a:rPr lang="ru-RU" sz="2400" i="1" dirty="0" smtClean="0"/>
              <a:t> руб</a:t>
            </a:r>
            <a:r>
              <a:rPr lang="ru-RU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4818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22425" y="365125"/>
            <a:ext cx="7521575" cy="111965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dirty="0" smtClean="0">
                <a:solidFill>
                  <a:srgbClr val="FF0000"/>
                </a:solidFill>
              </a:rPr>
              <a:t>Самообложение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2018 год</a:t>
            </a:r>
          </a:p>
        </p:txBody>
      </p:sp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259632" y="1700808"/>
            <a:ext cx="748883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Собрано                      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Республики Татарстан,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4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суммы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                         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486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</p:txBody>
      </p:sp>
    </p:spTree>
    <p:extLst>
      <p:ext uri="{BB962C8B-B14F-4D97-AF65-F5344CB8AC3E}">
        <p14:creationId xmlns:p14="http://schemas.microsoft.com/office/powerpoint/2010/main" val="3522974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3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rgbClr val="00B050"/>
                </a:solidFill>
              </a:rPr>
              <a:t>Отчет Совета </a:t>
            </a:r>
            <a:r>
              <a:rPr lang="ru-RU" sz="4000" dirty="0" err="1" smtClean="0">
                <a:solidFill>
                  <a:srgbClr val="00B050"/>
                </a:solidFill>
              </a:rPr>
              <a:t>Кулегашского</a:t>
            </a:r>
            <a:r>
              <a:rPr lang="ru-RU" sz="4000" dirty="0" smtClean="0">
                <a:solidFill>
                  <a:srgbClr val="00B050"/>
                </a:solidFill>
              </a:rPr>
              <a:t> сельского поселения </a:t>
            </a:r>
            <a:br>
              <a:rPr lang="ru-RU" sz="4000" dirty="0" smtClean="0">
                <a:solidFill>
                  <a:srgbClr val="00B050"/>
                </a:solidFill>
              </a:rPr>
            </a:br>
            <a:r>
              <a:rPr lang="ru-RU" sz="4000" dirty="0" smtClean="0">
                <a:solidFill>
                  <a:srgbClr val="00B050"/>
                </a:solidFill>
              </a:rPr>
              <a:t> Агрызского муниципального района о проделанной работе за 2018 год.</a:t>
            </a:r>
            <a:br>
              <a:rPr lang="ru-RU" sz="4000" dirty="0" smtClean="0">
                <a:solidFill>
                  <a:srgbClr val="00B050"/>
                </a:solidFill>
              </a:rPr>
            </a:br>
            <a:r>
              <a:rPr lang="ru-RU" sz="4000" dirty="0" smtClean="0">
                <a:solidFill>
                  <a:srgbClr val="00B050"/>
                </a:solidFill>
              </a:rPr>
              <a:t>Докладчик-глава </a:t>
            </a:r>
            <a:r>
              <a:rPr lang="ru-RU" sz="4000" dirty="0" err="1" smtClean="0">
                <a:solidFill>
                  <a:srgbClr val="00B050"/>
                </a:solidFill>
              </a:rPr>
              <a:t>Кулегашского</a:t>
            </a:r>
            <a:r>
              <a:rPr lang="ru-RU" sz="4000" dirty="0" smtClean="0">
                <a:solidFill>
                  <a:srgbClr val="00B050"/>
                </a:solidFill>
              </a:rPr>
              <a:t> сельского поселения </a:t>
            </a:r>
            <a:br>
              <a:rPr lang="ru-RU" sz="4000" dirty="0" smtClean="0">
                <a:solidFill>
                  <a:srgbClr val="00B050"/>
                </a:solidFill>
              </a:rPr>
            </a:br>
            <a:r>
              <a:rPr lang="ru-RU" sz="4000" dirty="0" smtClean="0">
                <a:solidFill>
                  <a:srgbClr val="00B050"/>
                </a:solidFill>
              </a:rPr>
              <a:t>Юрий Николаевич Васильев</a:t>
            </a:r>
            <a:endParaRPr lang="ru-RU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134207" y="1063335"/>
            <a:ext cx="7991475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самообложения 2018 года направлены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Разработка проекта генерального плана поселения   –  </a:t>
            </a:r>
            <a:r>
              <a:rPr lang="ru-RU" b="1" dirty="0"/>
              <a:t>90 000</a:t>
            </a:r>
            <a:r>
              <a:rPr lang="ru-RU" dirty="0"/>
              <a:t> руб.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Разработка проекта зон санитарной охраны по ВНБ 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     д. </a:t>
            </a:r>
            <a:r>
              <a:rPr lang="ru-RU" dirty="0" err="1"/>
              <a:t>Байтуганово</a:t>
            </a:r>
            <a:r>
              <a:rPr lang="ru-RU" dirty="0"/>
              <a:t>                                                               –  </a:t>
            </a:r>
            <a:r>
              <a:rPr lang="ru-RU" b="1" dirty="0"/>
              <a:t>55 000</a:t>
            </a:r>
            <a:r>
              <a:rPr lang="ru-RU" dirty="0"/>
              <a:t> руб.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Щебенка                                                                          – </a:t>
            </a:r>
            <a:r>
              <a:rPr lang="ru-RU" b="1" dirty="0"/>
              <a:t>151 227,12</a:t>
            </a:r>
            <a:r>
              <a:rPr lang="ru-RU" dirty="0"/>
              <a:t> руб.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Пожарная безопасность: всего                                        - </a:t>
            </a:r>
            <a:r>
              <a:rPr lang="ru-RU" b="1" dirty="0"/>
              <a:t>49 000</a:t>
            </a:r>
            <a:r>
              <a:rPr lang="ru-RU" dirty="0"/>
              <a:t> руб.  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- запчасти для пожарной машины                     </a:t>
            </a:r>
            <a:r>
              <a:rPr lang="ru-RU" dirty="0" smtClean="0"/>
              <a:t>              </a:t>
            </a:r>
            <a:r>
              <a:rPr lang="ru-RU" dirty="0"/>
              <a:t>–  13 000 руб.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- заработная плата водителю </a:t>
            </a:r>
            <a:r>
              <a:rPr lang="ru-RU" dirty="0" err="1"/>
              <a:t>пож</a:t>
            </a:r>
            <a:r>
              <a:rPr lang="ru-RU" dirty="0"/>
              <a:t>. машины     </a:t>
            </a:r>
            <a:r>
              <a:rPr lang="ru-RU" dirty="0" smtClean="0"/>
              <a:t>              – </a:t>
            </a:r>
            <a:r>
              <a:rPr lang="ru-RU" dirty="0"/>
              <a:t>36 000 руб.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Благоустройство: всего                                                  </a:t>
            </a:r>
            <a:r>
              <a:rPr lang="ru-RU" dirty="0" smtClean="0"/>
              <a:t> - </a:t>
            </a:r>
            <a:r>
              <a:rPr lang="ru-RU" b="1" dirty="0"/>
              <a:t>140 000</a:t>
            </a:r>
            <a:r>
              <a:rPr lang="ru-RU" dirty="0"/>
              <a:t> руб.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-очистка улиц от снега                                                </a:t>
            </a:r>
            <a:r>
              <a:rPr lang="ru-RU" dirty="0" smtClean="0"/>
              <a:t>     </a:t>
            </a:r>
            <a:r>
              <a:rPr lang="ru-RU" dirty="0"/>
              <a:t>- 40 890,80 руб.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-для родника с. </a:t>
            </a:r>
            <a:r>
              <a:rPr lang="ru-RU" dirty="0" err="1"/>
              <a:t>Кулегаш</a:t>
            </a:r>
            <a:r>
              <a:rPr lang="ru-RU" dirty="0"/>
              <a:t> строительные материалы  </a:t>
            </a:r>
            <a:r>
              <a:rPr lang="ru-RU" dirty="0" smtClean="0"/>
              <a:t>   - </a:t>
            </a:r>
            <a:r>
              <a:rPr lang="ru-RU" dirty="0"/>
              <a:t>79 999,20 руб.</a:t>
            </a:r>
          </a:p>
          <a:p>
            <a:pPr>
              <a:buFont typeface="Wingdings" pitchFamily="2" charset="2"/>
              <a:buNone/>
            </a:pPr>
            <a:r>
              <a:rPr lang="ru-RU" dirty="0"/>
              <a:t>-для колодца д. </a:t>
            </a:r>
            <a:r>
              <a:rPr lang="ru-RU" dirty="0" err="1"/>
              <a:t>Ожбуй</a:t>
            </a:r>
            <a:r>
              <a:rPr lang="ru-RU" dirty="0"/>
              <a:t> кольца стеновые 13 штук      </a:t>
            </a:r>
            <a:r>
              <a:rPr lang="ru-RU" dirty="0" smtClean="0"/>
              <a:t>   </a:t>
            </a:r>
            <a:r>
              <a:rPr lang="ru-RU" dirty="0"/>
              <a:t>-19 110,00 руб.</a:t>
            </a:r>
          </a:p>
        </p:txBody>
      </p:sp>
    </p:spTree>
    <p:extLst>
      <p:ext uri="{BB962C8B-B14F-4D97-AF65-F5344CB8AC3E}">
        <p14:creationId xmlns:p14="http://schemas.microsoft.com/office/powerpoint/2010/main" val="425076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35038"/>
          </a:xfrm>
        </p:spPr>
        <p:txBody>
          <a:bodyPr/>
          <a:lstStyle/>
          <a:p>
            <a:pPr algn="ctr" eaLnBrk="1" hangingPunct="1"/>
            <a:r>
              <a:rPr lang="ru-RU" sz="2600" i="1" dirty="0" smtClean="0"/>
              <a:t>ДОЛЖНИКИ ПО САМООБЛОЖЕНИЮ </a:t>
            </a:r>
            <a:br>
              <a:rPr lang="ru-RU" sz="2600" i="1" dirty="0" smtClean="0"/>
            </a:br>
            <a:r>
              <a:rPr lang="ru-RU" sz="2600" i="1" dirty="0" smtClean="0"/>
              <a:t>ЗА 2014, 2015, 2016, 2017,2018 ГОДЫ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327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Александрова Лаура Борисовна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Красноперова Виолетта Геннадьевна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Беляев Геннадий Ефимович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      Красноперов Андрей Геннадьевич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Беляева Елена Геннадьевна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       </a:t>
            </a:r>
            <a:r>
              <a:rPr lang="ru-RU" sz="1400" dirty="0" err="1" smtClean="0">
                <a:latin typeface="Times New Roman" pitchFamily="18" charset="0"/>
              </a:rPr>
              <a:t>Коробейникова</a:t>
            </a:r>
            <a:r>
              <a:rPr lang="ru-RU" sz="1400" dirty="0" smtClean="0">
                <a:latin typeface="Times New Roman" pitchFamily="18" charset="0"/>
              </a:rPr>
              <a:t> Елена Борисовна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Беляев Артем Геннадьевич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        Михайлова Ирина Николаевна - 200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Беляев Денис Геннадьевич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        Михайлов Сергей Юрьевич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Беляев Вадим Геннадьевич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       Михайлова Венера Геннадьевна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</a:rPr>
              <a:t>Баширов Юрий Валентинович - 500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Михайлов Александр Юрьевич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</a:rPr>
              <a:t>Емельянов Алексей Степанович - 1 100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Никитин Антон Александрович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</a:rPr>
              <a:t>Емельянова Надежда Алексеевна - 1 100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Осеев Михаил Михайлович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</a:rPr>
              <a:t>Емельянов Сергей Алексеевич - 1 100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Петров Игорь Станиславович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err="1" smtClean="0">
                <a:latin typeface="Times New Roman" pitchFamily="18" charset="0"/>
              </a:rPr>
              <a:t>Изергина</a:t>
            </a:r>
            <a:r>
              <a:rPr lang="ru-RU" sz="1400" b="1" dirty="0" smtClean="0">
                <a:latin typeface="Times New Roman" pitchFamily="18" charset="0"/>
              </a:rPr>
              <a:t> Снежана Михайловна - 700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</a:t>
            </a:r>
            <a:r>
              <a:rPr lang="ru-RU" sz="1400" b="1" dirty="0" smtClean="0">
                <a:latin typeface="Times New Roman" pitchFamily="18" charset="0"/>
              </a:rPr>
              <a:t>Семенова Надежда Анатольевна - 700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endParaRPr lang="ru-RU" sz="14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err="1" smtClean="0">
                <a:latin typeface="Times New Roman" pitchFamily="18" charset="0"/>
              </a:rPr>
              <a:t>Изибаев</a:t>
            </a:r>
            <a:r>
              <a:rPr lang="ru-RU" sz="1400" dirty="0" smtClean="0">
                <a:latin typeface="Times New Roman" pitchFamily="18" charset="0"/>
              </a:rPr>
              <a:t> Валентин </a:t>
            </a:r>
            <a:r>
              <a:rPr lang="ru-RU" sz="1400" dirty="0" err="1" smtClean="0">
                <a:latin typeface="Times New Roman" pitchFamily="18" charset="0"/>
              </a:rPr>
              <a:t>Имаевич</a:t>
            </a:r>
            <a:r>
              <a:rPr lang="ru-RU" sz="1400" dirty="0" smtClean="0">
                <a:latin typeface="Times New Roman" pitchFamily="18" charset="0"/>
              </a:rPr>
              <a:t>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      Семенов Евгений Александрович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Исакова Надежда Леонидовна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  Семенов Олег Евгеньевич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Исакова Ольга Сергеевна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              </a:t>
            </a:r>
            <a:r>
              <a:rPr lang="ru-RU" sz="1400" dirty="0" err="1" smtClean="0">
                <a:latin typeface="Times New Roman" pitchFamily="18" charset="0"/>
              </a:rPr>
              <a:t>Юмина</a:t>
            </a:r>
            <a:r>
              <a:rPr lang="ru-RU" sz="1400" dirty="0" smtClean="0">
                <a:latin typeface="Times New Roman" pitchFamily="18" charset="0"/>
              </a:rPr>
              <a:t> Анастасия </a:t>
            </a:r>
            <a:r>
              <a:rPr lang="ru-RU" sz="1400" dirty="0" err="1" smtClean="0">
                <a:latin typeface="Times New Roman" pitchFamily="18" charset="0"/>
              </a:rPr>
              <a:t>Шуматаевна</a:t>
            </a:r>
            <a:r>
              <a:rPr lang="ru-RU" sz="1400" dirty="0" smtClean="0">
                <a:latin typeface="Times New Roman" pitchFamily="18" charset="0"/>
              </a:rPr>
              <a:t>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u="sng" dirty="0" smtClean="0">
                <a:latin typeface="Times New Roman" pitchFamily="18" charset="0"/>
              </a:rPr>
              <a:t>                Д. </a:t>
            </a:r>
            <a:r>
              <a:rPr lang="ru-RU" sz="1400" b="1" u="sng" dirty="0" err="1" smtClean="0">
                <a:latin typeface="Times New Roman" pitchFamily="18" charset="0"/>
              </a:rPr>
              <a:t>Байтуганово</a:t>
            </a:r>
            <a:r>
              <a:rPr lang="ru-RU" sz="1400" b="1" u="sng" dirty="0" smtClean="0">
                <a:latin typeface="Times New Roman" pitchFamily="18" charset="0"/>
              </a:rPr>
              <a:t>                                                                                         д. </a:t>
            </a:r>
            <a:r>
              <a:rPr lang="ru-RU" sz="1400" b="1" u="sng" dirty="0" err="1" smtClean="0">
                <a:latin typeface="Times New Roman" pitchFamily="18" charset="0"/>
              </a:rPr>
              <a:t>Ожбуй</a:t>
            </a:r>
            <a:endParaRPr lang="ru-RU" sz="1400" b="1" u="sng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Бочкарева Валентина Валериевна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    Никитин Владислав Геннадьевич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</a:rPr>
              <a:t>Белоусов Вячеслав Вячеславович - 700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</a:rPr>
              <a:t>         </a:t>
            </a:r>
            <a:r>
              <a:rPr lang="ru-RU" sz="1400" b="1" dirty="0" smtClean="0">
                <a:latin typeface="Times New Roman" pitchFamily="18" charset="0"/>
              </a:rPr>
              <a:t>Романов Валерий Константинович - 900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endParaRPr lang="ru-RU" sz="14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</a:rPr>
              <a:t>Васильев Марс Валерьевич - 600 </a:t>
            </a:r>
            <a:r>
              <a:rPr lang="ru-RU" sz="1400" b="1" dirty="0" err="1" smtClean="0">
                <a:latin typeface="Times New Roman" pitchFamily="18" charset="0"/>
              </a:rPr>
              <a:t>руб</a:t>
            </a:r>
            <a:endParaRPr lang="ru-RU" sz="14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Николаева Роза Захаровна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Николаев Валерий Александрович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Семенова Надежда Михайловна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Семенов Александр Сергеевич - 300 </a:t>
            </a:r>
            <a:r>
              <a:rPr lang="ru-RU" sz="1400" dirty="0" err="1" smtClean="0">
                <a:latin typeface="Times New Roman" pitchFamily="18" charset="0"/>
              </a:rPr>
              <a:t>руб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200" b="1" dirty="0" smtClean="0"/>
              <a:t>                                          ВСЕГО не собрано 15 700 руб.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14937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16" y="3140968"/>
            <a:ext cx="4464000" cy="33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112474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Ремонт дорог  с. </a:t>
            </a:r>
            <a:r>
              <a:rPr lang="ru-RU" sz="3600" dirty="0" err="1" smtClean="0">
                <a:solidFill>
                  <a:srgbClr val="00B0F0"/>
                </a:solidFill>
              </a:rPr>
              <a:t>Кулегаш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3" y="548680"/>
            <a:ext cx="40320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80728"/>
            <a:ext cx="2781000" cy="370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2943000" cy="392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9952" y="332656"/>
            <a:ext cx="312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Ремонт родника с. </a:t>
            </a:r>
            <a:r>
              <a:rPr lang="ru-RU" dirty="0" err="1" smtClean="0"/>
              <a:t>Кулегаш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1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smtClean="0"/>
              <a:t>Самообложение в 2019 году: </a:t>
            </a:r>
            <a:br>
              <a:rPr lang="ru-RU" sz="2400" smtClean="0"/>
            </a:br>
            <a:r>
              <a:rPr lang="ru-RU" sz="2400" smtClean="0"/>
              <a:t>необходимо собрать и сдать в банк </a:t>
            </a:r>
            <a:r>
              <a:rPr lang="ru-RU" sz="2400" u="sng" smtClean="0"/>
              <a:t>94 200</a:t>
            </a:r>
            <a:r>
              <a:rPr lang="ru-RU" sz="2400" smtClean="0"/>
              <a:t> руб. </a:t>
            </a:r>
            <a:br>
              <a:rPr lang="ru-RU" sz="2400" smtClean="0"/>
            </a:br>
            <a:r>
              <a:rPr lang="ru-RU" sz="2400" u="sng" smtClean="0"/>
              <a:t>до 1 марта 2019</a:t>
            </a:r>
            <a:r>
              <a:rPr lang="ru-RU" sz="2400" smtClean="0"/>
              <a:t> г.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0941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dirty="0" smtClean="0"/>
              <a:t>На средства самообложения в 2019 году запланировано: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- организация содержания мест захоронения на территории поселения (д. </a:t>
            </a:r>
            <a:r>
              <a:rPr lang="ru-RU" sz="2800" dirty="0" err="1" smtClean="0"/>
              <a:t>Байтуганово</a:t>
            </a:r>
            <a:r>
              <a:rPr lang="ru-RU" sz="2800" dirty="0" smtClean="0"/>
              <a:t>, д. </a:t>
            </a:r>
            <a:r>
              <a:rPr lang="ru-RU" sz="2800" dirty="0" err="1" smtClean="0"/>
              <a:t>Ожбуй</a:t>
            </a:r>
            <a:r>
              <a:rPr lang="ru-RU" sz="2800" dirty="0" smtClean="0"/>
              <a:t>).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- ремонт и обслуживание дорог общего пользования (</a:t>
            </a:r>
            <a:r>
              <a:rPr lang="ru-RU" sz="2800" dirty="0" err="1" smtClean="0"/>
              <a:t>ощебенение</a:t>
            </a:r>
            <a:r>
              <a:rPr lang="ru-RU" sz="2800" dirty="0" smtClean="0"/>
              <a:t> улиц, очистка улиц от снега)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- обеспечение первичных мер пожарной безопасности (содержание пожарной машины, оплата по срочному договору водителю).</a:t>
            </a:r>
          </a:p>
        </p:txBody>
      </p:sp>
    </p:spTree>
    <p:extLst>
      <p:ext uri="{BB962C8B-B14F-4D97-AF65-F5344CB8AC3E}">
        <p14:creationId xmlns:p14="http://schemas.microsoft.com/office/powerpoint/2010/main" val="33506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719137"/>
            <a:ext cx="4373563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3825006"/>
            <a:ext cx="4049712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3834315"/>
            <a:ext cx="453548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5"/>
          <a:srcRect l="-26913" t="610" r="36456" b="-610"/>
          <a:stretch>
            <a:fillRect/>
          </a:stretch>
        </p:blipFill>
        <p:spPr bwMode="auto">
          <a:xfrm>
            <a:off x="-612576" y="719137"/>
            <a:ext cx="54737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069710"/>
              </p:ext>
            </p:extLst>
          </p:nvPr>
        </p:nvGraphicFramePr>
        <p:xfrm>
          <a:off x="1420813" y="374650"/>
          <a:ext cx="5762445" cy="365760"/>
        </p:xfrm>
        <a:graphic>
          <a:graphicData uri="http://schemas.openxmlformats.org/drawingml/2006/table">
            <a:tbl>
              <a:tblPr/>
              <a:tblGrid>
                <a:gridCol w="5762445"/>
              </a:tblGrid>
              <a:tr h="353683"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 утром добираются из</a:t>
                      </a:r>
                      <a:r>
                        <a:rPr lang="ru-RU" baseline="0" dirty="0" smtClean="0"/>
                        <a:t> д. </a:t>
                      </a:r>
                      <a:r>
                        <a:rPr lang="ru-RU" baseline="0" dirty="0" err="1" smtClean="0"/>
                        <a:t>Ожбуй</a:t>
                      </a:r>
                      <a:r>
                        <a:rPr lang="ru-RU" dirty="0" smtClean="0"/>
                        <a:t> до д. </a:t>
                      </a:r>
                      <a:r>
                        <a:rPr lang="ru-RU" dirty="0" err="1" smtClean="0"/>
                        <a:t>Байтуганово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1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052513" y="457200"/>
            <a:ext cx="6337300" cy="9223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Отчет об исполнении бюджета за 2018 год</a:t>
            </a:r>
            <a: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Кулегашского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сельского поселения</a:t>
            </a:r>
            <a:b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ТЫС.РУБ.</a:t>
            </a:r>
            <a:r>
              <a:rPr lang="ru-RU" sz="2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1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9518" name="Group 62"/>
          <p:cNvGraphicFramePr>
            <a:graphicFrameLocks noGrp="1"/>
          </p:cNvGraphicFramePr>
          <p:nvPr>
            <p:ph sz="half" idx="4294967295"/>
          </p:nvPr>
        </p:nvGraphicFramePr>
        <p:xfrm>
          <a:off x="1908175" y="1628775"/>
          <a:ext cx="5184775" cy="4727579"/>
        </p:xfrm>
        <a:graphic>
          <a:graphicData uri="http://schemas.openxmlformats.org/drawingml/2006/table">
            <a:tbl>
              <a:tblPr/>
              <a:tblGrid>
                <a:gridCol w="2693988"/>
                <a:gridCol w="2490787"/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Доходы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План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Налог на имущество с ф/л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15,9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Земельный налог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155,6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Налог на доходы с ф/л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Неналоговые доходы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403,8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Госпошлина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97,2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Дотация из районного фонда финансовой поддержки поселений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1 423,2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Загс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Военкомат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82,9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688,1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 доходов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2 598,0</a:t>
                      </a:r>
                    </a:p>
                  </a:txBody>
                  <a:tcPr marL="36642" marR="3664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40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1430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Кулегашский</a:t>
            </a:r>
            <a:r>
              <a:rPr lang="ru-RU" dirty="0" smtClean="0"/>
              <a:t> сельский</a:t>
            </a:r>
            <a:br>
              <a:rPr lang="ru-RU" dirty="0" smtClean="0"/>
            </a:br>
            <a:r>
              <a:rPr lang="ru-RU" dirty="0" smtClean="0"/>
              <a:t> Дом культуры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071678"/>
            <a:ext cx="7643866" cy="35671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4"/>
            <a:ext cx="9144000" cy="48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079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Сотрудничество с учреждениями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86182" y="3000372"/>
            <a:ext cx="164307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СДК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785794"/>
            <a:ext cx="3000396" cy="1271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Администрация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сельского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поселения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857232"/>
            <a:ext cx="3143272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МБОУ </a:t>
            </a:r>
            <a:r>
              <a:rPr lang="ru-RU" sz="2800" dirty="0" err="1" smtClean="0">
                <a:solidFill>
                  <a:srgbClr val="FF0000"/>
                </a:solidFill>
              </a:rPr>
              <a:t>Кулегашская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школа - сад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4714884"/>
            <a:ext cx="300039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ФАП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4786322"/>
            <a:ext cx="3143272" cy="12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Сельская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библиотека</a:t>
            </a:r>
            <a:endParaRPr lang="ru-RU" sz="3600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3286116" y="2071678"/>
            <a:ext cx="785818" cy="78581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4929190" y="2214554"/>
            <a:ext cx="857256" cy="5715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214678" y="4000504"/>
            <a:ext cx="642942" cy="5715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5143504" y="4143380"/>
            <a:ext cx="714380" cy="4286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9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785794"/>
          <a:ext cx="8786874" cy="5895342"/>
        </p:xfrm>
        <a:graphic>
          <a:graphicData uri="http://schemas.openxmlformats.org/drawingml/2006/table">
            <a:tbl>
              <a:tblPr/>
              <a:tblGrid>
                <a:gridCol w="1571636"/>
                <a:gridCol w="1000132"/>
                <a:gridCol w="928694"/>
                <a:gridCol w="1285884"/>
                <a:gridCol w="1428760"/>
                <a:gridCol w="1143008"/>
                <a:gridCol w="785818"/>
                <a:gridCol w="642942"/>
              </a:tblGrid>
              <a:tr h="1476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Times New Roman"/>
                          <a:ea typeface="Calibri"/>
                        </a:rPr>
                        <a:t> </a:t>
                      </a:r>
                      <a:endParaRPr lang="ru-RU" sz="700" dirty="0">
                        <a:latin typeface="Times New Roman"/>
                        <a:ea typeface="Calibri"/>
                      </a:endParaRP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Культурно-массовые мероприятия,</a:t>
                      </a:r>
                      <a:br>
                        <a:rPr lang="ru-RU" sz="1400" dirty="0">
                          <a:latin typeface="Times New Roman"/>
                          <a:ea typeface="Calibri"/>
                        </a:rPr>
                      </a:br>
                      <a:r>
                        <a:rPr lang="ru-RU" sz="1400" dirty="0" smtClean="0">
                          <a:latin typeface="Times New Roman"/>
                          <a:ea typeface="Calibri"/>
                        </a:rPr>
                        <a:t>всего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 для детей</a:t>
                      </a:r>
                      <a:br>
                        <a:rPr lang="ru-RU" sz="1400" dirty="0">
                          <a:latin typeface="Times New Roman"/>
                          <a:ea typeface="Calibri"/>
                        </a:rPr>
                      </a:br>
                      <a:r>
                        <a:rPr lang="ru-RU" sz="1400" dirty="0">
                          <a:latin typeface="Times New Roman"/>
                          <a:ea typeface="Calibri"/>
                        </a:rPr>
                        <a:t>до 14 лет 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для молодежи от 15 до 24 лет 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</a:rPr>
                        <a:t>культурно-досуговые</a:t>
                      </a:r>
                      <a:r>
                        <a:rPr lang="ru-RU" sz="1400" dirty="0">
                          <a:latin typeface="Times New Roman"/>
                          <a:ea typeface="Calibri"/>
                        </a:rPr>
                        <a:t>  мероприятия 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информационно-просветительские мероприятия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кино-видео-сеансы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танцевальные вечера-дискотеки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Число мероприятий,  единиц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208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45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 102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 166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</a:rPr>
                        <a:t>42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2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112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1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Посещение на мероприятиях,  человек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5427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1031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1534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4280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</a:rPr>
                        <a:t>1147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24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1508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8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из них число платных             мероприятий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93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93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6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Посещение на платных мероприятиях,  человек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1492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 1492</a:t>
                      </a:r>
                    </a:p>
                  </a:txBody>
                  <a:tcPr marL="41564" marR="415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7290" y="0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Культурно-массовые мероприятия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0947" y="1241560"/>
            <a:ext cx="607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Выдано – 158 справок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20947" y="1610892"/>
            <a:ext cx="706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Нотариальные действия – 10 на сумму 1000 рублей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18945" y="2617326"/>
            <a:ext cx="501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Получили паспорта по достижении 14 лет - 8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60056" y="3028310"/>
            <a:ext cx="516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Получили паспорта по достижении </a:t>
            </a:r>
            <a:r>
              <a:rPr lang="ru-RU" dirty="0" smtClean="0"/>
              <a:t>20 лет- 5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32156" y="3434071"/>
            <a:ext cx="501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Получили паспорта по достижении </a:t>
            </a:r>
            <a:r>
              <a:rPr lang="ru-RU" dirty="0" smtClean="0"/>
              <a:t>45 лет- 9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2117027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Зарегистрировано в системе ЕСИЯ 50 человек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6220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КУЛЕГАШСКОЕ СЕЛЬСКОЕ ПОСЕЛЕНИЕ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947" y="3861048"/>
            <a:ext cx="558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 год принято работниками администрации всего 600 человек по разным вопросам.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7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народного фольклорного ансамбля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Курмызак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олык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в фестивалях и праздниках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Межрегиональный праздник марийской культуры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Пеледыш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пайрем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», Республика Марий Эл, г. Йошкар-Ола (благодарность);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Республиканский марийский национальный праздник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Семык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», УР,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район, с.Верхняя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Иж-Бобья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(благодарственное письмо);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Межрегиональный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этнофестиваль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«Марийская восьмёрка»,  РТ, Менделеевский район (диплом);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- 10 международный этнический фестиваль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Крутушка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», РТ,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п.Крутушка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(диплом);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- 4 фестиваль самодеятельных исполнителей марийской музыки «.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Йоҥгалт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гармонь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йÿк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 (диплом);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Республиканский фестиваль народного творчества финно-угорских народов Республики Татарстан «Мы ветви древа одного», РТ, г. Набережные Челны (диплом лауреата);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-районный смотр-конкурс творческих коллективов г. Агрыз 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Агрызского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района, посвящённый 80-летнему юбилею г.Агрыз «Мой город – мой праздник» (грамота).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Мои документы\фото СДК\2018 фестиваль Наб челны\SAM_01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904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dmin\Desktop\Мои документы\фото СДК\2018 Пеледыш пайрем\SAM_05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7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Мои документы\фото СДК\2018 Крутушка\кр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2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Мои документы\фото СДК\2018 УР семык\IMG_20180610_1329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43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Мои документы\фото СДК\2018 Менделеевск Мар восьмёрка\SAM_06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31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Мои документы\фото СДК\2018 Пеледыш пайрем\SAM_05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89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585725"/>
            <a:ext cx="2413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Библиотека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069951"/>
            <a:ext cx="373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Васильева Надежда Родионовна</a:t>
            </a:r>
          </a:p>
          <a:p>
            <a:r>
              <a:rPr lang="ru-RU" dirty="0" smtClean="0"/>
              <a:t>0,5 ставка, стаж 3 года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5" y="878113"/>
            <a:ext cx="3648000" cy="273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7" y="1699255"/>
            <a:ext cx="2246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Посещение</a:t>
            </a:r>
          </a:p>
          <a:p>
            <a:r>
              <a:rPr lang="ru-RU" dirty="0" smtClean="0"/>
              <a:t>Дети- 1080 раз</a:t>
            </a:r>
          </a:p>
          <a:p>
            <a:r>
              <a:rPr lang="ru-RU" dirty="0" smtClean="0"/>
              <a:t>Взрослые 2100 раз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7" y="2708920"/>
            <a:ext cx="275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Проведено </a:t>
            </a:r>
          </a:p>
          <a:p>
            <a:r>
              <a:rPr lang="ru-RU" dirty="0" smtClean="0"/>
              <a:t>Мероприятий -19</a:t>
            </a:r>
          </a:p>
          <a:p>
            <a:r>
              <a:rPr lang="ru-RU" dirty="0" smtClean="0"/>
              <a:t>Выставки -12</a:t>
            </a:r>
          </a:p>
          <a:p>
            <a:endParaRPr lang="ru-RU" dirty="0"/>
          </a:p>
        </p:txBody>
      </p:sp>
      <p:pic>
        <p:nvPicPr>
          <p:cNvPr id="12" name="Рисунок 11" descr="E:\IMG_2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82122"/>
            <a:ext cx="3895725" cy="205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E:\IMG_19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21" y="3717032"/>
            <a:ext cx="4023360" cy="2030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64088" y="5877272"/>
            <a:ext cx="3596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Акция «Я вновь открываю Л. Толстого» к 190 лет. со дня рождения великого русского писателя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7026" y="5880371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Акция « Читаем детям о войне ».</a:t>
            </a:r>
          </a:p>
        </p:txBody>
      </p:sp>
    </p:spTree>
    <p:extLst>
      <p:ext uri="{BB962C8B-B14F-4D97-AF65-F5344CB8AC3E}">
        <p14:creationId xmlns:p14="http://schemas.microsoft.com/office/powerpoint/2010/main" val="2294270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476672"/>
            <a:ext cx="4388024" cy="6192688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Кулегашский</a:t>
            </a:r>
            <a:r>
              <a:rPr lang="ru-RU" sz="3600" dirty="0" smtClean="0"/>
              <a:t> ФАП </a:t>
            </a:r>
            <a:br>
              <a:rPr lang="ru-RU" sz="3600" dirty="0" smtClean="0"/>
            </a:br>
            <a:r>
              <a:rPr lang="ru-RU" sz="3600" dirty="0" smtClean="0"/>
              <a:t>Заведующая-медицинская сестра</a:t>
            </a:r>
            <a:br>
              <a:rPr lang="ru-RU" sz="3600" dirty="0" smtClean="0"/>
            </a:br>
            <a:r>
              <a:rPr lang="ru-RU" sz="3600" dirty="0" smtClean="0"/>
              <a:t>Васильева Ирина Александровна</a:t>
            </a:r>
            <a:br>
              <a:rPr lang="ru-RU" sz="3600" dirty="0" smtClean="0"/>
            </a:br>
            <a:r>
              <a:rPr lang="ru-RU" sz="3600" dirty="0" smtClean="0"/>
              <a:t>Медицинский стаж-26 лет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55875"/>
            <a:ext cx="6400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1"/>
            <a:ext cx="3744416" cy="6651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01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97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Кулегашский</a:t>
            </a:r>
            <a:r>
              <a:rPr lang="ru-RU" dirty="0" smtClean="0"/>
              <a:t> ФАП обслуживает: прикрепленное население </a:t>
            </a:r>
          </a:p>
          <a:p>
            <a:pPr marL="0" indent="0" algn="ctr">
              <a:buNone/>
            </a:pPr>
            <a:r>
              <a:rPr lang="ru-RU" dirty="0" smtClean="0"/>
              <a:t>на декабрь 2018 – </a:t>
            </a:r>
            <a:r>
              <a:rPr lang="ru-RU" sz="4000" dirty="0" smtClean="0"/>
              <a:t>262</a:t>
            </a:r>
            <a:r>
              <a:rPr lang="ru-RU" dirty="0" smtClean="0"/>
              <a:t> человека</a:t>
            </a:r>
          </a:p>
          <a:p>
            <a:pPr marL="0" indent="0" algn="ctr">
              <a:buNone/>
            </a:pPr>
            <a:r>
              <a:rPr lang="ru-RU" dirty="0"/>
              <a:t>и</a:t>
            </a:r>
            <a:r>
              <a:rPr lang="ru-RU" dirty="0" smtClean="0"/>
              <a:t>з них:</a:t>
            </a:r>
          </a:p>
          <a:p>
            <a:pPr marL="0" indent="0" algn="ctr">
              <a:buNone/>
            </a:pPr>
            <a:r>
              <a:rPr lang="ru-RU" dirty="0" smtClean="0"/>
              <a:t>дети до года - </a:t>
            </a:r>
            <a:r>
              <a:rPr lang="ru-RU" sz="4000" dirty="0" smtClean="0"/>
              <a:t>4 </a:t>
            </a:r>
            <a:r>
              <a:rPr lang="ru-RU" dirty="0" smtClean="0"/>
              <a:t>(3 м 1 д)</a:t>
            </a:r>
          </a:p>
          <a:p>
            <a:pPr marL="0" indent="0" algn="ctr">
              <a:buNone/>
            </a:pPr>
            <a:r>
              <a:rPr lang="ru-RU" dirty="0" smtClean="0"/>
              <a:t>дети от 0 до 17 лет - </a:t>
            </a:r>
            <a:r>
              <a:rPr lang="ru-RU" sz="4000" dirty="0" smtClean="0"/>
              <a:t>57 </a:t>
            </a:r>
            <a:r>
              <a:rPr lang="ru-RU" dirty="0" smtClean="0"/>
              <a:t>(34 м 23 д)</a:t>
            </a:r>
          </a:p>
          <a:p>
            <a:pPr marL="0" indent="0" algn="ctr">
              <a:buNone/>
            </a:pPr>
            <a:r>
              <a:rPr lang="ru-RU" dirty="0"/>
              <a:t>п</a:t>
            </a:r>
            <a:r>
              <a:rPr lang="ru-RU" dirty="0" smtClean="0"/>
              <a:t>енсионеры - </a:t>
            </a:r>
            <a:r>
              <a:rPr lang="ru-RU" sz="4000" dirty="0" smtClean="0"/>
              <a:t>56 </a:t>
            </a:r>
            <a:r>
              <a:rPr lang="ru-RU" dirty="0" smtClean="0"/>
              <a:t>(21 м 35 ж)</a:t>
            </a:r>
          </a:p>
          <a:p>
            <a:pPr marL="0" indent="0" algn="ctr">
              <a:buNone/>
            </a:pPr>
            <a:r>
              <a:rPr lang="ru-RU" dirty="0" smtClean="0"/>
              <a:t>женщин от 15 до 49 лет - </a:t>
            </a:r>
            <a:r>
              <a:rPr lang="ru-RU" sz="4000" dirty="0" smtClean="0"/>
              <a:t>53</a:t>
            </a:r>
          </a:p>
          <a:p>
            <a:pPr marL="0" indent="0" algn="ctr">
              <a:buNone/>
            </a:pPr>
            <a:r>
              <a:rPr lang="ru-RU" dirty="0"/>
              <a:t>у</a:t>
            </a:r>
            <a:r>
              <a:rPr lang="ru-RU" dirty="0" smtClean="0"/>
              <a:t>мерло - </a:t>
            </a:r>
            <a:r>
              <a:rPr lang="ru-RU" sz="4000" dirty="0" smtClean="0"/>
              <a:t>1</a:t>
            </a: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18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3832" y="620688"/>
            <a:ext cx="7772400" cy="7920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70C0"/>
                </a:solidFill>
              </a:rPr>
              <a:t>Численность населения 01.01.2019</a:t>
            </a:r>
            <a:endParaRPr lang="ru-RU" sz="3600" dirty="0">
              <a:solidFill>
                <a:srgbClr val="0070C0"/>
              </a:solidFill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420805"/>
              </p:ext>
            </p:extLst>
          </p:nvPr>
        </p:nvGraphicFramePr>
        <p:xfrm>
          <a:off x="1115616" y="2348880"/>
          <a:ext cx="7848872" cy="390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652120" y="4797152"/>
            <a:ext cx="2298065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Умерло – </a:t>
            </a:r>
            <a:r>
              <a:rPr lang="ru-RU" dirty="0" smtClean="0"/>
              <a:t>4 человек</a:t>
            </a:r>
            <a:endParaRPr lang="ru-RU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79712" y="4797152"/>
            <a:ext cx="288032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Родилось </a:t>
            </a:r>
            <a:r>
              <a:rPr lang="ru-RU" dirty="0" smtClean="0"/>
              <a:t>6 человек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170080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 smtClean="0">
                <a:solidFill>
                  <a:srgbClr val="00B0F0"/>
                </a:solidFill>
              </a:rPr>
              <a:t>480 человек</a:t>
            </a:r>
            <a:endParaRPr lang="ru-RU" sz="3600" u="sng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Диспансеризация взрослого</a:t>
            </a:r>
            <a:br>
              <a:rPr lang="ru-RU" dirty="0" smtClean="0"/>
            </a:br>
            <a:r>
              <a:rPr lang="ru-RU" dirty="0" smtClean="0"/>
              <a:t>населения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План – 47 человек</a:t>
            </a:r>
          </a:p>
          <a:p>
            <a:pPr marL="0" indent="0" algn="ctr">
              <a:buNone/>
            </a:pPr>
            <a:r>
              <a:rPr lang="ru-RU" dirty="0" smtClean="0"/>
              <a:t>Прошли – 48 человек – 100</a:t>
            </a:r>
            <a:r>
              <a:rPr lang="en-US" dirty="0" smtClean="0"/>
              <a:t>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7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Флюорография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280920" cy="463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Должны пройти – </a:t>
            </a:r>
            <a:r>
              <a:rPr lang="ru-RU" sz="4000" dirty="0" smtClean="0"/>
              <a:t>212</a:t>
            </a:r>
            <a:r>
              <a:rPr lang="ru-RU" dirty="0" smtClean="0"/>
              <a:t> человек</a:t>
            </a:r>
          </a:p>
          <a:p>
            <a:pPr marL="0" indent="0">
              <a:buNone/>
            </a:pPr>
            <a:r>
              <a:rPr lang="ru-RU" dirty="0" smtClean="0"/>
              <a:t>Прошли – </a:t>
            </a:r>
            <a:r>
              <a:rPr lang="ru-RU" sz="4000" dirty="0" smtClean="0"/>
              <a:t>207</a:t>
            </a:r>
            <a:r>
              <a:rPr lang="ru-RU" dirty="0" smtClean="0"/>
              <a:t> человек</a:t>
            </a:r>
          </a:p>
          <a:p>
            <a:pPr marL="0" indent="0">
              <a:buNone/>
            </a:pPr>
            <a:r>
              <a:rPr lang="ru-RU" dirty="0" smtClean="0"/>
              <a:t>Не проходили 2 года и более – </a:t>
            </a:r>
            <a:r>
              <a:rPr lang="ru-RU" sz="4000" dirty="0" smtClean="0"/>
              <a:t>1</a:t>
            </a:r>
            <a:r>
              <a:rPr lang="ru-RU" dirty="0" smtClean="0"/>
              <a:t> человек</a:t>
            </a:r>
          </a:p>
          <a:p>
            <a:pPr marL="0" indent="0">
              <a:buNone/>
            </a:pPr>
            <a:r>
              <a:rPr lang="ru-RU" dirty="0" smtClean="0"/>
              <a:t>Вновь выявленных больных с туберкулезом - нет</a:t>
            </a:r>
          </a:p>
          <a:p>
            <a:pPr marL="0" indent="0">
              <a:buNone/>
            </a:pPr>
            <a:r>
              <a:rPr lang="ru-RU" dirty="0" err="1" smtClean="0"/>
              <a:t>Дообследование</a:t>
            </a:r>
            <a:r>
              <a:rPr lang="ru-RU" dirty="0" smtClean="0"/>
              <a:t> прошли - </a:t>
            </a:r>
            <a:r>
              <a:rPr lang="ru-RU" sz="4000" dirty="0" smtClean="0"/>
              <a:t>2 </a:t>
            </a:r>
            <a:r>
              <a:rPr lang="ru-RU" dirty="0" smtClean="0"/>
              <a:t>человек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Лечится – </a:t>
            </a:r>
            <a:r>
              <a:rPr lang="ru-RU" sz="4000" dirty="0" smtClean="0"/>
              <a:t>1 </a:t>
            </a:r>
            <a:r>
              <a:rPr lang="ru-RU" dirty="0" smtClean="0"/>
              <a:t>человек                  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58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Вакцинопрофилактика гриппа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Взрослые:</a:t>
            </a:r>
          </a:p>
          <a:p>
            <a:pPr marL="0" indent="0">
              <a:buNone/>
            </a:pPr>
            <a:r>
              <a:rPr lang="ru-RU" dirty="0" smtClean="0"/>
              <a:t>План – 100 человек</a:t>
            </a:r>
          </a:p>
          <a:p>
            <a:pPr marL="0" indent="0">
              <a:buNone/>
            </a:pPr>
            <a:r>
              <a:rPr lang="ru-RU" dirty="0" smtClean="0"/>
              <a:t>Сделано – 107 человек  - 100</a:t>
            </a:r>
            <a:r>
              <a:rPr lang="en-US" dirty="0" smtClean="0"/>
              <a:t>% </a:t>
            </a:r>
          </a:p>
          <a:p>
            <a:pPr marL="0" indent="0" algn="ctr">
              <a:buNone/>
            </a:pPr>
            <a:r>
              <a:rPr lang="ru-RU" dirty="0" smtClean="0"/>
              <a:t>Дети</a:t>
            </a:r>
          </a:p>
          <a:p>
            <a:pPr marL="0" indent="0">
              <a:buNone/>
            </a:pPr>
            <a:r>
              <a:rPr lang="ru-RU" dirty="0" smtClean="0"/>
              <a:t>План – 50 человек</a:t>
            </a:r>
          </a:p>
          <a:p>
            <a:pPr marL="0" indent="0">
              <a:buNone/>
            </a:pPr>
            <a:r>
              <a:rPr lang="ru-RU" dirty="0" smtClean="0"/>
              <a:t>Сделано – 50 человек – 10</a:t>
            </a:r>
            <a:r>
              <a:rPr lang="en-US" dirty="0" smtClean="0"/>
              <a:t>0%</a:t>
            </a: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2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678894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45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909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4"/>
            <a:ext cx="3038674" cy="5040560"/>
          </a:xfrm>
        </p:spPr>
      </p:pic>
    </p:spTree>
    <p:extLst>
      <p:ext uri="{BB962C8B-B14F-4D97-AF65-F5344CB8AC3E}">
        <p14:creationId xmlns:p14="http://schemas.microsoft.com/office/powerpoint/2010/main" val="20197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86116" y="500042"/>
            <a:ext cx="5500726" cy="30718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7929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Заведующая </a:t>
            </a:r>
          </a:p>
          <a:p>
            <a:pPr algn="ctr"/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Байтугановским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ФАП  -Иванова Людмила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Демьяновна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snake-06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86124"/>
            <a:ext cx="3168000" cy="316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3642" b="14989"/>
          <a:stretch/>
        </p:blipFill>
        <p:spPr>
          <a:xfrm>
            <a:off x="70199" y="3070124"/>
            <a:ext cx="3219875" cy="360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836712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Стаж </a:t>
            </a:r>
            <a:r>
              <a:rPr lang="ru-RU" dirty="0" smtClean="0"/>
              <a:t>19 </a:t>
            </a:r>
            <a:r>
              <a:rPr lang="ru-RU" dirty="0"/>
              <a:t>лет, образование среднее специальное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6462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14290"/>
            <a:ext cx="756084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/>
              <a:t>Байтугановский</a:t>
            </a:r>
            <a:r>
              <a:rPr lang="ru-RU" sz="2400" dirty="0" smtClean="0"/>
              <a:t> ФАП обслуживает два населенных пункта  -</a:t>
            </a:r>
            <a:r>
              <a:rPr lang="ru-RU" sz="2400" dirty="0" err="1" smtClean="0"/>
              <a:t>д.Ожбуй</a:t>
            </a:r>
            <a:r>
              <a:rPr lang="ru-RU" sz="2400" dirty="0" smtClean="0"/>
              <a:t> и д. </a:t>
            </a:r>
            <a:r>
              <a:rPr lang="ru-RU" sz="2400" dirty="0" err="1" smtClean="0"/>
              <a:t>Байтуганово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mtClean="0"/>
              <a:t>Всего населения -177</a:t>
            </a:r>
          </a:p>
          <a:p>
            <a:r>
              <a:rPr lang="ru-RU" smtClean="0"/>
              <a:t>Всего прикрепленного населения -143                    </a:t>
            </a:r>
          </a:p>
          <a:p>
            <a:r>
              <a:rPr lang="ru-RU" smtClean="0"/>
              <a:t>Дети от 0 до 17 – 32</a:t>
            </a:r>
          </a:p>
          <a:p>
            <a:r>
              <a:rPr lang="ru-RU" smtClean="0"/>
              <a:t>Трудоспособный возраст -84 </a:t>
            </a:r>
          </a:p>
          <a:p>
            <a:r>
              <a:rPr lang="ru-RU" smtClean="0"/>
              <a:t>Пенсионный возраст -27</a:t>
            </a:r>
          </a:p>
          <a:p>
            <a:r>
              <a:rPr lang="ru-RU" smtClean="0"/>
              <a:t>Родилось -2</a:t>
            </a:r>
          </a:p>
          <a:p>
            <a:r>
              <a:rPr lang="ru-RU" smtClean="0"/>
              <a:t>Умерло – 2</a:t>
            </a:r>
          </a:p>
          <a:p>
            <a:r>
              <a:rPr lang="ru-RU" smtClean="0"/>
              <a:t>На учете беременных -2</a:t>
            </a:r>
          </a:p>
          <a:p>
            <a:r>
              <a:rPr lang="ru-RU" smtClean="0"/>
              <a:t>Вакцинация населения -86 в том числе дети -36</a:t>
            </a:r>
          </a:p>
          <a:p>
            <a:r>
              <a:rPr lang="ru-RU" smtClean="0"/>
              <a:t>Диспансеризация  по плану – 23.в Выполнено – 29</a:t>
            </a:r>
          </a:p>
          <a:p>
            <a:r>
              <a:rPr lang="ru-RU" smtClean="0"/>
              <a:t>Флюорография -118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mtClean="0"/>
              <a:t>На диспансерном учете состоят -37 в том числе </a:t>
            </a:r>
          </a:p>
          <a:p>
            <a:r>
              <a:rPr lang="ru-RU" smtClean="0"/>
              <a:t>ГБ -22</a:t>
            </a:r>
          </a:p>
          <a:p>
            <a:r>
              <a:rPr lang="ru-RU" smtClean="0"/>
              <a:t>ИБС -4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4011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1">
            <a:normAutofit/>
          </a:bodyPr>
          <a:lstStyle/>
          <a:p>
            <a:r>
              <a:rPr lang="ru-RU" sz="1800" dirty="0" smtClean="0"/>
              <a:t>РАССТОЯНИЕ ДО УЧАСТКОВОЙ БОЛЬНИЦЫ -25 КМ. </a:t>
            </a:r>
            <a:br>
              <a:rPr lang="ru-RU" sz="1800" dirty="0" smtClean="0"/>
            </a:br>
            <a:r>
              <a:rPr lang="ru-RU" sz="1800" dirty="0" smtClean="0"/>
              <a:t>ДО РАЙОННОЙ БОЛЬНИЦЫ – 100  КМ.</a:t>
            </a:r>
            <a:endParaRPr lang="ru-RU" sz="1800" dirty="0"/>
          </a:p>
        </p:txBody>
      </p:sp>
      <p:pic>
        <p:nvPicPr>
          <p:cNvPr id="5" name="Содержимое 4" descr="IMG_20170417_111124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844824"/>
            <a:ext cx="4224000" cy="316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3378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13" descr="C:\Users\Пользователь\Desktop\Для публ отчета\IMG_127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72066" y="1285860"/>
            <a:ext cx="3524274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6021388"/>
            <a:ext cx="9144000" cy="431800"/>
          </a:xfrm>
        </p:spPr>
        <p:txBody>
          <a:bodyPr lIns="45720" rIns="45720">
            <a:noAutofit/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-201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учеб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ный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43261" y="2205186"/>
            <a:ext cx="3600450" cy="1584325"/>
          </a:xfrm>
        </p:spPr>
        <p:txBody>
          <a:bodyPr tIns="0"/>
          <a:lstStyle/>
          <a:p>
            <a:pPr marL="36513" indent="0" algn="ctr" eaLnBrk="1" hangingPunct="1">
              <a:spcBef>
                <a:spcPct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Доклад директора школы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Иванова В.А. </a:t>
            </a: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2123728" y="549275"/>
            <a:ext cx="676875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9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9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бюджетное общеобразовательное </a:t>
            </a:r>
            <a:r>
              <a:rPr lang="ru-RU" sz="19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sz="19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Кулегашская начальная школа – детский сад</a:t>
            </a:r>
            <a:r>
              <a:rPr lang="ru-RU" sz="19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9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11" descr="C:\Users\Пользователь\Desktop\Для публ отчета\для директора\мероприятия\100D3100\DSC_278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02620" y="4083254"/>
            <a:ext cx="2387997" cy="159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 descr="C:\Users\Пользователь\Desktop\Для публ отчета\для директора\мероприятия\100D3100\DSC_223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9750" y="4016703"/>
            <a:ext cx="2665412" cy="1776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C:\Users\Пользователь\Desktop\Для публ отчета\для директора\мероприятия\100D3100\DSC_238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849937" y="4005062"/>
            <a:ext cx="2700337" cy="180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1493" y="549275"/>
            <a:ext cx="1716576" cy="17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-158726" y="1260177"/>
            <a:ext cx="4113191" cy="72625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Arial Black" panose="020B0A04020102020204" pitchFamily="34" charset="0"/>
              </a:rPr>
              <a:t>Количество </a:t>
            </a:r>
            <a:r>
              <a:rPr lang="ru-RU" dirty="0" smtClean="0">
                <a:latin typeface="Arial Black" panose="020B0A04020102020204" pitchFamily="34" charset="0"/>
              </a:rPr>
              <a:t>дворов 159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27934" y="629981"/>
            <a:ext cx="3456384" cy="2016223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Всего: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С. </a:t>
            </a:r>
            <a:r>
              <a:rPr lang="ru-RU" sz="24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Кулегаш</a:t>
            </a: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– 97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Д. </a:t>
            </a:r>
            <a:r>
              <a:rPr lang="ru-RU" sz="24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Байтуганово</a:t>
            </a: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– 44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Д. </a:t>
            </a:r>
            <a:r>
              <a:rPr lang="ru-RU" sz="24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Ожбуй</a:t>
            </a: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- 17</a:t>
            </a:r>
            <a:endParaRPr lang="ru-RU" sz="24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068960"/>
            <a:ext cx="468052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>
                  <a:solidFill>
                    <a:srgbClr val="FF0000"/>
                  </a:solidFill>
                </a:ln>
              </a:rPr>
              <a:t>Неоформленные дома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Сарманаев</a:t>
            </a:r>
            <a:r>
              <a:rPr lang="ru-RU" sz="2400" dirty="0" smtClean="0">
                <a:solidFill>
                  <a:srgbClr val="FF0000"/>
                </a:solidFill>
              </a:rPr>
              <a:t> Владимир Ефимович</a:t>
            </a:r>
            <a:endParaRPr lang="ru-RU" sz="2400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Васильев </a:t>
            </a:r>
            <a:r>
              <a:rPr lang="ru-RU" sz="2400" dirty="0">
                <a:solidFill>
                  <a:srgbClr val="FF0000"/>
                </a:solidFill>
              </a:rPr>
              <a:t>Марс Валерьевич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rgbClr val="FF0000"/>
                </a:solidFill>
              </a:rPr>
              <a:t>Капаров</a:t>
            </a:r>
            <a:r>
              <a:rPr lang="ru-RU" sz="2400" dirty="0">
                <a:solidFill>
                  <a:srgbClr val="FF0000"/>
                </a:solidFill>
              </a:rPr>
              <a:t> Вячеслав Анисимович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4168" y="2852936"/>
            <a:ext cx="23042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Незавершенное строительство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dirty="0" smtClean="0"/>
              <a:t>Никитин В.Г.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Юмин</a:t>
            </a:r>
            <a:r>
              <a:rPr lang="ru-RU" dirty="0" smtClean="0"/>
              <a:t> А.Д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Мурзанаев</a:t>
            </a:r>
            <a:r>
              <a:rPr lang="ru-RU" dirty="0" smtClean="0"/>
              <a:t> И.Б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22275" y="765175"/>
            <a:ext cx="81105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Начальная </a:t>
            </a:r>
            <a:r>
              <a:rPr lang="ru-RU" sz="8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– детский сад</a:t>
            </a:r>
            <a:endParaRPr lang="ru-RU" sz="8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G:\ВР\шаблоны для презентаций\Анимации\71964931_mka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983892"/>
            <a:ext cx="4000528" cy="353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3yca9wxHDEykvMjCu7Ce96j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217410"/>
            <a:ext cx="3047064" cy="29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 descr="C:\Users\Пользователь\Desktop\Для публ отчета\для директора\мероприятия\100D3100\DSC_258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0116" y="3522198"/>
            <a:ext cx="3236109" cy="2427082"/>
          </a:xfrm>
          <a:prstGeom prst="roundRect">
            <a:avLst>
              <a:gd name="adj" fmla="val 46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:\Users\Пользователь\Desktop\Для публ отчета\для директора\мероприятия\100D3100\DSC_263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5169431" y="471901"/>
            <a:ext cx="3270724" cy="2453043"/>
          </a:xfrm>
          <a:prstGeom prst="roundRect">
            <a:avLst>
              <a:gd name="adj" fmla="val 46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C:\Users\Olga\Pictures\Образовательные ресурсы\загруженное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5148106" y="3429000"/>
            <a:ext cx="3276556" cy="2457417"/>
          </a:xfrm>
          <a:prstGeom prst="roundRect">
            <a:avLst>
              <a:gd name="adj" fmla="val 46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36717" y="2888786"/>
            <a:ext cx="8229600" cy="54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Начальная школа</a:t>
            </a:r>
            <a:endParaRPr lang="ru-RU" sz="2800" i="1" kern="1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6843" y="471901"/>
            <a:ext cx="3322980" cy="249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0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001" y="452064"/>
            <a:ext cx="3984142" cy="5450006"/>
          </a:xfrm>
          <a:prstGeom prst="roundRect">
            <a:avLst>
              <a:gd name="adj" fmla="val 34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8890" y="476448"/>
            <a:ext cx="3936331" cy="5384603"/>
          </a:xfrm>
          <a:prstGeom prst="roundRect">
            <a:avLst>
              <a:gd name="adj" fmla="val 34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1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263" y="429305"/>
            <a:ext cx="4001463" cy="5473700"/>
          </a:xfrm>
          <a:prstGeom prst="roundRect">
            <a:avLst>
              <a:gd name="adj" fmla="val 34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4248" y="429306"/>
            <a:ext cx="4001463" cy="5473700"/>
          </a:xfrm>
          <a:prstGeom prst="roundRect">
            <a:avLst>
              <a:gd name="adj" fmla="val 34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9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500041"/>
          <a:ext cx="8143932" cy="5715040"/>
        </p:xfrm>
        <a:graphic>
          <a:graphicData uri="http://schemas.openxmlformats.org/drawingml/2006/table">
            <a:tbl>
              <a:tblPr/>
              <a:tblGrid>
                <a:gridCol w="3845746"/>
                <a:gridCol w="4298186"/>
              </a:tblGrid>
              <a:tr h="1285555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50" dirty="0" smtClean="0">
                          <a:solidFill>
                            <a:srgbClr val="FF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Название ОУ (по уставу)</a:t>
                      </a:r>
                    </a:p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endParaRPr lang="ru-RU" sz="1000" kern="50" dirty="0">
                        <a:solidFill>
                          <a:srgbClr val="FF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9580" algn="ctr" hangingPunct="0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70C0"/>
                          </a:solidFill>
                          <a:latin typeface="Times New Roman"/>
                          <a:ea typeface="Lucida Sans Unicode"/>
                          <a:cs typeface="Tahoma"/>
                        </a:rPr>
                        <a:t>Муниципальное бюджетное общеобразовательное учреждение «Кулегашская начальная школа – детский сад»  Агрызского муниципального района Республики Татарстан;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1"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50" dirty="0">
                          <a:solidFill>
                            <a:srgbClr val="FF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Количество учеников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29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1"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50" dirty="0">
                          <a:solidFill>
                            <a:srgbClr val="FF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Количество воспитанников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874"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50" dirty="0">
                          <a:solidFill>
                            <a:srgbClr val="FF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Учредитель (учредители)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Исполнительный комитет Агрызского муниципального района Республики Татарстан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64"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50" dirty="0">
                          <a:solidFill>
                            <a:srgbClr val="FF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ФИО руководителя вышестоящего органа управления образования или учредителя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Сафиуллина Василя Гарафутдиновна – начальник МКУ «Управление образования Агрызского муниципального района Республики Татарстан»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574"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50" dirty="0">
                          <a:solidFill>
                            <a:srgbClr val="FF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Телефон руководителя вышестоящего органа управления образования или учредителя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8(85551)23898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1"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50" dirty="0">
                          <a:solidFill>
                            <a:srgbClr val="FF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Адрес сайта в Интернете</a:t>
                      </a: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 hangingPunct="0">
                        <a:lnSpc>
                          <a:spcPct val="97000"/>
                        </a:lnSpc>
                        <a:spcAft>
                          <a:spcPts val="1000"/>
                        </a:spcAft>
                      </a:pPr>
                      <a:r>
                        <a:rPr lang="en-US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https</a:t>
                      </a:r>
                      <a:r>
                        <a:rPr lang="ru-RU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//</a:t>
                      </a:r>
                      <a:r>
                        <a:rPr lang="en-US" sz="1400" kern="50" dirty="0" err="1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edu</a:t>
                      </a:r>
                      <a:r>
                        <a:rPr lang="ru-RU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kern="50" dirty="0" err="1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tatar</a:t>
                      </a:r>
                      <a:r>
                        <a:rPr lang="ru-RU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kern="50" dirty="0" err="1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ru</a:t>
                      </a:r>
                      <a:r>
                        <a:rPr lang="ru-RU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kern="50" dirty="0" err="1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agryz</a:t>
                      </a:r>
                      <a:r>
                        <a:rPr lang="ru-RU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kern="50" dirty="0" err="1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kulegash</a:t>
                      </a:r>
                      <a:r>
                        <a:rPr lang="ru-RU" sz="1400" kern="50" dirty="0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kern="50" dirty="0" err="1">
                          <a:solidFill>
                            <a:srgbClr val="0070C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sch</a:t>
                      </a:r>
                      <a:endParaRPr lang="ru-RU" sz="1400" kern="50" dirty="0">
                        <a:solidFill>
                          <a:srgbClr val="0070C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7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6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57677"/>
              </p:ext>
            </p:extLst>
          </p:nvPr>
        </p:nvGraphicFramePr>
        <p:xfrm>
          <a:off x="683568" y="3212976"/>
          <a:ext cx="7993062" cy="1534986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899457"/>
                <a:gridCol w="1093605"/>
              </a:tblGrid>
              <a:tr h="852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Имеют </a:t>
                      </a:r>
                      <a:r>
                        <a:rPr kumimoji="0" lang="ru-RU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первую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 квалификационную категорию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0" marB="45710" anchor="ctr" horzOverflow="overflow"/>
                </a:tc>
              </a:tr>
              <a:tr h="682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Соответствуют занимаемой должности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0" marB="45710" anchor="ctr" horzOverflow="overflow"/>
                </a:tc>
              </a:tr>
            </a:tbl>
          </a:graphicData>
        </a:graphic>
      </p:graphicFrame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500475" y="1916832"/>
            <a:ext cx="812286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Квалификационный состав учителей:</a:t>
            </a:r>
          </a:p>
          <a:p>
            <a:pPr eaLnBrk="1" hangingPunct="1"/>
            <a:endParaRPr lang="ru-RU" dirty="0"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5830" y="772835"/>
            <a:ext cx="8012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Педагогический коллектив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195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4680519" cy="172819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Направления работы </a:t>
            </a:r>
            <a:b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школы</a:t>
            </a:r>
            <a:endParaRPr lang="ru-RU" sz="28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6"/>
          <p:cNvSpPr>
            <a:spLocks noGrp="1"/>
          </p:cNvSpPr>
          <p:nvPr>
            <p:ph type="body" idx="1"/>
          </p:nvPr>
        </p:nvSpPr>
        <p:spPr>
          <a:xfrm>
            <a:off x="395536" y="3068960"/>
            <a:ext cx="8183562" cy="28091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Создание условий для осуществления образовательного процесса;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Участие в конференциях, семинарах различного уровнях;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Развитие творческого потенциала учащихся;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Создание условий для внедрения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</a:rPr>
              <a:t>здоровьесберегающих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 технологий;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Реализация Программы развития школы;</a:t>
            </a:r>
          </a:p>
        </p:txBody>
      </p:sp>
      <p:pic>
        <p:nvPicPr>
          <p:cNvPr id="9220" name="Picture 5" descr="C:\Users\Пользователь\Desktop\Для публ отчета\IMG_123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45931" y="548680"/>
            <a:ext cx="3168650" cy="2376488"/>
          </a:xfrm>
          <a:prstGeom prst="roundRect">
            <a:avLst>
              <a:gd name="adj" fmla="val 72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5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57158" y="1571612"/>
            <a:ext cx="8284840" cy="1296094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Анализ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успеваемости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качества знаний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полугодие 2018-2019 учебного года</a:t>
            </a:r>
            <a:endParaRPr lang="ru-RU" sz="28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6077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630097"/>
              </p:ext>
            </p:extLst>
          </p:nvPr>
        </p:nvGraphicFramePr>
        <p:xfrm>
          <a:off x="357158" y="3500438"/>
          <a:ext cx="7778750" cy="158273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00250"/>
                <a:gridCol w="1795462"/>
                <a:gridCol w="2205038"/>
                <a:gridCol w="1778000"/>
              </a:tblGrid>
              <a:tr h="790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Учебный год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учащихся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успеваемости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качества знаний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2018-2019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29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100%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4489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t="25730" r="19175"/>
          <a:stretch/>
        </p:blipFill>
        <p:spPr bwMode="auto">
          <a:xfrm>
            <a:off x="3286116" y="3429000"/>
            <a:ext cx="2378705" cy="2272090"/>
          </a:xfrm>
          <a:prstGeom prst="roundRect">
            <a:avLst>
              <a:gd name="adj" fmla="val 38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179512" y="548680"/>
            <a:ext cx="8640960" cy="1018040"/>
          </a:xfrm>
          <a:noFill/>
        </p:spPr>
        <p:txBody>
          <a:bodyPr/>
          <a:lstStyle/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информационно-образовательной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среды ОУ</a:t>
            </a:r>
            <a:endParaRPr lang="ru-RU" sz="2800" u="sng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8496944" cy="273595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Работа с электронным дневником;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Усовершенствование сайта школы;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Подключение и расширение доступа в Интернет для всех участников образовательного процесса; </a:t>
            </a:r>
          </a:p>
        </p:txBody>
      </p:sp>
      <p:pic>
        <p:nvPicPr>
          <p:cNvPr id="156677" name="Picture 5" descr="p-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63" y="3491376"/>
            <a:ext cx="2784309" cy="2088232"/>
          </a:xfrm>
          <a:prstGeom prst="roundRect">
            <a:avLst>
              <a:gd name="adj" fmla="val 38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4" descr="dnevn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91376"/>
            <a:ext cx="2474889" cy="1934288"/>
          </a:xfrm>
          <a:prstGeom prst="roundRect">
            <a:avLst>
              <a:gd name="adj" fmla="val 360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8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528638" y="620688"/>
            <a:ext cx="8075612" cy="720725"/>
          </a:xfrm>
          <a:noFill/>
        </p:spPr>
        <p:txBody>
          <a:bodyPr/>
          <a:lstStyle/>
          <a:p>
            <a:pPr algn="ctr" eaLnBrk="1" hangingPunct="1">
              <a:defRPr/>
            </a:pPr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Направления внеклассной деятельности: 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684213" y="1341438"/>
            <a:ext cx="4824412" cy="3376612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Предметные олимпиады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Конкурсы различных уровней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Участие в проектах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Фестивали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Викторины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Игры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Конференции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14348" y="5143512"/>
            <a:ext cx="7848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i="1" dirty="0">
                <a:solidFill>
                  <a:srgbClr val="002060"/>
                </a:solidFill>
                <a:latin typeface="Times New Roman" pitchFamily="18" charset="0"/>
              </a:rPr>
              <a:t>В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</a:rPr>
              <a:t>I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 полугодии </a:t>
            </a:r>
            <a:r>
              <a:rPr lang="ru-RU" i="1" dirty="0" smtClean="0">
                <a:solidFill>
                  <a:schemeClr val="accent2"/>
                </a:solidFill>
                <a:latin typeface="Times New Roman" pitchFamily="18" charset="0"/>
              </a:rPr>
              <a:t>2018-2019 </a:t>
            </a:r>
            <a:r>
              <a:rPr lang="ru-RU" i="1" dirty="0">
                <a:solidFill>
                  <a:schemeClr val="accent2"/>
                </a:solidFill>
                <a:latin typeface="Times New Roman" pitchFamily="18" charset="0"/>
              </a:rPr>
              <a:t>учебном году</a:t>
            </a:r>
            <a:r>
              <a:rPr lang="ru-RU" i="1" dirty="0">
                <a:latin typeface="Times New Roman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</a:rPr>
              <a:t>учащиеся школы приняли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в различных мероприятиях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школьного и муниципального уровня</a:t>
            </a:r>
            <a:endParaRPr lang="ru-RU" i="1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ru-RU" i="1" dirty="0">
              <a:latin typeface="Times New Roman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035" y="3288527"/>
            <a:ext cx="2667570" cy="1779197"/>
          </a:xfrm>
          <a:prstGeom prst="roundRect">
            <a:avLst>
              <a:gd name="adj" fmla="val 37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00364" y="2786058"/>
            <a:ext cx="2928958" cy="2196718"/>
          </a:xfrm>
          <a:prstGeom prst="roundRect">
            <a:avLst>
              <a:gd name="adj" fmla="val 37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-10000"/>
          </a:blip>
          <a:srcRect t="23568"/>
          <a:stretch>
            <a:fillRect/>
          </a:stretch>
        </p:blipFill>
        <p:spPr bwMode="auto">
          <a:xfrm>
            <a:off x="5214942" y="1357298"/>
            <a:ext cx="3364768" cy="1928826"/>
          </a:xfrm>
          <a:prstGeom prst="roundRect">
            <a:avLst>
              <a:gd name="adj" fmla="val 37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0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F0"/>
                </a:solidFill>
              </a:rPr>
              <a:t>Поголовье скота</a:t>
            </a:r>
            <a:endParaRPr lang="ru-RU" dirty="0">
              <a:solidFill>
                <a:srgbClr val="00B0F0"/>
              </a:solidFill>
            </a:endParaRPr>
          </a:p>
        </p:txBody>
      </p:sp>
      <p:graphicFrame>
        <p:nvGraphicFramePr>
          <p:cNvPr id="2" name="Объект 2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34353939"/>
              </p:ext>
            </p:extLst>
          </p:nvPr>
        </p:nvGraphicFramePr>
        <p:xfrm>
          <a:off x="1115616" y="1268760"/>
          <a:ext cx="6530975" cy="4701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836712"/>
            <a:ext cx="8496300" cy="561975"/>
          </a:xfrm>
        </p:spPr>
        <p:txBody>
          <a:bodyPr/>
          <a:lstStyle/>
          <a:p>
            <a:pPr algn="ctr"/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Создание портфолио учащихся начальной школы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412776"/>
            <a:ext cx="5831879" cy="4680049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и задачи:</a:t>
            </a:r>
          </a:p>
          <a:p>
            <a:pPr>
              <a:lnSpc>
                <a:spcPct val="80000"/>
              </a:lnSpc>
              <a:buSzPct val="110000"/>
              <a:buFont typeface="Arial" pitchFamily="34" charset="0"/>
              <a:buChar char="•"/>
              <a:tabLst>
                <a:tab pos="271463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самооценки и уверенности в собственных возможностях;</a:t>
            </a:r>
          </a:p>
          <a:p>
            <a:pPr>
              <a:lnSpc>
                <a:spcPct val="80000"/>
              </a:lnSpc>
              <a:buSzPct val="110000"/>
              <a:buFont typeface="Arial" pitchFamily="34" charset="0"/>
              <a:buChar char="•"/>
              <a:tabLst>
                <a:tab pos="271463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максимальное раскрытие индивидуальных способностей каждого ребенка;</a:t>
            </a:r>
          </a:p>
          <a:p>
            <a:pPr>
              <a:lnSpc>
                <a:spcPct val="80000"/>
              </a:lnSpc>
              <a:buSzPct val="110000"/>
              <a:buFont typeface="Arial" pitchFamily="34" charset="0"/>
              <a:buChar char="•"/>
              <a:tabLst>
                <a:tab pos="271463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познавательных интересов учащихся и формирование готовности к самостоятельному познанию;</a:t>
            </a:r>
          </a:p>
          <a:p>
            <a:pPr>
              <a:lnSpc>
                <a:spcPct val="80000"/>
              </a:lnSpc>
              <a:buSzPct val="110000"/>
              <a:buFont typeface="Arial" pitchFamily="34" charset="0"/>
              <a:buChar char="•"/>
              <a:tabLst>
                <a:tab pos="271463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установки на творческую деятельность и умений творческой деятельности;</a:t>
            </a:r>
          </a:p>
          <a:p>
            <a:pPr>
              <a:lnSpc>
                <a:spcPct val="80000"/>
              </a:lnSpc>
              <a:buSzPct val="110000"/>
              <a:buFont typeface="Arial" pitchFamily="34" charset="0"/>
              <a:buChar char="•"/>
              <a:tabLst>
                <a:tab pos="271463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мотивации дальнейшего творческого роста;</a:t>
            </a:r>
          </a:p>
          <a:p>
            <a:pPr>
              <a:lnSpc>
                <a:spcPct val="80000"/>
              </a:lnSpc>
              <a:buSzPct val="110000"/>
              <a:buFont typeface="Arial" pitchFamily="34" charset="0"/>
              <a:buChar char="•"/>
              <a:tabLst>
                <a:tab pos="271463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положительных моральных и нравственных качеств личности.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368">
            <a:off x="6274289" y="1841901"/>
            <a:ext cx="2065412" cy="2870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319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7675" y="692696"/>
            <a:ext cx="8229600" cy="633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Использование ИКТ </a:t>
            </a:r>
            <a: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</a:t>
            </a:r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начальной школе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484784"/>
            <a:ext cx="8352928" cy="4105275"/>
          </a:xfrm>
        </p:spPr>
        <p:txBody>
          <a:bodyPr/>
          <a:lstStyle/>
          <a:p>
            <a:pPr>
              <a:buSzPct val="11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Оснащение кабинетов  мультимедийным оборудованием: интерактивные доски, проекторы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10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Программное обеспечение по учебным предметам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1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Мультимедийная библиотека, созданная учителями начальной школы.</a:t>
            </a:r>
          </a:p>
        </p:txBody>
      </p:sp>
      <p:pic>
        <p:nvPicPr>
          <p:cNvPr id="28676" name="Picture 6" descr="C:\Users\Пользователь\Desktop\Для публ отчета\для директора\мероприятия\100D3100\DSC_2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86" y="3356992"/>
            <a:ext cx="3081824" cy="2200439"/>
          </a:xfrm>
          <a:prstGeom prst="roundRect">
            <a:avLst>
              <a:gd name="adj" fmla="val 47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4" y="3429000"/>
            <a:ext cx="2240290" cy="2108832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56992"/>
            <a:ext cx="2148830" cy="214883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399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4"/>
          <p:cNvSpPr txBox="1">
            <a:spLocks noChangeArrowheads="1"/>
          </p:cNvSpPr>
          <p:nvPr/>
        </p:nvSpPr>
        <p:spPr bwMode="auto">
          <a:xfrm>
            <a:off x="467544" y="620688"/>
            <a:ext cx="8065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Библиотека</a:t>
            </a:r>
          </a:p>
        </p:txBody>
      </p:sp>
      <p:sp>
        <p:nvSpPr>
          <p:cNvPr id="64516" name="Прямоугольник 5"/>
          <p:cNvSpPr>
            <a:spLocks noChangeArrowheads="1"/>
          </p:cNvSpPr>
          <p:nvPr/>
        </p:nvSpPr>
        <p:spPr bwMode="auto">
          <a:xfrm>
            <a:off x="502071" y="1281717"/>
            <a:ext cx="81446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задача библиотеки -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информационная  поддержка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 основного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образования.</a:t>
            </a:r>
          </a:p>
        </p:txBody>
      </p:sp>
      <p:sp>
        <p:nvSpPr>
          <p:cNvPr id="64517" name="Прямоугольник 6"/>
          <p:cNvSpPr>
            <a:spLocks noChangeArrowheads="1"/>
          </p:cNvSpPr>
          <p:nvPr/>
        </p:nvSpPr>
        <p:spPr bwMode="auto">
          <a:xfrm>
            <a:off x="502071" y="2919420"/>
            <a:ext cx="518425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6700" indent="-266700">
              <a:buFont typeface="Arial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объем основного фонда библиотеки –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___________экземпляров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indent="-266700">
              <a:buFont typeface="Arial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фонда учебной литературы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______ экземпляров;</a:t>
            </a:r>
          </a:p>
          <a:p>
            <a:pPr marL="266700" indent="-266700">
              <a:buFont typeface="Arial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электронные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ресурсы;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8" name="Picture 7" descr="C:\Users\Пользователь\Desktop\Для публ отчета\IMG_123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0694" y="1714488"/>
            <a:ext cx="3085654" cy="4114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89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Содержимое 3"/>
          <p:cNvSpPr>
            <a:spLocks noGrp="1"/>
          </p:cNvSpPr>
          <p:nvPr>
            <p:ph/>
          </p:nvPr>
        </p:nvSpPr>
        <p:spPr>
          <a:xfrm>
            <a:off x="467544" y="476672"/>
            <a:ext cx="8229600" cy="478472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7200" kern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2049897" cy="192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8750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79632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 в 1-4 классах организована  в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рамках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Федеральных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государственных образовательных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стандартов: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2071678"/>
          <a:ext cx="8192301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557"/>
                <a:gridCol w="1480397"/>
                <a:gridCol w="1924516"/>
                <a:gridCol w="271483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направления внеурочной деятельности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Вид деятельности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программы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Ответственный за проведение занятия, должность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Общеинтеллектуальное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Научно-познавательный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Природа и 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Ямбакова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Л.А.   учитель окружающего мира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Общеинтеллектуальное</a:t>
                      </a:r>
                      <a:endParaRPr lang="ru-RU" sz="11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Познавательный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речи. Английский язык.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Корнева И.Г. учитель англ. языка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7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611558" y="476672"/>
            <a:ext cx="799288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Объединения дополнительного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образования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школе развита система дополнительного образования совместно с ДЮСШ, Домом детского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творчества «Радуга талантов»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8337"/>
              </p:ext>
            </p:extLst>
          </p:nvPr>
        </p:nvGraphicFramePr>
        <p:xfrm>
          <a:off x="515169" y="2708920"/>
          <a:ext cx="8135937" cy="3057003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621069"/>
                <a:gridCol w="5514868"/>
              </a:tblGrid>
              <a:tr h="36660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Направления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694" marB="4569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Название объединения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694" marB="45694"/>
                </a:tc>
              </a:tr>
              <a:tr h="9306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Физкультурно – спортивное        </a:t>
                      </a:r>
                    </a:p>
                    <a:p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694" marB="45694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Секции «Лыжные гонки»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694" marB="45694"/>
                </a:tc>
              </a:tr>
              <a:tr h="64865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Художественное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694" marB="4569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694" marB="45694"/>
                </a:tc>
              </a:tr>
              <a:tr h="100637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Социально-педагогическое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694" marB="45694"/>
                </a:tc>
                <a:tc>
                  <a:txBody>
                    <a:bodyPr/>
                    <a:lstStyle/>
                    <a:p>
                      <a:endParaRPr lang="ru-RU" sz="20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694" marB="4569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7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 flipH="1">
            <a:off x="775072" y="54868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Воспитательная работа</a:t>
            </a:r>
          </a:p>
        </p:txBody>
      </p:sp>
      <p:pic>
        <p:nvPicPr>
          <p:cNvPr id="66563" name="Picture 4" descr="C:\Users\Пользователь\Desktop\Для публ отчета\для директора\мероприятия\100D3100\DSC_320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99262" y="1484784"/>
            <a:ext cx="5233110" cy="3924833"/>
          </a:xfrm>
          <a:prstGeom prst="roundRect">
            <a:avLst>
              <a:gd name="adj" fmla="val 398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611560" y="1268760"/>
            <a:ext cx="770485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61950" indent="-3619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charset="0"/>
              <a:buChar char="•"/>
            </a:pP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патриотическое</a:t>
            </a:r>
            <a:r>
              <a:rPr lang="en-US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indent="-3619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charset="0"/>
              <a:buChar char="•"/>
            </a:pP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</a:t>
            </a:r>
            <a:r>
              <a:rPr lang="en-US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indent="-3619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charset="0"/>
              <a:buChar char="•"/>
            </a:pP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научно-познавательное;</a:t>
            </a:r>
          </a:p>
          <a:p>
            <a:pPr marL="361950" indent="-3619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charset="0"/>
              <a:buChar char="•"/>
            </a:pP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</a:t>
            </a:r>
            <a:r>
              <a:rPr lang="en-US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indent="-3619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charset="0"/>
              <a:buChar char="•"/>
            </a:pP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спортивно-оздоровительное.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503565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07F0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Направления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873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4213" y="374650"/>
            <a:ext cx="7775575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Классные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руководители</a:t>
            </a:r>
          </a:p>
          <a:p>
            <a:pPr algn="ctr">
              <a:defRPr/>
            </a:pPr>
            <a:endParaRPr lang="ru-RU" sz="1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 классные руководители разработали воспитательные системы классов;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классные часы.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68611" name="Picture 3" descr="C:\Users\Пользователь\Desktop\Для публ отчета\для директора\мероприятия\100D3100\DSC_310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5934" y="2996951"/>
            <a:ext cx="3744382" cy="2808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C:\Users\Пользователь\Desktop\Для публ отчета\Волгоград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7544" y="2996952"/>
            <a:ext cx="3744382" cy="2808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1"/>
          <p:cNvSpPr>
            <a:spLocks noChangeArrowheads="1"/>
          </p:cNvSpPr>
          <p:nvPr/>
        </p:nvSpPr>
        <p:spPr bwMode="auto">
          <a:xfrm>
            <a:off x="571500" y="404664"/>
            <a:ext cx="800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Школьная детская организация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3D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9635" name="Прямоугольник 2"/>
          <p:cNvSpPr>
            <a:spLocks noChangeArrowheads="1"/>
          </p:cNvSpPr>
          <p:nvPr/>
        </p:nvSpPr>
        <p:spPr bwMode="auto">
          <a:xfrm>
            <a:off x="501874" y="1239857"/>
            <a:ext cx="76438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Благотворительные концерты.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Линейка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посвящённая Дню знаний;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Концерты ко Дню учителя, Дню матери, 8 марта, Дню Победы;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Новогодний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6" name="Picture 5" descr="C:\Users\Пользователь\Desktop\Для публ отчета\для директора\мероприятия\100D3100\DSC_258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2857496"/>
            <a:ext cx="3411667" cy="2558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 descr="C:\Users\Пользователь\Desktop\Для публ отчета\На линейке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6" y="2786058"/>
            <a:ext cx="3509839" cy="263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692696"/>
            <a:ext cx="454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ЛИДЕРЫ ПО СДАЧЕ МОЛОКА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1772816"/>
            <a:ext cx="4282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Асанова Ю. В.  - 3879 литра   </a:t>
            </a:r>
          </a:p>
          <a:p>
            <a:pPr marL="342900" indent="-342900">
              <a:buFontTx/>
              <a:buAutoNum type="arabicPeriod"/>
            </a:pPr>
            <a:r>
              <a:rPr lang="ru-RU" dirty="0" err="1" smtClean="0"/>
              <a:t>Ишпаева</a:t>
            </a:r>
            <a:r>
              <a:rPr lang="ru-RU" dirty="0" smtClean="0"/>
              <a:t> Зоя С. </a:t>
            </a:r>
            <a:r>
              <a:rPr lang="ru-RU" dirty="0"/>
              <a:t>– </a:t>
            </a:r>
            <a:r>
              <a:rPr lang="ru-RU" dirty="0" smtClean="0"/>
              <a:t>3363 </a:t>
            </a:r>
            <a:r>
              <a:rPr lang="ru-RU" dirty="0"/>
              <a:t>литра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Ишпаева</a:t>
            </a:r>
            <a:r>
              <a:rPr lang="ru-RU" dirty="0" smtClean="0"/>
              <a:t> Альбина М. – 2652 литра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Юмин</a:t>
            </a:r>
            <a:r>
              <a:rPr lang="ru-RU" dirty="0" smtClean="0"/>
              <a:t> Александр Д.. – 2459 литра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13383" y="1199048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47703 литра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ChangeArrowheads="1"/>
          </p:cNvSpPr>
          <p:nvPr/>
        </p:nvSpPr>
        <p:spPr bwMode="auto">
          <a:xfrm>
            <a:off x="576263" y="1762631"/>
            <a:ext cx="53641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66700" indent="-266700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посвящённые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Дню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защитника 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Отечества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6700" indent="-266700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Концерты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военной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песни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6700" indent="-266700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Митинг и открытые классные</a:t>
            </a:r>
          </a:p>
          <a:p>
            <a:pPr marL="266700" indent="-266700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часы ко Дню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6700" indent="-266700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Классные часы с приглашением </a:t>
            </a:r>
          </a:p>
          <a:p>
            <a:pPr marL="266700" indent="-266700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ветеранов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участников боевых действий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0659" name="Picture 5" descr="C:\Users\Пользователь\Desktop\Для публ отчета\Ветераны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3503" y="3500438"/>
            <a:ext cx="3500463" cy="2507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C:\Users\Пользователь\Desktop\Для публ отчета\для директора\мероприятия\100D3100\DSC_291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75618" y="1111682"/>
            <a:ext cx="3256814" cy="2171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0362" y="531525"/>
            <a:ext cx="8388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07F0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Патриотическое воспитание</a:t>
            </a:r>
          </a:p>
        </p:txBody>
      </p:sp>
    </p:spTree>
    <p:extLst>
      <p:ext uri="{BB962C8B-B14F-4D97-AF65-F5344CB8AC3E}">
        <p14:creationId xmlns:p14="http://schemas.microsoft.com/office/powerpoint/2010/main" val="17082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Прямоугольник 1"/>
          <p:cNvSpPr>
            <a:spLocks noChangeArrowheads="1"/>
          </p:cNvSpPr>
          <p:nvPr/>
        </p:nvSpPr>
        <p:spPr bwMode="auto">
          <a:xfrm>
            <a:off x="395536" y="500062"/>
            <a:ext cx="835292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65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Спортивно-оздоровительное воспитание</a:t>
            </a:r>
            <a:endParaRPr lang="ru-RU" sz="265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0899" name="Picture 5" descr="C:\Users\Пользователь\Desktop\Для публ отчета\для директора\мероприятия\100D3100\DSC_33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t="7431" r="23984" b="5532"/>
          <a:stretch/>
        </p:blipFill>
        <p:spPr bwMode="auto">
          <a:xfrm>
            <a:off x="585640" y="2996952"/>
            <a:ext cx="2434563" cy="2894020"/>
          </a:xfrm>
          <a:prstGeom prst="roundRect">
            <a:avLst>
              <a:gd name="adj" fmla="val 47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C:\Users\Пользователь\Desktop\Для публ отчета\для директора\мероприятия\100D3100\DSC_294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67947" y="1289000"/>
            <a:ext cx="3184995" cy="2388746"/>
          </a:xfrm>
          <a:prstGeom prst="roundRect">
            <a:avLst>
              <a:gd name="adj" fmla="val 47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 descr="C:\Users\Пользователь\Desktop\Для публ отчета\для директора\мероприятия\100D3100\DSC_3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86" y="3830546"/>
            <a:ext cx="2736850" cy="2055437"/>
          </a:xfrm>
          <a:prstGeom prst="roundRect">
            <a:avLst>
              <a:gd name="adj" fmla="val 47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07019" y="3830546"/>
            <a:ext cx="2714889" cy="2036167"/>
          </a:xfrm>
          <a:prstGeom prst="roundRect">
            <a:avLst>
              <a:gd name="adj" fmla="val 47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682" y="1206795"/>
            <a:ext cx="5162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спортивных секций </a:t>
            </a:r>
          </a:p>
          <a:p>
            <a:pPr marL="266700" lvl="0" indent="-266700"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районных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соревнованиях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6700" lvl="0" indent="-266700" algn="just"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Прямоугольник 1"/>
          <p:cNvSpPr>
            <a:spLocks noChangeArrowheads="1"/>
          </p:cNvSpPr>
          <p:nvPr/>
        </p:nvSpPr>
        <p:spPr bwMode="auto">
          <a:xfrm>
            <a:off x="539750" y="1125538"/>
            <a:ext cx="77057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пришкольной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территории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indent="-5143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Акции «Птичья столовая», «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Птичий домик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514350" indent="-5143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Озеленение школьных коридоров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столовой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субботниках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76672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07F0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Экологическое воспитание</a:t>
            </a:r>
          </a:p>
        </p:txBody>
      </p:sp>
    </p:spTree>
    <p:extLst>
      <p:ext uri="{BB962C8B-B14F-4D97-AF65-F5344CB8AC3E}">
        <p14:creationId xmlns:p14="http://schemas.microsoft.com/office/powerpoint/2010/main" val="26922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562" cy="86449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Акции </a:t>
            </a:r>
            <a: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Птичья столовая», «Птичий 	домик</a:t>
            </a:r>
            <a: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  <a:endParaRPr lang="ru-RU" sz="2800" i="1" kern="1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2" descr="C:\Users\Пользователь\Desktop\Для публ отчета\DCIM\100D3100\DSC_3754.JPG"/>
          <p:cNvPicPr>
            <a:picLocks noChangeAspect="1" noChangeArrowheads="1"/>
          </p:cNvPicPr>
          <p:nvPr/>
        </p:nvPicPr>
        <p:blipFill>
          <a:blip r:embed="rId2" cstate="print"/>
          <a:srcRect l="17140" r="25167" b="10576"/>
          <a:stretch>
            <a:fillRect/>
          </a:stretch>
        </p:blipFill>
        <p:spPr bwMode="auto">
          <a:xfrm>
            <a:off x="642910" y="1285860"/>
            <a:ext cx="4429156" cy="5148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Пользователь\Desktop\Для публ отчета\DCIM\100D3100\DSC_3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37209"/>
            <a:ext cx="2993807" cy="350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 sz="quarter"/>
          </p:nvPr>
        </p:nvSpPr>
        <p:spPr>
          <a:xfrm>
            <a:off x="467544" y="476672"/>
            <a:ext cx="8183562" cy="115153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базе школы </a:t>
            </a:r>
            <a: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работает</a:t>
            </a:r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b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ЮИД</a:t>
            </a:r>
            <a:endParaRPr lang="ru-RU" dirty="0" smtClean="0"/>
          </a:p>
        </p:txBody>
      </p:sp>
      <p:sp>
        <p:nvSpPr>
          <p:cNvPr id="91139" name="Содержимое 4"/>
          <p:cNvSpPr>
            <a:spLocks noGrp="1"/>
          </p:cNvSpPr>
          <p:nvPr>
            <p:ph sz="quarter" idx="3"/>
          </p:nvPr>
        </p:nvSpPr>
        <p:spPr>
          <a:xfrm>
            <a:off x="428596" y="1142984"/>
            <a:ext cx="4356100" cy="2016125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Члены ЮИД: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знакомят с ПДД учащихся начальной  школы и воспитанников детского сада;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Участвуют в районных акциях совместно с работниками ГИБДД</a:t>
            </a:r>
          </a:p>
        </p:txBody>
      </p:sp>
      <p:pic>
        <p:nvPicPr>
          <p:cNvPr id="91140" name="Picture 2" descr="C:\Users\Пользователь\Desktop\Для публ отчета\для директора\мероприятия\100D3100\DSC_262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0034" y="3143248"/>
            <a:ext cx="5227401" cy="348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3" descr="C:\Users\Пользователь\Desktop\Для публ отчета\для директора\DSC_25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6"/>
          <a:stretch/>
        </p:blipFill>
        <p:spPr bwMode="auto">
          <a:xfrm>
            <a:off x="6003669" y="3645025"/>
            <a:ext cx="2500220" cy="1927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Пользователь\Desktop\Для публ отчета\гибдд\DSC_05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8230" r="10259"/>
          <a:stretch/>
        </p:blipFill>
        <p:spPr bwMode="auto">
          <a:xfrm>
            <a:off x="5652120" y="1268760"/>
            <a:ext cx="2808312" cy="2247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1034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695325" y="571480"/>
            <a:ext cx="98393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2200" b="1" smtClean="0">
              <a:solidFill>
                <a:srgbClr val="1A008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5243" name="TextBox 17"/>
          <p:cNvSpPr txBox="1">
            <a:spLocks noChangeArrowheads="1"/>
          </p:cNvSpPr>
          <p:nvPr/>
        </p:nvSpPr>
        <p:spPr bwMode="auto">
          <a:xfrm>
            <a:off x="611188" y="609600"/>
            <a:ext cx="7921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Сотрудничество с родителями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24656" y="1517253"/>
            <a:ext cx="8294687" cy="3862806"/>
            <a:chOff x="428626" y="1545806"/>
            <a:chExt cx="8294687" cy="3862806"/>
          </a:xfrm>
        </p:grpSpPr>
        <p:sp>
          <p:nvSpPr>
            <p:cNvPr id="16" name="Line 32"/>
            <p:cNvSpPr>
              <a:spLocks noChangeShapeType="1"/>
            </p:cNvSpPr>
            <p:nvPr/>
          </p:nvSpPr>
          <p:spPr bwMode="auto">
            <a:xfrm flipV="1">
              <a:off x="5684839" y="2930524"/>
              <a:ext cx="1584324" cy="604042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 flipH="1" flipV="1">
              <a:off x="1832767" y="2930525"/>
              <a:ext cx="1186660" cy="60404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3019426" y="3282950"/>
              <a:ext cx="2665412" cy="503238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3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b="1">
                  <a:solidFill>
                    <a:srgbClr val="9A0000"/>
                  </a:solidFill>
                </a:rPr>
                <a:t>НАПРАВЛЕНИЯ</a:t>
              </a: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428626" y="4217988"/>
              <a:ext cx="2808287" cy="576262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3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/>
                <a:t>ДОСУГОВОЕ</a:t>
              </a:r>
            </a:p>
          </p:txBody>
        </p:sp>
        <p:sp>
          <p:nvSpPr>
            <p:cNvPr id="11" name="Line 31"/>
            <p:cNvSpPr>
              <a:spLocks noChangeShapeType="1"/>
            </p:cNvSpPr>
            <p:nvPr/>
          </p:nvSpPr>
          <p:spPr bwMode="auto">
            <a:xfrm flipH="1">
              <a:off x="1832767" y="3534569"/>
              <a:ext cx="1186659" cy="683419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38"/>
            <p:cNvSpPr>
              <a:spLocks noChangeArrowheads="1"/>
            </p:cNvSpPr>
            <p:nvPr/>
          </p:nvSpPr>
          <p:spPr bwMode="auto">
            <a:xfrm>
              <a:off x="3019426" y="4954587"/>
              <a:ext cx="2665411" cy="454025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3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/>
                <a:t>ТВОРЧЕСКОЕ</a:t>
              </a: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5827713" y="4217988"/>
              <a:ext cx="2743200" cy="576262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3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/>
                <a:t>ПРОФИЛАКТИЧЕСКОЕ</a:t>
              </a:r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5684839" y="3534569"/>
              <a:ext cx="1584324" cy="683419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428626" y="2244725"/>
              <a:ext cx="2808287" cy="685800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3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/>
                <a:t>ОРГАНИЗАЦИОННОЕ</a:t>
              </a:r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019427" y="1545806"/>
              <a:ext cx="2665412" cy="597319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3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/>
                <a:t>ИНФОРМАЦИОННО-</a:t>
              </a:r>
            </a:p>
            <a:p>
              <a:pPr algn="ctr"/>
              <a:r>
                <a:rPr lang="ru-RU" sz="1600" b="1" dirty="0"/>
                <a:t>ПРОСВЕТИТЕЛЬСКОЕ</a:t>
              </a:r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5980113" y="2244725"/>
              <a:ext cx="2743200" cy="685800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3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/>
                <a:t>ПСИХОЛОГО-</a:t>
              </a:r>
            </a:p>
            <a:p>
              <a:pPr algn="ctr"/>
              <a:r>
                <a:rPr lang="ru-RU" sz="1600" b="1" dirty="0"/>
                <a:t>ПЕДАГОГИЧЕСКОЕ</a:t>
              </a:r>
            </a:p>
          </p:txBody>
        </p:sp>
        <p:cxnSp>
          <p:nvCxnSpPr>
            <p:cNvPr id="38" name="Прямая со стрелкой 37"/>
            <p:cNvCxnSpPr>
              <a:stCxn id="9" idx="0"/>
              <a:endCxn id="21" idx="2"/>
            </p:cNvCxnSpPr>
            <p:nvPr/>
          </p:nvCxnSpPr>
          <p:spPr>
            <a:xfrm flipV="1">
              <a:off x="4352132" y="2143125"/>
              <a:ext cx="1" cy="113982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>
              <a:stCxn id="9" idx="2"/>
              <a:endCxn id="13" idx="0"/>
            </p:cNvCxnSpPr>
            <p:nvPr/>
          </p:nvCxnSpPr>
          <p:spPr>
            <a:xfrm>
              <a:off x="4352132" y="3786188"/>
              <a:ext cx="0" cy="116839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2207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18487" cy="1008063"/>
          </a:xfrm>
          <a:noFill/>
        </p:spPr>
        <p:txBody>
          <a:bodyPr/>
          <a:lstStyle/>
          <a:p>
            <a:pPr algn="ctr"/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Направления дальнейшей работы педагогического коллектива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xfrm>
            <a:off x="428596" y="1857364"/>
            <a:ext cx="8136904" cy="242889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Повышение результатов промежуточной аттестации в 2- 4 классах.</a:t>
            </a:r>
          </a:p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Результативное участие в олимпиадах, конкурсах, проектах.</a:t>
            </a:r>
          </a:p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Совершенствование  и расширение работы по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</a:rPr>
              <a:t>здоровьесберегающим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 технологиям.</a:t>
            </a:r>
          </a:p>
        </p:txBody>
      </p:sp>
    </p:spTree>
    <p:extLst>
      <p:ext uri="{BB962C8B-B14F-4D97-AF65-F5344CB8AC3E}">
        <p14:creationId xmlns:p14="http://schemas.microsoft.com/office/powerpoint/2010/main" val="41208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>
          <a:xfrm>
            <a:off x="503238" y="476250"/>
            <a:ext cx="8183562" cy="649288"/>
          </a:xfrm>
          <a:noFill/>
        </p:spPr>
        <p:txBody>
          <a:bodyPr/>
          <a:lstStyle/>
          <a:p>
            <a:pPr algn="ctr"/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 на </a:t>
            </a:r>
            <a:r>
              <a:rPr lang="ru-RU" sz="2800" i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2018-2019 учебный </a:t>
            </a:r>
            <a:r>
              <a:rPr lang="ru-RU" sz="2800" i="1" kern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</a:t>
            </a:r>
          </a:p>
        </p:txBody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11188" y="1268413"/>
            <a:ext cx="7705725" cy="446563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качества знаний учащихся;</a:t>
            </a:r>
          </a:p>
          <a:p>
            <a:pPr>
              <a:lnSpc>
                <a:spcPct val="80000"/>
              </a:lnSpc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ИКТ и новых образовательных технологий в преподавание предметов;</a:t>
            </a:r>
          </a:p>
          <a:p>
            <a:pPr>
              <a:lnSpc>
                <a:spcPct val="80000"/>
              </a:lnSpc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педагогического мастерства;</a:t>
            </a:r>
          </a:p>
          <a:p>
            <a:pPr marL="0" indent="0">
              <a:lnSpc>
                <a:spcPct val="80000"/>
              </a:lnSpc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дорожной карты и пакета нормативно-правовой базы школы по ФГОС начальной школы –детского сада;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Продолжение создания необходимых условий для обеспечения разработки и освоения инноваций.</a:t>
            </a:r>
          </a:p>
        </p:txBody>
      </p:sp>
    </p:spTree>
    <p:extLst>
      <p:ext uri="{BB962C8B-B14F-4D97-AF65-F5344CB8AC3E}">
        <p14:creationId xmlns:p14="http://schemas.microsoft.com/office/powerpoint/2010/main" val="18874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92682947"/>
              </p:ext>
            </p:extLst>
          </p:nvPr>
        </p:nvGraphicFramePr>
        <p:xfrm>
          <a:off x="1043608" y="332656"/>
          <a:ext cx="8064896" cy="3419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659497120"/>
              </p:ext>
            </p:extLst>
          </p:nvPr>
        </p:nvGraphicFramePr>
        <p:xfrm>
          <a:off x="6177575" y="2132856"/>
          <a:ext cx="2929263" cy="123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05563100"/>
              </p:ext>
            </p:extLst>
          </p:nvPr>
        </p:nvGraphicFramePr>
        <p:xfrm>
          <a:off x="1259632" y="2420888"/>
          <a:ext cx="180020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Двойная стрелка вверх/вниз 10"/>
          <p:cNvSpPr/>
          <p:nvPr/>
        </p:nvSpPr>
        <p:spPr>
          <a:xfrm>
            <a:off x="2483768" y="1124744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ая стрелка вверх/вниз 11"/>
          <p:cNvSpPr/>
          <p:nvPr/>
        </p:nvSpPr>
        <p:spPr>
          <a:xfrm>
            <a:off x="7236296" y="1124744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48680"/>
            <a:ext cx="720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Акция «Чистый берег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4320000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72" y="2060848"/>
            <a:ext cx="3213000" cy="3131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7" y="1384964"/>
            <a:ext cx="330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Уборка родника </a:t>
            </a:r>
          </a:p>
          <a:p>
            <a:r>
              <a:rPr lang="ru-RU" sz="2000" dirty="0" smtClean="0"/>
              <a:t>с. </a:t>
            </a:r>
            <a:r>
              <a:rPr lang="ru-RU" sz="2000" dirty="0" err="1" smtClean="0"/>
              <a:t>Кулегаш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3230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2107</TotalTime>
  <Words>2021</Words>
  <Application>Microsoft Office PowerPoint</Application>
  <PresentationFormat>Экран (4:3)</PresentationFormat>
  <Paragraphs>453</Paragraphs>
  <Slides>77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Солнцестояние</vt:lpstr>
      <vt:lpstr>Презентация PowerPoint</vt:lpstr>
      <vt:lpstr> Отчет Совета Кулегашского сельского поселения   Агрызского муниципального района о проделанной работе за 2018 год. Докладчик-глава Кулегашского сельского поселения  Юрий Николаевич Васильев</vt:lpstr>
      <vt:lpstr>Презентация PowerPoint</vt:lpstr>
      <vt:lpstr>Численность населения 01.01.2019</vt:lpstr>
      <vt:lpstr>Количество дворов 159</vt:lpstr>
      <vt:lpstr>Поголовье скота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Открытие начальной школы-сада  в с. Кулегаш август 2018 года</vt:lpstr>
      <vt:lpstr>Презентация PowerPoint</vt:lpstr>
      <vt:lpstr>ВОДОСНАБЖЕНИЕ  НА 01.01.2019 ГОД</vt:lpstr>
      <vt:lpstr>Должники за воду (2017, 2018 гг.)</vt:lpstr>
      <vt:lpstr>Самообложение  2018 год</vt:lpstr>
      <vt:lpstr>Презентация PowerPoint</vt:lpstr>
      <vt:lpstr>ДОЛЖНИКИ ПО САМООБЛОЖЕНИЮ  ЗА 2014, 2015, 2016, 2017,2018 ГОДЫ</vt:lpstr>
      <vt:lpstr>Презентация PowerPoint</vt:lpstr>
      <vt:lpstr>Презентация PowerPoint</vt:lpstr>
      <vt:lpstr>Самообложение в 2019 году:  необходимо собрать и сдать в банк 94 200 руб.  до 1 марта 2019 г.</vt:lpstr>
      <vt:lpstr>Презентация PowerPoint</vt:lpstr>
      <vt:lpstr>  Отчет об исполнении бюджета за 2018 год        Кулегашского сельского поселения                                     ТЫС.РУБ. </vt:lpstr>
      <vt:lpstr>Кулегашский сельский  Дом культуры</vt:lpstr>
      <vt:lpstr>Презентация PowerPoint</vt:lpstr>
      <vt:lpstr>Презентация PowerPoint</vt:lpstr>
      <vt:lpstr>               Участие народного фольклорного ансамбля  «Курмызак олык» в фестивалях и праздниках - Межрегиональный праздник марийской культуры «Пеледыш пайрем», Республика Марий Эл, г. Йошкар-Ола (благодарность); - Республиканский марийский национальный праздник «Семык», УР, Малопургинский район, с.Верхняя Иж-Бобья (благодарственное письмо); - Межрегиональный этнофестиваль «Марийская восьмёрка»,  РТ, Менделеевский район (диплом); - 10 международный этнический фестиваль «Крутушка», РТ, п.Крутушка (диплом); - 4 фестиваль самодеятельных исполнителей марийской музыки «.Йоҥгалт, гармонь йÿк» (диплом); - Республиканский фестиваль народного творчества финно-угорских народов Республики Татарстан «Мы ветви древа одного», РТ, г. Набережные Челны (диплом лауреата); -районный смотр-конкурс творческих коллективов г. Агрыз и Агрызского района, посвящённый 80-летнему юбилею г.Агрыз «Мой город – мой праздник» (грамота).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Кулегашский ФАП  Заведующая-медицинская сестра Васильева Ирина Александровна Медицинский стаж-26 лет</vt:lpstr>
      <vt:lpstr>Презентация PowerPoint</vt:lpstr>
      <vt:lpstr>Диспансеризация взрослого населения</vt:lpstr>
      <vt:lpstr>Флюорография</vt:lpstr>
      <vt:lpstr>Вакцинопрофилактика гриппа</vt:lpstr>
      <vt:lpstr>Презентация PowerPoint</vt:lpstr>
      <vt:lpstr>Презентация PowerPoint</vt:lpstr>
      <vt:lpstr>Презентация PowerPoint</vt:lpstr>
      <vt:lpstr>Презентация PowerPoint</vt:lpstr>
      <vt:lpstr>Байтугановский ФАП обслуживает два населенных пункта  -д.Ожбуй и д. Байтуганово.</vt:lpstr>
      <vt:lpstr>РАССТОЯНИЕ ДО УЧАСТКОВОЙ БОЛЬНИЦЫ -25 КМ.  ДО РАЙОННОЙ БОЛЬНИЦЫ – 100  КМ.</vt:lpstr>
      <vt:lpstr>2018-2019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работы  школы</vt:lpstr>
      <vt:lpstr>Анализ  успеваемости и качества знаний  за I полугодие 2018-2019 учебного года</vt:lpstr>
      <vt:lpstr>Развитие информационно-образовательной среды ОУ</vt:lpstr>
      <vt:lpstr>Направления внеклассной деятельности: </vt:lpstr>
      <vt:lpstr>Создание портфолио учащихся начальной школы</vt:lpstr>
      <vt:lpstr>Использование ИКТ  в начальной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Акции  «Птичья столовая», «Птичий  домик»</vt:lpstr>
      <vt:lpstr>             На базе школы работает: ЮИД</vt:lpstr>
      <vt:lpstr>Презентация PowerPoint</vt:lpstr>
      <vt:lpstr>Направления дальнейшей работы педагогического коллектива</vt:lpstr>
      <vt:lpstr>Задачи на 2018-2019 учебный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Кулегашское сельское поселение  01.01.2015 год</dc:title>
  <dc:creator>Солнце</dc:creator>
  <cp:lastModifiedBy>Юрий</cp:lastModifiedBy>
  <cp:revision>133</cp:revision>
  <dcterms:created xsi:type="dcterms:W3CDTF">2015-02-04T05:37:28Z</dcterms:created>
  <dcterms:modified xsi:type="dcterms:W3CDTF">2019-01-25T08:15:15Z</dcterms:modified>
</cp:coreProperties>
</file>