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78" r:id="rId3"/>
    <p:sldId id="279" r:id="rId4"/>
    <p:sldId id="262" r:id="rId5"/>
    <p:sldId id="280" r:id="rId6"/>
    <p:sldId id="266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0DE"/>
    <a:srgbClr val="CFCF1F"/>
    <a:srgbClr val="CCCC00"/>
    <a:srgbClr val="CA6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79587" autoAdjust="0"/>
  </p:normalViewPr>
  <p:slideViewPr>
    <p:cSldViewPr>
      <p:cViewPr varScale="1">
        <p:scale>
          <a:sx n="91" d="100"/>
          <a:sy n="91" d="100"/>
        </p:scale>
        <p:origin x="5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290</c:v>
                </c:pt>
                <c:pt idx="1">
                  <c:v>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88-4E60-A54C-FC42D5D483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устных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88-4E60-A54C-FC42D5D48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8631376"/>
        <c:axId val="1388633456"/>
        <c:axId val="0"/>
      </c:bar3DChart>
      <c:catAx>
        <c:axId val="138863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88633456"/>
        <c:crosses val="autoZero"/>
        <c:auto val="1"/>
        <c:lblAlgn val="ctr"/>
        <c:lblOffset val="100"/>
        <c:noMultiLvlLbl val="0"/>
      </c:catAx>
      <c:valAx>
        <c:axId val="138863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863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главой района</c:v>
                </c:pt>
                <c:pt idx="1">
                  <c:v> руководителями Совета и Исполкома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110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7-431E-A41A-31FF57A42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28555458345487E-2"/>
          <c:y val="2.0498179061561043E-2"/>
          <c:w val="0.8713410129289394"/>
          <c:h val="0.8136184498194085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Глава района</c:v>
                </c:pt>
                <c:pt idx="1">
                  <c:v>Аппарат Президента РТ </c:v>
                </c:pt>
                <c:pt idx="2">
                  <c:v>Управление Президента РФ</c:v>
                </c:pt>
                <c:pt idx="3">
                  <c:v>Депутаты</c:v>
                </c:pt>
                <c:pt idx="4">
                  <c:v>Другие органы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189</c:v>
                </c:pt>
                <c:pt idx="1">
                  <c:v>44</c:v>
                </c:pt>
                <c:pt idx="2">
                  <c:v>29</c:v>
                </c:pt>
                <c:pt idx="3">
                  <c:v>11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A-44AB-AA0E-A80AC05F76F0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Глава района</c:v>
                </c:pt>
                <c:pt idx="1">
                  <c:v>Аппарат Президента РТ </c:v>
                </c:pt>
                <c:pt idx="2">
                  <c:v>Управление Президента РФ</c:v>
                </c:pt>
                <c:pt idx="3">
                  <c:v>Депутаты</c:v>
                </c:pt>
                <c:pt idx="4">
                  <c:v>Другие органы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183</c:v>
                </c:pt>
                <c:pt idx="1">
                  <c:v>44</c:v>
                </c:pt>
                <c:pt idx="2">
                  <c:v>46</c:v>
                </c:pt>
                <c:pt idx="3">
                  <c:v>13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EA-44AB-AA0E-A80AC05F7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4148159"/>
        <c:axId val="1"/>
        <c:axId val="2"/>
      </c:bar3DChart>
      <c:catAx>
        <c:axId val="29414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9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1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94148159"/>
        <c:crosses val="autoZero"/>
        <c:crossBetween val="between"/>
      </c:valAx>
      <c:serAx>
        <c:axId val="2"/>
        <c:scaling>
          <c:orientation val="minMax"/>
        </c:scaling>
        <c:delete val="0"/>
        <c:axPos val="b"/>
        <c:numFmt formatCode="\О\с\н\о\в\н\о\й" sourceLinked="1"/>
        <c:majorTickMark val="none"/>
        <c:minorTickMark val="none"/>
        <c:tickLblPos val="nextTo"/>
        <c:spPr>
          <a:ln w="6342">
            <a:noFill/>
          </a:ln>
        </c:spPr>
        <c:txPr>
          <a:bodyPr rot="0" vert="horz"/>
          <a:lstStyle/>
          <a:p>
            <a:pPr>
              <a:defRPr sz="1997" b="1" i="0" u="none" strike="noStrike" baseline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"/>
        <c:crosses val="autoZero"/>
        <c:tickLblSkip val="1"/>
        <c:tickMarkSkip val="1"/>
      </c:serAx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4.77025552352063E-2"/>
          <c:w val="0.96604938271604934"/>
          <c:h val="0.938267281460321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благоустройство</c:v>
                </c:pt>
                <c:pt idx="1">
                  <c:v>социальный </c:v>
                </c:pt>
                <c:pt idx="2">
                  <c:v>жилищный</c:v>
                </c:pt>
                <c:pt idx="3">
                  <c:v>жкх</c:v>
                </c:pt>
                <c:pt idx="4">
                  <c:v>земельный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</c:v>
                </c:pt>
                <c:pt idx="1">
                  <c:v>53</c:v>
                </c:pt>
                <c:pt idx="2">
                  <c:v>47</c:v>
                </c:pt>
                <c:pt idx="3">
                  <c:v>43</c:v>
                </c:pt>
                <c:pt idx="4">
                  <c:v>46</c:v>
                </c:pt>
                <c:pt idx="5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7-411F-9B34-F8C9FDB6D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</cdr:x>
      <cdr:y>0.21315</cdr:y>
    </cdr:from>
    <cdr:to>
      <cdr:x>0.36875</cdr:x>
      <cdr:y>0.27679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386608" y="964704"/>
          <a:ext cx="648072" cy="28803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110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0.29</cdr:x>
      <cdr:y>0.45227</cdr:y>
    </cdr:from>
    <cdr:to>
      <cdr:x>0.3775</cdr:x>
      <cdr:y>0.54773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86608" y="2046957"/>
          <a:ext cx="720080" cy="432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290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0.64875</cdr:x>
      <cdr:y>0.27679</cdr:y>
    </cdr:from>
    <cdr:to>
      <cdr:x>0.71875</cdr:x>
      <cdr:y>0.35634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338936" y="1252736"/>
          <a:ext cx="576064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0.46771</cdr:y>
    </cdr:from>
    <cdr:to>
      <cdr:x>0.7275</cdr:x>
      <cdr:y>0.56317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266928" y="2116832"/>
          <a:ext cx="720080" cy="4320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246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0.4825</cdr:x>
      <cdr:y>0.32452</cdr:y>
    </cdr:from>
    <cdr:to>
      <cdr:x>0.57</cdr:x>
      <cdr:y>0.43589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325575">
          <a:off x="3970784" y="1468760"/>
          <a:ext cx="72008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21%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0.36111</cdr:x>
      <cdr:y>0.24623</cdr:y>
    </cdr:from>
    <cdr:to>
      <cdr:x>0.5243</cdr:x>
      <cdr:y>0.38828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71792" y="1114420"/>
          <a:ext cx="1343028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0.39583</cdr:x>
      <cdr:y>0.18309</cdr:y>
    </cdr:from>
    <cdr:to>
      <cdr:x>0.49132</cdr:x>
      <cdr:y>0.32515</cdr:y>
    </cdr:to>
    <cdr:sp macro="" textlink="">
      <cdr:nvSpPr>
        <cdr:cNvPr id="7" name="TextBox 6"/>
        <cdr:cNvSpPr txBox="1"/>
      </cdr:nvSpPr>
      <cdr:spPr>
        <a:xfrm xmlns:a="http://schemas.openxmlformats.org/drawingml/2006/main" flipH="1">
          <a:off x="3257544" y="828668"/>
          <a:ext cx="785818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18</a:t>
          </a:r>
          <a:endParaRPr lang="ru-RU" sz="3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0.12673</cdr:x>
      <cdr:y>0.3725</cdr:y>
    </cdr:from>
    <cdr:to>
      <cdr:x>0.2743</cdr:x>
      <cdr:y>0.54613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42966" y="1685924"/>
          <a:ext cx="1214446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0.56076</cdr:x>
      <cdr:y>0.49877</cdr:y>
    </cdr:from>
    <cdr:to>
      <cdr:x>0.70833</cdr:x>
      <cdr:y>0.62505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14866" y="2257428"/>
          <a:ext cx="121444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70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0.2309</cdr:x>
      <cdr:y>0.49877</cdr:y>
    </cdr:from>
    <cdr:to>
      <cdr:x>0.96007</cdr:x>
      <cdr:y>0.60926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900222" y="2257428"/>
          <a:ext cx="600079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Главой района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0.05729</cdr:x>
      <cdr:y>0.08839</cdr:y>
    </cdr:from>
    <cdr:to>
      <cdr:x>0.47396</cdr:x>
      <cdr:y>0.2778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71463" y="400050"/>
          <a:ext cx="3429024" cy="857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Руководителями Совета и Исполкома района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0.12376</cdr:x>
      <cdr:y>0.1336</cdr:y>
    </cdr:from>
    <cdr:to>
      <cdr:x>0.19375</cdr:x>
      <cdr:y>0.21315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18456" y="604664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0.01258</cdr:x>
      <cdr:y>0.27516</cdr:y>
    </cdr:from>
    <cdr:to>
      <cdr:x>0.10883</cdr:x>
      <cdr:y>0.38653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561" y="1245344"/>
          <a:ext cx="79208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189</a:t>
          </a:r>
          <a:endParaRPr lang="ru-RU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0.24883</cdr:x>
      <cdr:y>0.08424</cdr:y>
    </cdr:from>
    <cdr:to>
      <cdr:x>0.35383</cdr:x>
      <cdr:y>0.21152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47776" y="381249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183</a:t>
          </a:r>
          <a:endParaRPr lang="ru-RU" sz="2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0.25758</cdr:x>
      <cdr:y>0.48199</cdr:y>
    </cdr:from>
    <cdr:to>
      <cdr:x>0.33375</cdr:x>
      <cdr:y>0.57908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19784" y="2181448"/>
          <a:ext cx="626845" cy="439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0.36</cdr:x>
      <cdr:y>0.38653</cdr:y>
    </cdr:from>
    <cdr:to>
      <cdr:x>0.43</cdr:x>
      <cdr:y>0.48199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62656" y="1749400"/>
          <a:ext cx="576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0.49125</cdr:x>
      <cdr:y>0.38816</cdr:y>
    </cdr:from>
    <cdr:to>
      <cdr:x>0.56125</cdr:x>
      <cdr:y>0.48362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42792" y="175679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0.41508</cdr:x>
      <cdr:y>0.51381</cdr:y>
    </cdr:from>
    <cdr:to>
      <cdr:x>0.48508</cdr:x>
      <cdr:y>0.62681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15929" y="2325464"/>
          <a:ext cx="576064" cy="511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0.64</cdr:x>
      <cdr:y>0.48362</cdr:y>
    </cdr:from>
    <cdr:to>
      <cdr:x>0.71</cdr:x>
      <cdr:y>0.56317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66928" y="218884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</cdr:x>
      <cdr:y>0.54726</cdr:y>
    </cdr:from>
    <cdr:to>
      <cdr:x>0.64</cdr:x>
      <cdr:y>0.64272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90864" y="2476872"/>
          <a:ext cx="57606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0.78875</cdr:x>
      <cdr:y>0.43426</cdr:y>
    </cdr:from>
    <cdr:to>
      <cdr:x>0.85875</cdr:x>
      <cdr:y>0.52972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491097" y="1965425"/>
          <a:ext cx="576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0.71257</cdr:x>
      <cdr:y>0.54563</cdr:y>
    </cdr:from>
    <cdr:to>
      <cdr:x>0.77125</cdr:x>
      <cdr:y>0.64272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864200" y="2469480"/>
          <a:ext cx="482879" cy="439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0.88889</cdr:x>
      <cdr:y>0.23044</cdr:y>
    </cdr:from>
    <cdr:to>
      <cdr:x>1</cdr:x>
      <cdr:y>0.43248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104298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0.89063</cdr:x>
      <cdr:y>0.04104</cdr:y>
    </cdr:from>
    <cdr:to>
      <cdr:x>0.97743</cdr:x>
      <cdr:y>0.15152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29510" y="185746"/>
          <a:ext cx="714380" cy="500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43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0.78646</cdr:x>
      <cdr:y>0.7671</cdr:y>
    </cdr:from>
    <cdr:to>
      <cdr:x>0.89757</cdr:x>
      <cdr:y>0.96914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72254" y="34718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</cdr:x>
      <cdr:y>0.87759</cdr:y>
    </cdr:from>
    <cdr:to>
      <cdr:x>0.91667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86568" y="3971940"/>
          <a:ext cx="857256" cy="554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80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1.21513E-7</cdr:x>
      <cdr:y>0.1591</cdr:y>
    </cdr:from>
    <cdr:to>
      <cdr:x>0.08001</cdr:x>
      <cdr:y>0.25456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720080"/>
          <a:ext cx="6584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45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0.21125</cdr:x>
      <cdr:y>0.89096</cdr:y>
    </cdr:from>
    <cdr:to>
      <cdr:x>0.33375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38536" y="4032448"/>
          <a:ext cx="1008112" cy="493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47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0.59549</cdr:x>
      <cdr:y>0.40407</cdr:y>
    </cdr:from>
    <cdr:to>
      <cdr:x>0.94624</cdr:x>
      <cdr:y>0.54613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00618" y="1828806"/>
          <a:ext cx="2886590" cy="642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благоустройство</a:t>
          </a:r>
          <a:endParaRPr lang="ru-RU" sz="28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0.06597</cdr:x>
      <cdr:y>0.35672</cdr:y>
    </cdr:from>
    <cdr:to>
      <cdr:x>0.25694</cdr:x>
      <cdr:y>0.43564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2900" y="1614486"/>
          <a:ext cx="157163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0.36875</cdr:x>
      <cdr:y>0.6109</cdr:y>
    </cdr:from>
    <cdr:to>
      <cdr:x>0.6925</cdr:x>
      <cdr:y>0.77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034680" y="2764904"/>
          <a:ext cx="2664295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социальный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0.12376</cdr:x>
      <cdr:y>0.26088</cdr:y>
    </cdr:from>
    <cdr:to>
      <cdr:x>0.42187</cdr:x>
      <cdr:y>0.38816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18456" y="1180728"/>
          <a:ext cx="245336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земельный</a:t>
          </a:r>
          <a:endParaRPr lang="ru-RU" sz="25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0.3075</cdr:x>
      <cdr:y>0.87505</cdr:y>
    </cdr:from>
    <cdr:to>
      <cdr:x>0.33354</cdr:x>
      <cdr:y>0.90662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2530624" y="3960440"/>
          <a:ext cx="214298" cy="14288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0.85591</cdr:x>
      <cdr:y>0.13574</cdr:y>
    </cdr:from>
    <cdr:to>
      <cdr:x>0.88195</cdr:x>
      <cdr:y>0.16162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 rot="5400000">
          <a:off x="7092345" y="565769"/>
          <a:ext cx="117139" cy="21431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0.8125</cdr:x>
      <cdr:y>0.84602</cdr:y>
    </cdr:from>
    <cdr:to>
      <cdr:x>0.83854</cdr:x>
      <cdr:y>0.89337</cdr:y>
    </cdr:to>
    <cdr:sp macro="" textlink="">
      <cdr:nvSpPr>
        <cdr:cNvPr id="19" name="Прямая со стрелкой 18"/>
        <cdr:cNvSpPr/>
      </cdr:nvSpPr>
      <cdr:spPr>
        <a:xfrm xmlns:a="http://schemas.openxmlformats.org/drawingml/2006/main" rot="10800000">
          <a:off x="6686550" y="3829055"/>
          <a:ext cx="214299" cy="21430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0.10937</cdr:x>
      <cdr:y>0.46771</cdr:y>
    </cdr:from>
    <cdr:to>
      <cdr:x>0.36111</cdr:x>
      <cdr:y>0.65863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900071" y="2116832"/>
          <a:ext cx="207172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жилищный</a:t>
          </a:r>
          <a:endParaRPr lang="ru-RU" sz="25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0.32986</cdr:x>
      <cdr:y>0.11996</cdr:y>
    </cdr:from>
    <cdr:to>
      <cdr:x>0.5434</cdr:x>
      <cdr:y>0.23556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714644" y="542916"/>
          <a:ext cx="1757321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прочие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0.19375</cdr:x>
      <cdr:y>0</cdr:y>
    </cdr:from>
    <cdr:to>
      <cdr:x>0.29875</cdr:x>
      <cdr:y>0.11364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1594520" y="0"/>
          <a:ext cx="864096" cy="51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000" b="1" dirty="0" smtClean="0">
              <a:latin typeface="Times New Roman" pitchFamily="18" charset="0"/>
              <a:cs typeface="Times New Roman" pitchFamily="18" charset="0"/>
            </a:rPr>
            <a:t>47</a:t>
          </a:r>
          <a:endParaRPr lang="ru-RU" sz="3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0.08876</cdr:x>
      <cdr:y>0.77959</cdr:y>
    </cdr:from>
    <cdr:to>
      <cdr:x>0.10626</cdr:x>
      <cdr:y>0.81141</cdr:y>
    </cdr:to>
    <cdr:sp macro="" textlink="">
      <cdr:nvSpPr>
        <cdr:cNvPr id="26" name="Прямая со стрелкой 25"/>
        <cdr:cNvSpPr/>
      </cdr:nvSpPr>
      <cdr:spPr>
        <a:xfrm xmlns:a="http://schemas.openxmlformats.org/drawingml/2006/main" flipV="1">
          <a:off x="730424" y="3528393"/>
          <a:ext cx="14401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0.7955</cdr:y>
    </cdr:from>
    <cdr:to>
      <cdr:x>0.09201</cdr:x>
      <cdr:y>0.92278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3600400"/>
          <a:ext cx="75720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46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0.07126</cdr:x>
      <cdr:y>0.25456</cdr:y>
    </cdr:from>
    <cdr:to>
      <cdr:x>0.09737</cdr:x>
      <cdr:y>0.26466</cdr:y>
    </cdr:to>
    <cdr:sp macro="" textlink="">
      <cdr:nvSpPr>
        <cdr:cNvPr id="29" name="Прямая со стрелкой 28"/>
        <cdr:cNvSpPr/>
      </cdr:nvSpPr>
      <cdr:spPr>
        <a:xfrm xmlns:a="http://schemas.openxmlformats.org/drawingml/2006/main" rot="16200000" flipH="1">
          <a:off x="670985" y="1067551"/>
          <a:ext cx="45719" cy="21487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5DA94-A27E-4591-8645-55EA06C20AF1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308F7-3F51-4C7D-B07A-A5F1BBA416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40719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Обращения граждан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ahoma" pitchFamily="34" charset="0"/>
                <a:cs typeface="Tahoma" pitchFamily="34" charset="0"/>
              </a:rPr>
              <a:t> по </a:t>
            </a:r>
            <a:r>
              <a:rPr lang="ru-RU" b="1" dirty="0" err="1" smtClean="0">
                <a:latin typeface="Tahoma" pitchFamily="34" charset="0"/>
                <a:cs typeface="Tahoma" pitchFamily="34" charset="0"/>
              </a:rPr>
              <a:t>Агрызскому</a:t>
            </a:r>
            <a:r>
              <a:rPr lang="ru-RU" b="1" dirty="0" smtClean="0">
                <a:latin typeface="Tahoma" pitchFamily="34" charset="0"/>
                <a:cs typeface="Tahoma" pitchFamily="34" charset="0"/>
              </a:rPr>
              <a:t> муниципальному району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ahoma" pitchFamily="34" charset="0"/>
                <a:cs typeface="Tahoma" pitchFamily="34" charset="0"/>
              </a:rPr>
              <a:t>Республики Татарстан</a:t>
            </a:r>
            <a:endParaRPr lang="ru-RU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latin typeface="Tahoma" pitchFamily="34" charset="0"/>
                <a:cs typeface="Tahoma" pitchFamily="34" charset="0"/>
              </a:rPr>
            </a:br>
            <a:r>
              <a:rPr lang="ru-RU" sz="2800" b="1" dirty="0">
                <a:latin typeface="Tahoma" pitchFamily="34" charset="0"/>
                <a:cs typeface="Tahoma" pitchFamily="34" charset="0"/>
              </a:rPr>
              <a:t/>
            </a:r>
            <a:br>
              <a:rPr lang="ru-RU" sz="2800" b="1" dirty="0">
                <a:latin typeface="Tahoma" pitchFamily="34" charset="0"/>
                <a:cs typeface="Tahoma" pitchFamily="34" charset="0"/>
              </a:rPr>
            </a:b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2800" b="1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Обращения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поступившие на имя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927935"/>
              </p:ext>
            </p:extLst>
          </p:nvPr>
        </p:nvGraphicFramePr>
        <p:xfrm>
          <a:off x="457200" y="1600200"/>
          <a:ext cx="8329613" cy="3630613"/>
        </p:xfrm>
        <a:graphic>
          <a:graphicData uri="http://schemas.openxmlformats.org/drawingml/2006/table">
            <a:tbl>
              <a:tblPr/>
              <a:tblGrid>
                <a:gridCol w="332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9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4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обращений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обращений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2018 год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Письменные обращения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428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428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Устные обращения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428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42863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1140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8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Поступило обращений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адрес Главы района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1902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4427984" y="3429000"/>
            <a:ext cx="648072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10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Принято граждан на личном приеме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8175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в органы власти</a:t>
            </a:r>
            <a:endParaRPr lang="ru-RU" altLang="ru-RU" b="1" smtClean="0"/>
          </a:p>
        </p:txBody>
      </p:sp>
      <p:graphicFrame>
        <p:nvGraphicFramePr>
          <p:cNvPr id="2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835427"/>
              </p:ext>
            </p:extLst>
          </p:nvPr>
        </p:nvGraphicFramePr>
        <p:xfrm>
          <a:off x="508000" y="15355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28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962" y="33665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Количественный показатель по тематике обращений к главе района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941290"/>
              </p:ext>
            </p:extLst>
          </p:nvPr>
        </p:nvGraphicFramePr>
        <p:xfrm>
          <a:off x="457200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57818" y="214311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ГИС «Народный контроль» </a:t>
            </a: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2018 </a:t>
            </a:r>
            <a:r>
              <a:rPr lang="ru-RU" sz="3000" b="1" dirty="0" smtClean="0">
                <a:latin typeface="Tahoma" pitchFamily="34" charset="0"/>
                <a:cs typeface="Tahoma" pitchFamily="34" charset="0"/>
              </a:rPr>
              <a:t>год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151654"/>
              </p:ext>
            </p:extLst>
          </p:nvPr>
        </p:nvGraphicFramePr>
        <p:xfrm>
          <a:off x="971600" y="1053153"/>
          <a:ext cx="6984776" cy="547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67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Категория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Подано заявок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Решено с учетом прошлых лет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Благоустройство территории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18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и ремонт дорог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Детские сады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дорожного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движения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Мобильная связь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Парки и скверы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Бездомные животные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правил наружной рекламы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Нарушение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правил  продажи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алког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продукции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Незаконный оборот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этилового спирта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3022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Незаконные азартные игры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6104843"/>
                  </a:ext>
                </a:extLst>
              </a:tr>
              <a:tr h="61311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496"/>
            <a:ext cx="7443782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priem_grazhdan.PNG.resize_473_7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571480"/>
            <a:ext cx="8395780" cy="554436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80031" cy="68100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157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Тема Office</vt:lpstr>
      <vt:lpstr>Обращения граждан  по Агрызскому муниципальному району Республики Татарстан</vt:lpstr>
      <vt:lpstr>   Обращения, поступившие на имя Главы района  </vt:lpstr>
      <vt:lpstr>Поступило обращений  в адрес Главы района</vt:lpstr>
      <vt:lpstr>Принято граждан на личном приеме  в 2018 году</vt:lpstr>
      <vt:lpstr>Обращения в органы власти</vt:lpstr>
      <vt:lpstr>Количественный показатель по тематике обращений к главе района</vt:lpstr>
      <vt:lpstr>ГИС «Народный контроль» 2018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Гузель Рамилевна</cp:lastModifiedBy>
  <cp:revision>144</cp:revision>
  <dcterms:modified xsi:type="dcterms:W3CDTF">2019-01-17T09:34:01Z</dcterms:modified>
</cp:coreProperties>
</file>