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sldIdLst>
    <p:sldId id="318" r:id="rId2"/>
    <p:sldId id="357" r:id="rId3"/>
    <p:sldId id="257" r:id="rId4"/>
    <p:sldId id="258" r:id="rId5"/>
    <p:sldId id="259" r:id="rId6"/>
    <p:sldId id="332" r:id="rId7"/>
    <p:sldId id="260" r:id="rId8"/>
    <p:sldId id="319" r:id="rId9"/>
    <p:sldId id="261" r:id="rId10"/>
    <p:sldId id="262" r:id="rId11"/>
    <p:sldId id="320" r:id="rId12"/>
    <p:sldId id="362" r:id="rId13"/>
    <p:sldId id="296" r:id="rId14"/>
    <p:sldId id="364" r:id="rId15"/>
    <p:sldId id="360" r:id="rId16"/>
    <p:sldId id="361" r:id="rId17"/>
    <p:sldId id="321" r:id="rId18"/>
    <p:sldId id="358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59" r:id="rId29"/>
    <p:sldId id="333" r:id="rId30"/>
    <p:sldId id="334" r:id="rId31"/>
    <p:sldId id="331" r:id="rId32"/>
    <p:sldId id="395" r:id="rId33"/>
    <p:sldId id="396" r:id="rId34"/>
    <p:sldId id="397" r:id="rId35"/>
    <p:sldId id="398" r:id="rId36"/>
    <p:sldId id="399" r:id="rId37"/>
    <p:sldId id="400" r:id="rId38"/>
    <p:sldId id="401" r:id="rId39"/>
    <p:sldId id="404" r:id="rId40"/>
    <p:sldId id="402" r:id="rId41"/>
    <p:sldId id="403" r:id="rId42"/>
    <p:sldId id="263" r:id="rId43"/>
    <p:sldId id="372" r:id="rId44"/>
    <p:sldId id="264" r:id="rId45"/>
    <p:sldId id="356" r:id="rId46"/>
    <p:sldId id="388" r:id="rId47"/>
    <p:sldId id="370" r:id="rId48"/>
    <p:sldId id="389" r:id="rId49"/>
    <p:sldId id="390" r:id="rId50"/>
    <p:sldId id="391" r:id="rId51"/>
    <p:sldId id="392" r:id="rId52"/>
    <p:sldId id="371" r:id="rId53"/>
    <p:sldId id="393" r:id="rId54"/>
    <p:sldId id="373" r:id="rId55"/>
    <p:sldId id="374" r:id="rId56"/>
    <p:sldId id="375" r:id="rId57"/>
    <p:sldId id="376" r:id="rId58"/>
    <p:sldId id="377" r:id="rId59"/>
    <p:sldId id="378" r:id="rId60"/>
    <p:sldId id="379" r:id="rId61"/>
    <p:sldId id="380" r:id="rId62"/>
    <p:sldId id="381" r:id="rId63"/>
    <p:sldId id="382" r:id="rId64"/>
    <p:sldId id="383" r:id="rId65"/>
    <p:sldId id="384" r:id="rId66"/>
    <p:sldId id="385" r:id="rId67"/>
    <p:sldId id="386" r:id="rId68"/>
    <p:sldId id="387" r:id="rId69"/>
    <p:sldId id="279" r:id="rId70"/>
    <p:sldId id="280" r:id="rId71"/>
    <p:sldId id="283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55" r:id="rId82"/>
    <p:sldId id="365" r:id="rId83"/>
    <p:sldId id="345" r:id="rId84"/>
    <p:sldId id="366" r:id="rId85"/>
    <p:sldId id="346" r:id="rId86"/>
    <p:sldId id="347" r:id="rId87"/>
    <p:sldId id="348" r:id="rId88"/>
    <p:sldId id="349" r:id="rId89"/>
    <p:sldId id="367" r:id="rId90"/>
    <p:sldId id="368" r:id="rId91"/>
    <p:sldId id="350" r:id="rId92"/>
    <p:sldId id="369" r:id="rId93"/>
    <p:sldId id="351" r:id="rId94"/>
    <p:sldId id="394" r:id="rId95"/>
    <p:sldId id="352" r:id="rId96"/>
    <p:sldId id="285" r:id="rId97"/>
    <p:sldId id="335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4660"/>
  </p:normalViewPr>
  <p:slideViewPr>
    <p:cSldViewPr>
      <p:cViewPr varScale="1">
        <p:scale>
          <a:sx n="69" d="100"/>
          <a:sy n="69" d="100"/>
        </p:scale>
        <p:origin x="768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26EE0-D685-4A96-AEB2-417474AC42A8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6F1AD-3428-42B1-B0DB-3399BFE963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6F1AD-3428-42B1-B0DB-3399BFE963C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03DBA-1104-4F46-A477-8F4A20D8AAE8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480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03DBA-1104-4F46-A477-8F4A20D8AAE8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061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42844" y="4143380"/>
            <a:ext cx="8854796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kumimoji="0" lang="ru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ж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– Бубый авыл 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җирлеге</a:t>
            </a:r>
            <a:r>
              <a:rPr kumimoji="0" lang="tt-RU" sz="3600" b="1" i="1" u="none" strike="noStrike" kern="1200" cap="none" spc="0" normalizeH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башлыгы</a:t>
            </a:r>
            <a:endParaRPr kumimoji="0" lang="tt-RU" sz="3600" b="1" i="1" u="none" strike="noStrike" kern="1200" cap="none" spc="0" normalizeH="0" baseline="0" noProof="0" dirty="0" smtClean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Вагапов Раиф Рафинат улының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tt-RU" sz="3600" b="1" i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019нчы елга эш отч</a:t>
            </a:r>
            <a:r>
              <a:rPr kumimoji="0" lang="ru-RU" sz="3600" b="1" i="1" u="none" strike="noStrike" kern="1200" cap="none" spc="0" normalizeH="0" baseline="0" noProof="0" dirty="0" err="1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ёты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kumimoji="0" lang="ru-RU" sz="3600" b="1" i="1" u="none" strike="noStrike" kern="1200" cap="none" spc="0" normalizeH="0" baseline="0" noProof="0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Logotip-goriz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142852"/>
            <a:ext cx="3857620" cy="1463956"/>
          </a:xfrm>
          <a:prstGeom prst="rect">
            <a:avLst/>
          </a:prstGeom>
        </p:spPr>
      </p:pic>
      <p:pic>
        <p:nvPicPr>
          <p:cNvPr id="8" name="Рисунок 7" descr="1867010cffe9148d7e119004d3938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285728"/>
            <a:ext cx="2214546" cy="1265982"/>
          </a:xfrm>
          <a:prstGeom prst="rect">
            <a:avLst/>
          </a:prstGeom>
        </p:spPr>
      </p:pic>
      <p:pic>
        <p:nvPicPr>
          <p:cNvPr id="9" name="Рисунок 8" descr="raion-agriz-kazan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14291"/>
            <a:ext cx="1430567" cy="178595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285860"/>
            <a:ext cx="9144000" cy="2928958"/>
          </a:xfrm>
          <a:prstGeom prst="rect">
            <a:avLst/>
          </a:prstGeom>
          <a:scene3d>
            <a:camera prst="orthographicFront"/>
            <a:lightRig rig="brightRoom" dir="t"/>
          </a:scene3d>
          <a:sp3d>
            <a:bevelT/>
          </a:sp3d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u="none" strike="noStrike" kern="1200" cap="none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u="none" strike="noStrike" kern="1200" cap="none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Сход граждан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Халык </a:t>
            </a:r>
            <a:r>
              <a:rPr kumimoji="0" lang="tt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җыены</a:t>
            </a:r>
            <a:endParaRPr kumimoji="0" lang="ru-RU" sz="8000" b="1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 вид школ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" y="12576"/>
            <a:ext cx="9139599" cy="67773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684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7898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1"/>
          <a:stretch/>
        </p:blipFill>
        <p:spPr>
          <a:xfrm>
            <a:off x="20572" y="260648"/>
            <a:ext cx="4346642" cy="388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14" y="260648"/>
            <a:ext cx="4776786" cy="39023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479324"/>
            <a:ext cx="5108448" cy="3407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" y="4548"/>
            <a:ext cx="9118135" cy="6843611"/>
          </a:xfrm>
        </p:spPr>
      </p:pic>
    </p:spTree>
    <p:extLst>
      <p:ext uri="{BB962C8B-B14F-4D97-AF65-F5344CB8AC3E}">
        <p14:creationId xmlns:p14="http://schemas.microsoft.com/office/powerpoint/2010/main" val="24903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9456" cy="3029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" y="3779520"/>
            <a:ext cx="4029456" cy="3078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48" y="7731"/>
            <a:ext cx="4035552" cy="3023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48" y="3779520"/>
            <a:ext cx="4035552" cy="30784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28" y="2084832"/>
            <a:ext cx="3590544" cy="268833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5022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2844" y="704088"/>
            <a:ext cx="8786874" cy="579674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484632" lvl="0" algn="ctr">
              <a:spcBef>
                <a:spcPct val="0"/>
              </a:spcBef>
              <a:defRPr/>
            </a:pPr>
            <a:r>
              <a:rPr lang="tt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Бертуган Бубилар исемендәге гомуми урта белем бирү мәктәбе </a:t>
            </a:r>
            <a:endParaRPr kumimoji="0" lang="ru-RU" sz="44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202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872542" cy="1143000"/>
          </a:xfrm>
          <a:noFill/>
        </p:spPr>
        <p:txBody>
          <a:bodyPr>
            <a:noAutofit/>
          </a:bodyPr>
          <a:lstStyle/>
          <a:p>
            <a:r>
              <a:rPr lang="tt-RU" sz="75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Мәдәният йорты</a:t>
            </a:r>
            <a:endParaRPr lang="ru-RU" sz="75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8244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6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440567" y="1059607"/>
            <a:ext cx="5810291" cy="4357718"/>
          </a:xfrm>
          <a:prstGeom prst="rect">
            <a:avLst/>
          </a:prstGeom>
        </p:spPr>
      </p:pic>
      <p:pic>
        <p:nvPicPr>
          <p:cNvPr id="8" name="Рисунок 7" descr="IMG_69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911173" y="1071546"/>
            <a:ext cx="5715041" cy="42862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42844" y="704088"/>
            <a:ext cx="8786874" cy="5796746"/>
          </a:xfrm>
          <a:prstGeom prst="rect">
            <a:avLst/>
          </a:prstGeom>
        </p:spPr>
        <p:txBody>
          <a:bodyPr vert="horz" anchor="ctr">
            <a:normAutofit fontScale="90000" lnSpcReduction="10000"/>
          </a:bodyPr>
          <a:lstStyle/>
          <a:p>
            <a:pPr marL="1056132" lvl="0" indent="-571500" algn="ctr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2019нчы елда 516 кеше үзләрен борчыган сораулар белән мөрәҗәгат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ь итте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ләр.</a:t>
            </a:r>
          </a:p>
          <a:p>
            <a:pPr marL="1056132" lvl="0" indent="-571500" algn="ctr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 язма гариза каралды.</a:t>
            </a:r>
          </a:p>
          <a:p>
            <a:pPr marL="1056132" lvl="0" indent="-571500" algn="ctr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9 авыл җирлеге Совет утырышы үткәрелде.</a:t>
            </a:r>
          </a:p>
          <a:p>
            <a:pPr marL="1056132" lvl="0" indent="-571500" algn="ctr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23 сорау буенча карар кабул ителде.</a:t>
            </a:r>
          </a:p>
          <a:p>
            <a:pPr marL="1056132" lvl="0" indent="-571500" algn="ctr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471 справка бирелде.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kumimoji="0" lang="ru-RU" sz="36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42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8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8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0-01-29 00-43-18 (4).JPG"/>
          <p:cNvPicPr>
            <a:picLocks noGrp="1" noChangeAspect="1"/>
          </p:cNvPicPr>
          <p:nvPr>
            <p:ph idx="1"/>
          </p:nvPr>
        </p:nvPicPr>
        <p:blipFill>
          <a:blip r:embed="rId2"/>
          <a:srcRect t="9396"/>
          <a:stretch>
            <a:fillRect/>
          </a:stretch>
        </p:blipFill>
        <p:spPr>
          <a:xfrm>
            <a:off x="142844" y="0"/>
            <a:ext cx="8858280" cy="680327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4x6njHgXM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190309-WA0005.jpg"/>
          <p:cNvPicPr>
            <a:picLocks noChangeAspect="1"/>
          </p:cNvPicPr>
          <p:nvPr/>
        </p:nvPicPr>
        <p:blipFill>
          <a:blip r:embed="rId2"/>
          <a:srcRect l="7031" r="16406" b="216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0-01-29 00-43-18 (2).JPG"/>
          <p:cNvPicPr>
            <a:picLocks noChangeAspect="1"/>
          </p:cNvPicPr>
          <p:nvPr/>
        </p:nvPicPr>
        <p:blipFill>
          <a:blip r:embed="rId2"/>
          <a:srcRect l="4425" r="6720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428604"/>
            <a:ext cx="8885445" cy="5923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0-01-29 00-43-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285992"/>
            <a:ext cx="5920112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0-01-29 00-43-18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153" y="142852"/>
            <a:ext cx="5202883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86058"/>
            <a:ext cx="8872542" cy="1143000"/>
          </a:xfrm>
          <a:noFill/>
        </p:spPr>
        <p:txBody>
          <a:bodyPr>
            <a:noAutofit/>
          </a:bodyPr>
          <a:lstStyle/>
          <a:p>
            <a:r>
              <a:rPr lang="tt-RU" sz="75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Мәдәният йорты</a:t>
            </a:r>
            <a:endParaRPr lang="ru-RU" sz="75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6307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85786" y="2500306"/>
            <a:ext cx="8229600" cy="1143000"/>
          </a:xfrm>
        </p:spPr>
        <p:txBody>
          <a:bodyPr>
            <a:noAutofit/>
          </a:bodyPr>
          <a:lstStyle/>
          <a:p>
            <a:r>
              <a:rPr lang="tt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Авыл китапханәсе</a:t>
            </a:r>
            <a:endParaRPr lang="ru-RU" sz="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8429684" cy="5253054"/>
          </a:xfrm>
        </p:spPr>
        <p:txBody>
          <a:bodyPr>
            <a:noAutofit/>
          </a:bodyPr>
          <a:lstStyle/>
          <a:p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И</a:t>
            </a:r>
            <a:r>
              <a:rPr lang="ru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ж – </a:t>
            </a:r>
            <a:r>
              <a:rPr lang="ru-RU" sz="3600" b="1" i="1" dirty="0" err="1" smtClean="0">
                <a:latin typeface="+mj-lt"/>
                <a:ea typeface="Tahoma" pitchFamily="34" charset="0"/>
                <a:cs typeface="Tahoma" pitchFamily="34" charset="0"/>
              </a:rPr>
              <a:t>Бубый</a:t>
            </a:r>
            <a:r>
              <a:rPr lang="ru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 </a:t>
            </a: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авыл җирлегендә 373 хуҗалык исәпләнә.</a:t>
            </a:r>
          </a:p>
          <a:p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И</a:t>
            </a:r>
            <a:r>
              <a:rPr lang="ru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ж</a:t>
            </a: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 – Бубый авылында 263 хуҗалык.</a:t>
            </a:r>
          </a:p>
          <a:p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И</a:t>
            </a:r>
            <a:r>
              <a:rPr lang="ru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ж</a:t>
            </a: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 – Бәйкидә 110 хуҗалык.</a:t>
            </a:r>
          </a:p>
          <a:p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Авыл җирлегендә 895 кеше яши.</a:t>
            </a:r>
          </a:p>
          <a:p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Ир-атлар саны 437,хатын-кызлар- 438</a:t>
            </a:r>
          </a:p>
          <a:p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И</a:t>
            </a:r>
            <a:r>
              <a:rPr lang="ru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ж</a:t>
            </a: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 – Бубыйда 697 кеше яши.</a:t>
            </a:r>
          </a:p>
          <a:p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И</a:t>
            </a:r>
            <a:r>
              <a:rPr lang="ru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ж</a:t>
            </a: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 – Бәйки авылында 198 кеше.</a:t>
            </a:r>
            <a:endParaRPr lang="ru-RU" sz="3600" b="1" i="1" dirty="0">
              <a:latin typeface="+mj-lt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428868"/>
            <a:ext cx="8715404" cy="4071966"/>
          </a:xfrm>
        </p:spPr>
        <p:txBody>
          <a:bodyPr>
            <a:noAutofit/>
          </a:bodyPr>
          <a:lstStyle/>
          <a:p>
            <a:pPr algn="ctr"/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Авыл китапханәсендә 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9862 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данә китап исәптә тора.</a:t>
            </a:r>
            <a:b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2019нчы елда китапханәгә 523 данә китап кайтты.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/>
            </a:r>
            <a:b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2019нчы 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елда өлкәннәр өчен – 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210 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чара, балалар өчен – 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83 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чара уткәрелде. </a:t>
            </a:r>
            <a:b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Катнашучылар саны 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600дән 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артык.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43"/>
            <a:ext cx="9144000" cy="6085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089"/>
            <a:ext cx="9215349" cy="6132596"/>
          </a:xfrm>
        </p:spPr>
      </p:pic>
    </p:spTree>
    <p:extLst>
      <p:ext uri="{BB962C8B-B14F-4D97-AF65-F5344CB8AC3E}">
        <p14:creationId xmlns:p14="http://schemas.microsoft.com/office/powerpoint/2010/main" val="3943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1225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4224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61460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76"/>
            <a:ext cx="4840224" cy="36301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84" y="-15877"/>
            <a:ext cx="4855716" cy="3438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3016"/>
            <a:ext cx="4579979" cy="34349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97" y="3423017"/>
            <a:ext cx="4602604" cy="34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42939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67" y="1635"/>
            <a:ext cx="5852582" cy="4389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36" y="2996952"/>
            <a:ext cx="5348064" cy="4011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138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317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6666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4414" y="1571612"/>
            <a:ext cx="2922595" cy="51090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t-RU" sz="1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</a:p>
          <a:p>
            <a:pPr algn="ctr"/>
            <a:r>
              <a:rPr lang="tt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4-Иж-Бубый</a:t>
            </a:r>
          </a:p>
          <a:p>
            <a:pPr algn="ctr"/>
            <a:r>
              <a:rPr lang="tt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1-Иж-Бәйки</a:t>
            </a:r>
          </a:p>
          <a:p>
            <a:pPr algn="ctr"/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Бала</a:t>
            </a:r>
          </a:p>
          <a:p>
            <a:pPr algn="ctr"/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дөн</a:t>
            </a:r>
            <a:r>
              <a:rPr lang="ru-RU" sz="4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ьяга</a:t>
            </a:r>
            <a:endParaRPr lang="ru-RU" sz="44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кил</a:t>
            </a: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гән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5008" y="1571612"/>
            <a:ext cx="2922595" cy="51090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t-RU" sz="1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  <a:p>
            <a:pPr algn="ctr"/>
            <a:r>
              <a:rPr lang="tt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8-И</a:t>
            </a:r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ж-</a:t>
            </a:r>
            <a:r>
              <a:rPr lang="ru-RU" sz="2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Бубый</a:t>
            </a:r>
            <a:endParaRPr lang="ru-RU" sz="2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2-Иж-</a:t>
            </a:r>
            <a:r>
              <a:rPr lang="tt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Бәйки</a:t>
            </a:r>
          </a:p>
          <a:p>
            <a:pPr algn="ctr"/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Кеше</a:t>
            </a:r>
          </a:p>
          <a:p>
            <a:pPr algn="ctr"/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вафат</a:t>
            </a:r>
          </a:p>
          <a:p>
            <a:pPr algn="ctr"/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булган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500042"/>
            <a:ext cx="82862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8000" b="1" i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2019нчы елда</a:t>
            </a:r>
            <a:endParaRPr lang="ru-RU" sz="80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5406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6936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2844" y="704088"/>
            <a:ext cx="8786874" cy="579674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484632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t-RU" sz="5400" b="1" i="0" u="none" strike="noStrike" kern="120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Фел</a:t>
            </a:r>
            <a:r>
              <a:rPr kumimoji="0" lang="ru-RU" sz="5400" b="1" i="0" u="none" strike="noStrike" kern="120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ьдшер-акушерлык</a:t>
            </a:r>
            <a:r>
              <a:rPr kumimoji="0" lang="ru-RU" sz="5400" b="1" i="0" u="none" strike="noStrike" kern="1200" spc="300" normalizeH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пункты</a:t>
            </a:r>
            <a:endParaRPr kumimoji="0" lang="ru-RU" sz="44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" y="1"/>
            <a:ext cx="9149351" cy="6862014"/>
          </a:xfrm>
        </p:spPr>
      </p:pic>
    </p:spTree>
    <p:extLst>
      <p:ext uri="{BB962C8B-B14F-4D97-AF65-F5344CB8AC3E}">
        <p14:creationId xmlns:p14="http://schemas.microsoft.com/office/powerpoint/2010/main" val="76106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R5tt1puGv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8" y="-142901"/>
            <a:ext cx="5000662" cy="694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9LZPyz9hp0Q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-142901"/>
            <a:ext cx="5000628" cy="694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715404" cy="5832648"/>
          </a:xfrm>
        </p:spPr>
        <p:txBody>
          <a:bodyPr>
            <a:noAutofit/>
          </a:bodyPr>
          <a:lstStyle/>
          <a:p>
            <a:pPr algn="ctr"/>
            <a:r>
              <a:rPr lang="ru-RU" sz="3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Иж-Бубый</a:t>
            </a:r>
            <a:r>
              <a:rPr lang="ru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3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авыл</a:t>
            </a:r>
            <a:r>
              <a:rPr lang="ru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җирлегендә 514 кешегә хезмәт курсәтелде.</a:t>
            </a:r>
            <a:b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2019нчы елны </a:t>
            </a: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8 </a:t>
            </a: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кеше вафат була</a:t>
            </a:r>
            <a:b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Эшкә </a:t>
            </a: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яраклы ир-атлар – 104, хатын-кызлар - 110 </a:t>
            </a:r>
            <a:b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Бөек Ватан сугышы ветераны</a:t>
            </a:r>
            <a:r>
              <a:rPr lang="en-US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һәм инвалиды - Замалетдинов Фәрит Низамович</a:t>
            </a:r>
            <a:b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Чернобл</a:t>
            </a:r>
            <a:r>
              <a:rPr lang="ru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ь </a:t>
            </a: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пенсионеры – 1</a:t>
            </a:r>
            <a:b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Диспансерный уч</a:t>
            </a:r>
            <a:r>
              <a:rPr lang="ru-RU" sz="38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ётта</a:t>
            </a:r>
            <a:r>
              <a:rPr lang="ru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tt-RU" sz="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152 өлкән кеше һәм 33 бала тора.</a:t>
            </a:r>
            <a:endParaRPr lang="ru-RU" sz="3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8870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"/>
          <a:stretch/>
        </p:blipFill>
        <p:spPr>
          <a:xfrm>
            <a:off x="4860032" y="534953"/>
            <a:ext cx="4310076" cy="6323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r="6911" b="20420"/>
          <a:stretch/>
        </p:blipFill>
        <p:spPr>
          <a:xfrm>
            <a:off x="6004" y="534953"/>
            <a:ext cx="5107510" cy="634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9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" y="0"/>
            <a:ext cx="9010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" y="7684"/>
            <a:ext cx="9120871" cy="6840654"/>
          </a:xfrm>
        </p:spPr>
      </p:pic>
    </p:spTree>
    <p:extLst>
      <p:ext uri="{BB962C8B-B14F-4D97-AF65-F5344CB8AC3E}">
        <p14:creationId xmlns:p14="http://schemas.microsoft.com/office/powerpoint/2010/main" val="17240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124" y="0"/>
            <a:ext cx="3705876" cy="4941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31" y="4192"/>
            <a:ext cx="3454103" cy="4605471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414944"/>
            <a:ext cx="3292077" cy="4389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989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928670"/>
            <a:ext cx="9001156" cy="1143000"/>
          </a:xfrm>
        </p:spPr>
        <p:txBody>
          <a:bodyPr>
            <a:noAutofit/>
          </a:bodyPr>
          <a:lstStyle/>
          <a:p>
            <a:pPr algn="ctr"/>
            <a:r>
              <a:rPr lang="tt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</a:t>
            </a:r>
            <a:r>
              <a:rPr lang="ru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ж</a:t>
            </a:r>
            <a:r>
              <a:rPr lang="tt-RU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– Бубый авыл җирлегендә:</a:t>
            </a:r>
            <a:endParaRPr lang="ru-RU" sz="4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22" y="2071670"/>
            <a:ext cx="8229600" cy="46434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72 баш мөгезле эре терлек.</a:t>
            </a:r>
          </a:p>
          <a:p>
            <a:pPr>
              <a:spcBef>
                <a:spcPts val="0"/>
              </a:spcBef>
            </a:pP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34 баш сыер.</a:t>
            </a:r>
          </a:p>
          <a:p>
            <a:pPr>
              <a:spcBef>
                <a:spcPts val="0"/>
              </a:spcBef>
            </a:pP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85 баш сарык.</a:t>
            </a:r>
          </a:p>
          <a:p>
            <a:pPr>
              <a:spcBef>
                <a:spcPts val="0"/>
              </a:spcBef>
            </a:pP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89 баш кәҗә.</a:t>
            </a:r>
          </a:p>
          <a:p>
            <a:pPr>
              <a:spcBef>
                <a:spcPts val="0"/>
              </a:spcBef>
            </a:pP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10 баш дуңгыз.</a:t>
            </a:r>
          </a:p>
          <a:p>
            <a:pPr>
              <a:spcBef>
                <a:spcPts val="0"/>
              </a:spcBef>
            </a:pP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7 баш ат.</a:t>
            </a:r>
          </a:p>
          <a:p>
            <a:pPr>
              <a:spcBef>
                <a:spcPts val="0"/>
              </a:spcBef>
            </a:pP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1014 кош-корт.</a:t>
            </a:r>
          </a:p>
          <a:p>
            <a:pPr>
              <a:spcBef>
                <a:spcPts val="0"/>
              </a:spcBef>
            </a:pPr>
            <a:r>
              <a:rPr lang="tt-RU" sz="3600" b="1" i="1" dirty="0" smtClean="0">
                <a:latin typeface="+mj-lt"/>
                <a:ea typeface="Tahoma" pitchFamily="34" charset="0"/>
                <a:cs typeface="Tahoma" pitchFamily="34" charset="0"/>
              </a:rPr>
              <a:t>183 умарта исәптә тора.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50137"/>
            <a:ext cx="4611802" cy="62988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b="8022"/>
          <a:stretch/>
        </p:blipFill>
        <p:spPr>
          <a:xfrm>
            <a:off x="535" y="550137"/>
            <a:ext cx="4675956" cy="630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1"/>
          <a:stretch/>
        </p:blipFill>
        <p:spPr>
          <a:xfrm>
            <a:off x="1619672" y="0"/>
            <a:ext cx="5852582" cy="36967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33" y="2498880"/>
            <a:ext cx="3269340" cy="435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" y="2802720"/>
            <a:ext cx="3041460" cy="4055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793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78266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48" cy="68415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1" r="19287"/>
          <a:stretch/>
        </p:blipFill>
        <p:spPr>
          <a:xfrm>
            <a:off x="4355976" y="-16443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9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00339\Desktop\январь (2015)оъекты в Иж-Буби\DSC_19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85728"/>
            <a:ext cx="2643206" cy="2714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Picture 3" descr="C:\Users\800339\Desktop\январь (2015)оъекты в Иж-Буби\DSC_1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85720" y="285728"/>
            <a:ext cx="2714644" cy="271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C:\Users\800339\Desktop\январь (2015)оъекты в Иж-Буби\DSC_19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2643206" cy="257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C:\Users\800339\Desktop\январь (2015)оъекты в Иж-Буби\DSC_19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3929066"/>
            <a:ext cx="2714612" cy="2571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800339\Desktop\оъекты в Иж-Буби\DSC_19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3857628"/>
            <a:ext cx="2590589" cy="2643182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2571744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Иж-Бубый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авыл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0" u="none" strike="noStrike" cap="none" normalizeH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тарихы</a:t>
            </a:r>
            <a:r>
              <a:rPr kumimoji="0" lang="ru-RU" sz="2800" b="1" i="0" u="none" strike="noStrike" cap="none" normalizeH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музее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:\объекты для баннера\DSC08561.JPG"/>
          <p:cNvPicPr/>
          <p:nvPr/>
        </p:nvPicPr>
        <p:blipFill>
          <a:blip r:embed="rId8" cstate="print"/>
          <a:srcRect r="23530"/>
          <a:stretch>
            <a:fillRect/>
          </a:stretch>
        </p:blipFill>
        <p:spPr bwMode="auto">
          <a:xfrm>
            <a:off x="3071802" y="285728"/>
            <a:ext cx="314327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351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Уздырылган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чаралар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Admin\Desktop\выброчные фото в музее\IMG_20190312_164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214842" cy="2859578"/>
          </a:xfrm>
          <a:prstGeom prst="rect">
            <a:avLst/>
          </a:prstGeom>
          <a:noFill/>
        </p:spPr>
      </p:pic>
      <p:pic>
        <p:nvPicPr>
          <p:cNvPr id="6" name="Picture 8" descr="C:\Users\Admin\Desktop\выброчные фото в музее\WP_20190427_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28670"/>
            <a:ext cx="4143404" cy="2857520"/>
          </a:xfrm>
          <a:prstGeom prst="rect">
            <a:avLst/>
          </a:prstGeom>
          <a:noFill/>
        </p:spPr>
      </p:pic>
      <p:pic>
        <p:nvPicPr>
          <p:cNvPr id="8" name="Picture 2" descr="C:\Users\Admin\Desktop\выброчные фото в музее\62226502_1088820544635608_6319006336126816121_n.jpg"/>
          <p:cNvPicPr>
            <a:picLocks noChangeAspect="1" noChangeArrowheads="1"/>
          </p:cNvPicPr>
          <p:nvPr/>
        </p:nvPicPr>
        <p:blipFill>
          <a:blip r:embed="rId4"/>
          <a:srcRect r="10526"/>
          <a:stretch>
            <a:fillRect/>
          </a:stretch>
        </p:blipFill>
        <p:spPr bwMode="auto">
          <a:xfrm>
            <a:off x="785786" y="3929066"/>
            <a:ext cx="4143404" cy="2714644"/>
          </a:xfrm>
          <a:prstGeom prst="rect">
            <a:avLst/>
          </a:prstGeom>
          <a:noFill/>
        </p:spPr>
      </p:pic>
      <p:pic>
        <p:nvPicPr>
          <p:cNvPr id="9" name="Picture 4" descr="C:\Users\Admin\Desktop\выброчные фото в музее\IMG-20190530-WA00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3929066"/>
            <a:ext cx="3000396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958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473" y="3022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Уздырылган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чаралар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D:\фото - 2019\свеча памяти\IMG-20190622-WA0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4071942"/>
            <a:ext cx="4143404" cy="2571768"/>
          </a:xfrm>
          <a:prstGeom prst="rect">
            <a:avLst/>
          </a:prstGeom>
          <a:noFill/>
        </p:spPr>
      </p:pic>
      <p:pic>
        <p:nvPicPr>
          <p:cNvPr id="2053" name="Picture 5" descr="C:\Users\Admin\Desktop\лекция Чуйков Зайнуллина\pEPn0pZpXr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285860"/>
            <a:ext cx="3786214" cy="2714644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1285860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314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Уздырылган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чаралар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071546"/>
            <a:ext cx="492922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857628"/>
            <a:ext cx="3857652" cy="273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35771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84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86834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Уздырылган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чаралар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6147" name="Picture 3" descr="C:\Users\Admin\Desktop\IMG-20190829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00108"/>
            <a:ext cx="4071934" cy="2714644"/>
          </a:xfrm>
          <a:prstGeom prst="rect">
            <a:avLst/>
          </a:prstGeom>
          <a:noFill/>
        </p:spPr>
      </p:pic>
      <p:pic>
        <p:nvPicPr>
          <p:cNvPr id="6148" name="Picture 4" descr="C:\Users\Admin\Desktop\фото 2020\новый год встреча 2020\IMG_20191228_130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000108"/>
            <a:ext cx="4071966" cy="2714644"/>
          </a:xfrm>
          <a:prstGeom prst="rect">
            <a:avLst/>
          </a:prstGeom>
          <a:noFill/>
        </p:spPr>
      </p:pic>
      <p:pic>
        <p:nvPicPr>
          <p:cNvPr id="7" name="Picture 2" descr="D:\фото - 2019\кладбище неделя добра\20190910_13354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3929066"/>
            <a:ext cx="4429156" cy="26268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7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/>
          </a:bodyPr>
          <a:lstStyle/>
          <a:p>
            <a:pPr algn="ctr"/>
            <a:r>
              <a:rPr lang="tt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Казан, гимназия-интернат №4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71546"/>
            <a:ext cx="414340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Admin\Desktop\IMG-20190411-WA00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t="14062"/>
          <a:stretch>
            <a:fillRect/>
          </a:stretch>
        </p:blipFill>
        <p:spPr bwMode="auto">
          <a:xfrm>
            <a:off x="857224" y="857232"/>
            <a:ext cx="3488983" cy="3929090"/>
          </a:xfrm>
          <a:prstGeom prst="rect">
            <a:avLst/>
          </a:prstGeom>
          <a:noFill/>
        </p:spPr>
      </p:pic>
      <p:pic>
        <p:nvPicPr>
          <p:cNvPr id="5123" name="Picture 3" descr="C:\Users\Admin\Desktop\АЛСУГА\газета гимназия №4 Казань 2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979882"/>
            <a:ext cx="3143272" cy="1663828"/>
          </a:xfrm>
          <a:prstGeom prst="rect">
            <a:avLst/>
          </a:prstGeom>
          <a:noFill/>
        </p:spPr>
      </p:pic>
      <p:pic>
        <p:nvPicPr>
          <p:cNvPr id="1026" name="Picture 2" descr="D:\МУЗЕЙ\работа чтение в гимназии №4\в гимназии 2019 от 11 - 12 апреля\Диляра 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74626">
            <a:off x="4161292" y="4373935"/>
            <a:ext cx="2733672" cy="2026942"/>
          </a:xfrm>
          <a:prstGeom prst="rect">
            <a:avLst/>
          </a:prstGeom>
          <a:noFill/>
        </p:spPr>
      </p:pic>
      <p:pic>
        <p:nvPicPr>
          <p:cNvPr id="1027" name="Picture 3" descr="D:\МУЗЕЙ\работа чтение в гимназии №4\в гимназии 2019 от 11 - 12 апреля\Зульфия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81377">
            <a:off x="6215368" y="4492876"/>
            <a:ext cx="2712432" cy="2054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011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0-01-29 00-38-13 (2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3314"/>
            <a:ext cx="4286248" cy="3214686"/>
          </a:xfrm>
          <a:prstGeom prst="rect">
            <a:avLst/>
          </a:prstGeom>
        </p:spPr>
      </p:pic>
      <p:pic>
        <p:nvPicPr>
          <p:cNvPr id="6" name="Рисунок 5" descr="PHOTO-2020-01-29-00-26-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4857753" cy="3643315"/>
          </a:xfrm>
          <a:prstGeom prst="rect">
            <a:avLst/>
          </a:prstGeom>
        </p:spPr>
      </p:pic>
      <p:pic>
        <p:nvPicPr>
          <p:cNvPr id="4" name="Рисунок 3" descr="2020-01-29 00-38-13 (1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pPr algn="ctr"/>
            <a:r>
              <a:rPr lang="tt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Мөхлисә Бубиның тууына 150 тулуга багышланган фәнни конф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еренция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" name="Picture 4" descr="C:\Users\Admin\Desktop\выброчно конф\DSC_938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285860"/>
            <a:ext cx="4000528" cy="2428892"/>
          </a:xfrm>
          <a:prstGeom prst="rect">
            <a:avLst/>
          </a:prstGeom>
          <a:noFill/>
        </p:spPr>
      </p:pic>
      <p:pic>
        <p:nvPicPr>
          <p:cNvPr id="8" name="Picture 3" descr="C:\Users\Admin\Desktop\выброчно конф\DSC_02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2864" b="5486"/>
          <a:stretch>
            <a:fillRect/>
          </a:stretch>
        </p:blipFill>
        <p:spPr bwMode="auto">
          <a:xfrm>
            <a:off x="428596" y="1285860"/>
            <a:ext cx="3929090" cy="2428892"/>
          </a:xfrm>
          <a:prstGeom prst="rect">
            <a:avLst/>
          </a:prstGeom>
          <a:noFill/>
        </p:spPr>
      </p:pic>
      <p:pic>
        <p:nvPicPr>
          <p:cNvPr id="9" name="Picture 2" descr="C:\Users\Admin\Desktop\выброчно конф\DSC_9416.JPG"/>
          <p:cNvPicPr>
            <a:picLocks noChangeAspect="1" noChangeArrowheads="1"/>
          </p:cNvPicPr>
          <p:nvPr/>
        </p:nvPicPr>
        <p:blipFill>
          <a:blip r:embed="rId4" cstate="print"/>
          <a:srcRect t="4167" b="16666"/>
          <a:stretch>
            <a:fillRect/>
          </a:stretch>
        </p:blipFill>
        <p:spPr bwMode="auto">
          <a:xfrm>
            <a:off x="4714876" y="4051504"/>
            <a:ext cx="4100986" cy="244933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71942"/>
            <a:ext cx="3929090" cy="246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977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tt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үргәзмәләр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142984"/>
            <a:ext cx="400052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 descr="C:\Users\Admin\Desktop\выброчные фото в музее\IMG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142984"/>
            <a:ext cx="4057957" cy="2500330"/>
          </a:xfrm>
          <a:prstGeom prst="rect">
            <a:avLst/>
          </a:prstGeom>
          <a:noFill/>
        </p:spPr>
      </p:pic>
      <p:pic>
        <p:nvPicPr>
          <p:cNvPr id="1028" name="Picture 4" descr="C:\Users\Admin\Desktop\выброчные фото в музее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71942"/>
            <a:ext cx="4000528" cy="2428892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4071942"/>
            <a:ext cx="39290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67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0"/>
            <a:ext cx="3971924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tt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Лек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tt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ияләр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C:\Users\Admin\Desktop\выброчные фото в музее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3807" y="642918"/>
            <a:ext cx="3405911" cy="2439785"/>
          </a:xfrm>
          <a:prstGeom prst="rect">
            <a:avLst/>
          </a:prstGeom>
          <a:noFill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071942"/>
            <a:ext cx="421484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Admin\Desktop\выброчные фото в музее\нурия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142984"/>
            <a:ext cx="2224102" cy="2786058"/>
          </a:xfrm>
          <a:prstGeom prst="rect">
            <a:avLst/>
          </a:prstGeom>
          <a:noFill/>
        </p:spPr>
      </p:pic>
      <p:pic>
        <p:nvPicPr>
          <p:cNvPr id="7" name="Picture 2" descr="C:\Users\Admin\Desktop\IMG-20191118-WA00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714356"/>
            <a:ext cx="3500494" cy="2714644"/>
          </a:xfrm>
          <a:prstGeom prst="rect">
            <a:avLst/>
          </a:prstGeom>
          <a:noFill/>
        </p:spPr>
      </p:pic>
      <p:pic>
        <p:nvPicPr>
          <p:cNvPr id="8" name="Picture 3" descr="D:\фото - 2019\фото СПИД мероприятие 2019\IMG-20191209-WA0007 - коп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2066" y="4000504"/>
            <a:ext cx="3786214" cy="2428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5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Autofit/>
          </a:bodyPr>
          <a:lstStyle/>
          <a:p>
            <a:pPr algn="ctr"/>
            <a:r>
              <a:rPr lang="tt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Театрал</a:t>
            </a:r>
            <a:r>
              <a:rPr lang="ru-RU" sz="4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tt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экскурсияләр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D:\фото - 2019\28 февраля  Зиннур абый 2019\DSC_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000108"/>
            <a:ext cx="2643206" cy="2476496"/>
          </a:xfrm>
          <a:prstGeom prst="rect">
            <a:avLst/>
          </a:prstGeom>
          <a:noFill/>
        </p:spPr>
      </p:pic>
      <p:pic>
        <p:nvPicPr>
          <p:cNvPr id="3076" name="Picture 4" descr="C:\Users\Admin\Desktop\IMG_20191225_102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57628"/>
            <a:ext cx="4214842" cy="2714644"/>
          </a:xfrm>
          <a:prstGeom prst="rect">
            <a:avLst/>
          </a:prstGeom>
          <a:noFill/>
        </p:spPr>
      </p:pic>
      <p:pic>
        <p:nvPicPr>
          <p:cNvPr id="3077" name="Picture 5" descr="C:\Users\Admin\Desktop\IMG-20190328-WA0001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14282" y="3857628"/>
            <a:ext cx="4286248" cy="2739235"/>
          </a:xfrm>
          <a:prstGeom prst="rect">
            <a:avLst/>
          </a:prstGeom>
          <a:noFill/>
        </p:spPr>
      </p:pic>
      <p:pic>
        <p:nvPicPr>
          <p:cNvPr id="3079" name="Picture 7" descr="D:\фото - 2019\театр экскурсия\Новая папка (2)\20190218_1505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000108"/>
            <a:ext cx="2786082" cy="2500330"/>
          </a:xfrm>
          <a:prstGeom prst="rect">
            <a:avLst/>
          </a:prstGeom>
          <a:noFill/>
        </p:spPr>
      </p:pic>
      <p:pic>
        <p:nvPicPr>
          <p:cNvPr id="3080" name="Picture 8" descr="D:\фото - 2019\28 февраля  Зиннур абый 2019\DSC_0021.JPG"/>
          <p:cNvPicPr>
            <a:picLocks noChangeAspect="1" noChangeArrowheads="1"/>
          </p:cNvPicPr>
          <p:nvPr/>
        </p:nvPicPr>
        <p:blipFill>
          <a:blip r:embed="rId6" cstate="print"/>
          <a:srcRect l="19781"/>
          <a:stretch>
            <a:fillRect/>
          </a:stretch>
        </p:blipFill>
        <p:spPr bwMode="auto">
          <a:xfrm>
            <a:off x="3143240" y="785794"/>
            <a:ext cx="3000396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809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/>
          </a:bodyPr>
          <a:lstStyle/>
          <a:p>
            <a:pPr algn="ctr"/>
            <a:r>
              <a:rPr lang="tt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Экскурсияләр </a:t>
            </a:r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- 2019\конгресс Идрисова Кәдрия килгәч, декабрь 2019\105735 -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071546"/>
            <a:ext cx="2857520" cy="2428892"/>
          </a:xfrm>
          <a:prstGeom prst="rect">
            <a:avLst/>
          </a:prstGeom>
          <a:noFill/>
        </p:spPr>
      </p:pic>
      <p:pic>
        <p:nvPicPr>
          <p:cNvPr id="1028" name="Picture 4" descr="C:\Users\Admin\Desktop\DSC028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000504"/>
            <a:ext cx="2786082" cy="2286016"/>
          </a:xfrm>
          <a:prstGeom prst="rect">
            <a:avLst/>
          </a:prstGeom>
          <a:noFill/>
        </p:spPr>
      </p:pic>
      <p:pic>
        <p:nvPicPr>
          <p:cNvPr id="1029" name="Picture 5" descr="D:\фото - 2019\фестивальдэн 150\54731812_191187928514894_2000834863931064441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1071546"/>
            <a:ext cx="2714644" cy="2428868"/>
          </a:xfrm>
          <a:prstGeom prst="rect">
            <a:avLst/>
          </a:prstGeom>
          <a:noFill/>
        </p:spPr>
      </p:pic>
      <p:pic>
        <p:nvPicPr>
          <p:cNvPr id="1033" name="Picture 9" descr="D:\фото - 2019\фото гости Казань фонд Мирас\IMG_0006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000504"/>
            <a:ext cx="2672629" cy="2286016"/>
          </a:xfrm>
          <a:prstGeom prst="rect">
            <a:avLst/>
          </a:prstGeom>
          <a:noFill/>
        </p:spPr>
      </p:pic>
      <p:pic>
        <p:nvPicPr>
          <p:cNvPr id="12" name="Picture 2" descr="C:\Users\Admin\Desktop\выброчные фото в музее\IMG_0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071546"/>
            <a:ext cx="2857520" cy="2414422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4000504"/>
            <a:ext cx="292895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6998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для слайда\IMG_20190618_1029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642918"/>
            <a:ext cx="3786214" cy="2500330"/>
          </a:xfrm>
          <a:prstGeom prst="rect">
            <a:avLst/>
          </a:prstGeom>
          <a:noFill/>
        </p:spPr>
      </p:pic>
      <p:pic>
        <p:nvPicPr>
          <p:cNvPr id="2051" name="Picture 3" descr="C:\Users\Admin\Desktop\для слайда\IMG_20190822_1107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642918"/>
            <a:ext cx="3714776" cy="2369771"/>
          </a:xfrm>
          <a:prstGeom prst="rect">
            <a:avLst/>
          </a:prstGeom>
          <a:noFill/>
        </p:spPr>
      </p:pic>
      <p:pic>
        <p:nvPicPr>
          <p:cNvPr id="9" name="Picture 3" descr="D:\фото - 2019\ФОТОЛАРЫ150 ел юбилей\150 юбилей мөфтият фотолары\IMG_20191005_WA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14818"/>
            <a:ext cx="3714775" cy="2329605"/>
          </a:xfrm>
          <a:prstGeom prst="rect">
            <a:avLst/>
          </a:prstGeom>
          <a:noFill/>
        </p:spPr>
      </p:pic>
      <p:pic>
        <p:nvPicPr>
          <p:cNvPr id="10" name="Picture 2" descr="C:\Users\Admin\Desktop\выброчно конф\DSC_9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2500306"/>
            <a:ext cx="3500462" cy="2291211"/>
          </a:xfrm>
          <a:prstGeom prst="rect">
            <a:avLst/>
          </a:prstGeom>
          <a:noFill/>
        </p:spPr>
      </p:pic>
      <p:pic>
        <p:nvPicPr>
          <p:cNvPr id="11" name="Picture 2" descr="C:\Users\Admin\Desktop\выброчно конф\DSC_02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4286256"/>
            <a:ext cx="3357586" cy="23562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1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20" y="928670"/>
            <a:ext cx="8401080" cy="519749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Исемлектә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1930 – 1940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елларда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репрессия</a:t>
            </a: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гә эләккән авылдашлар саны – 137, </a:t>
            </a:r>
            <a:br>
              <a:rPr lang="tt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 шулардан 19 кеше сөргендә туган, </a:t>
            </a:r>
          </a:p>
          <a:p>
            <a:pPr algn="ctr">
              <a:buNone/>
            </a:pP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сугышта һәлак булганнардан  билгелеләр – 3.</a:t>
            </a:r>
          </a:p>
          <a:p>
            <a:pPr algn="ctr">
              <a:buNone/>
            </a:pP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Авылдан 11 гаилә сөргенгә озатылган. </a:t>
            </a:r>
          </a:p>
          <a:p>
            <a:pPr algn="ctr">
              <a:buNone/>
            </a:pP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Барысы да реабилита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ияләнгән.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97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9097" y="69269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Сугышта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катнашкан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авылдашлар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2143116"/>
            <a:ext cx="9144000" cy="44291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ж-бубыйлылар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– 304                             (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шуларның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7се башка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җирләрдә туып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үскән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һәм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t-RU" sz="4000" b="1" dirty="0" smtClean="0">
                <a:latin typeface="Times New Roman" pitchFamily="18" charset="0"/>
                <a:cs typeface="Times New Roman" pitchFamily="18" charset="0"/>
              </a:rPr>
              <a:t>сугыштан соң И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ж-Бубыйга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килеп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урнашкан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ветераннар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– 15 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кеше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buNone/>
            </a:pP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92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увековечивание памяти ВОВ\документы о наградах и потерях в ВОВ\арукаев мидхат\00000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500042"/>
            <a:ext cx="2401495" cy="3214710"/>
          </a:xfrm>
          <a:prstGeom prst="rect">
            <a:avLst/>
          </a:prstGeom>
          <a:noFill/>
        </p:spPr>
      </p:pic>
      <p:pic>
        <p:nvPicPr>
          <p:cNvPr id="1028" name="Picture 4" descr="D:\увековечивание памяти ВОВ\документы о наградах и потерях в ВОВ\аминев гали\арукаева назия.jpg"/>
          <p:cNvPicPr>
            <a:picLocks noChangeAspect="1" noChangeArrowheads="1"/>
          </p:cNvPicPr>
          <p:nvPr/>
        </p:nvPicPr>
        <p:blipFill>
          <a:blip r:embed="rId3"/>
          <a:srcRect l="18000" r="26500"/>
          <a:stretch>
            <a:fillRect/>
          </a:stretch>
        </p:blipFill>
        <p:spPr bwMode="auto">
          <a:xfrm>
            <a:off x="3357554" y="285728"/>
            <a:ext cx="2643206" cy="3571876"/>
          </a:xfrm>
          <a:prstGeom prst="rect">
            <a:avLst/>
          </a:prstGeom>
          <a:noFill/>
        </p:spPr>
      </p:pic>
      <p:pic>
        <p:nvPicPr>
          <p:cNvPr id="1029" name="Picture 5" descr="D:\увековечивание памяти ВОВ\документы о наградах и потерях в ВОВ\вагапов муллахмат\00000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500042"/>
            <a:ext cx="2253150" cy="3214686"/>
          </a:xfrm>
          <a:prstGeom prst="rect">
            <a:avLst/>
          </a:prstGeom>
          <a:noFill/>
        </p:spPr>
      </p:pic>
      <p:pic>
        <p:nvPicPr>
          <p:cNvPr id="1030" name="Picture 6" descr="D:\увековечивание памяти ВОВ\документы о наградах и потерях в ВОВ\ахмадеев ахун\00000007.jpg"/>
          <p:cNvPicPr>
            <a:picLocks noChangeAspect="1" noChangeArrowheads="1"/>
          </p:cNvPicPr>
          <p:nvPr/>
        </p:nvPicPr>
        <p:blipFill>
          <a:blip r:embed="rId5" cstate="print"/>
          <a:srcRect l="2403" t="2901" r="1505" b="4267"/>
          <a:stretch>
            <a:fillRect/>
          </a:stretch>
        </p:blipFill>
        <p:spPr bwMode="auto">
          <a:xfrm>
            <a:off x="6286512" y="4143380"/>
            <a:ext cx="2857488" cy="2214578"/>
          </a:xfrm>
          <a:prstGeom prst="rect">
            <a:avLst/>
          </a:prstGeom>
          <a:noFill/>
        </p:spPr>
      </p:pic>
      <p:pic>
        <p:nvPicPr>
          <p:cNvPr id="1031" name="Picture 7" descr="D:\увековечивание памяти ВОВ\документы о наградах и потерях в ВОВ\валиев хузя\валиев хузя, маннаов.jpg"/>
          <p:cNvPicPr>
            <a:picLocks noChangeAspect="1" noChangeArrowheads="1"/>
          </p:cNvPicPr>
          <p:nvPr/>
        </p:nvPicPr>
        <p:blipFill>
          <a:blip r:embed="rId6" cstate="print"/>
          <a:srcRect r="1960"/>
          <a:stretch>
            <a:fillRect/>
          </a:stretch>
        </p:blipFill>
        <p:spPr bwMode="auto">
          <a:xfrm>
            <a:off x="2643174" y="4143380"/>
            <a:ext cx="3571900" cy="2255294"/>
          </a:xfrm>
          <a:prstGeom prst="rect">
            <a:avLst/>
          </a:prstGeom>
          <a:noFill/>
        </p:spPr>
      </p:pic>
      <p:pic>
        <p:nvPicPr>
          <p:cNvPr id="1032" name="Picture 8" descr="D:\увековечивание памяти ВОВ\документы о наградах и потерях в ВОВ\гараев габдулла\00000124.jpg"/>
          <p:cNvPicPr>
            <a:picLocks noChangeAspect="1" noChangeArrowheads="1"/>
          </p:cNvPicPr>
          <p:nvPr/>
        </p:nvPicPr>
        <p:blipFill>
          <a:blip r:embed="rId7" cstate="print"/>
          <a:srcRect l="2764" t="3062" r="3261" b="1924"/>
          <a:stretch>
            <a:fillRect/>
          </a:stretch>
        </p:blipFill>
        <p:spPr bwMode="auto">
          <a:xfrm>
            <a:off x="214282" y="4143380"/>
            <a:ext cx="2357454" cy="2322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31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14348" y="2500306"/>
            <a:ext cx="8229600" cy="1143000"/>
          </a:xfrm>
        </p:spPr>
        <p:txBody>
          <a:bodyPr>
            <a:noAutofit/>
          </a:bodyPr>
          <a:lstStyle/>
          <a:p>
            <a:r>
              <a:rPr lang="tt-RU" sz="8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Авыл мәчете</a:t>
            </a:r>
            <a:endParaRPr lang="ru-RU" sz="8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8229600" cy="1285884"/>
          </a:xfrm>
        </p:spPr>
        <p:txBody>
          <a:bodyPr>
            <a:noAutofit/>
          </a:bodyPr>
          <a:lstStyle/>
          <a:p>
            <a:pPr algn="ctr">
              <a:buFont typeface="Arial" pitchFamily="34" charset="0"/>
              <a:buChar char="•"/>
            </a:pP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Бертуган Бубилар исемендәге гомуми урта белем бирү мәктәбе </a:t>
            </a:r>
            <a:endParaRPr lang="ru-RU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3643314"/>
            <a:ext cx="8229600" cy="1500198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t-RU" sz="4400" b="1" i="0" u="none" strike="noStrike" kern="120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Фел</a:t>
            </a:r>
            <a:r>
              <a:rPr lang="ru-RU" sz="4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ьдшер-акушерлык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пункты</a:t>
            </a:r>
            <a:endParaRPr kumimoji="0" lang="ru-RU" sz="44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71472" y="2071678"/>
            <a:ext cx="8229600" cy="107157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t-RU" sz="4400" b="1" i="0" u="none" strike="noStrike" kern="120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Мәдәният</a:t>
            </a:r>
            <a:r>
              <a:rPr kumimoji="0" lang="tt-RU" sz="4400" b="1" i="0" u="none" strike="noStrike" kern="1200" spc="300" normalizeH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йорты</a:t>
            </a:r>
            <a:endParaRPr kumimoji="0" lang="ru-RU" sz="44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42910" y="2714620"/>
            <a:ext cx="8229600" cy="107159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t-RU" sz="4400" b="1" i="0" u="none" strike="noStrike" kern="120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Китапханә</a:t>
            </a:r>
            <a:endParaRPr kumimoji="0" lang="ru-RU" sz="44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034" y="5000636"/>
            <a:ext cx="8229600" cy="135732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t-RU" sz="4400" b="1" i="0" u="none" strike="noStrike" kern="1200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Авыл</a:t>
            </a:r>
            <a:r>
              <a:rPr kumimoji="0" lang="tt-RU" sz="4400" b="1" i="0" u="none" strike="noStrike" kern="1200" spc="300" normalizeH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музее оешмасы</a:t>
            </a:r>
            <a:endParaRPr kumimoji="0" lang="ru-RU" sz="44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85720" y="4714884"/>
            <a:ext cx="8229600" cy="107159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tt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Почта</a:t>
            </a:r>
            <a:endParaRPr kumimoji="0" lang="ru-RU" sz="44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5397_html_1a59335b.jpg"/>
          <p:cNvPicPr>
            <a:picLocks noChangeAspect="1"/>
          </p:cNvPicPr>
          <p:nvPr/>
        </p:nvPicPr>
        <p:blipFill>
          <a:blip r:embed="rId2"/>
          <a:srcRect l="5241" t="2257" r="5241" b="13397"/>
          <a:stretch>
            <a:fillRect/>
          </a:stretch>
        </p:blipFill>
        <p:spPr>
          <a:xfrm>
            <a:off x="0" y="0"/>
            <a:ext cx="9165594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чуп майданы.jpg"/>
          <p:cNvPicPr>
            <a:picLocks noChangeAspect="1"/>
          </p:cNvPicPr>
          <p:nvPr/>
        </p:nvPicPr>
        <p:blipFill>
          <a:blip r:embed="rId2"/>
          <a:srcRect r="14062"/>
          <a:stretch>
            <a:fillRect/>
          </a:stretch>
        </p:blipFill>
        <p:spPr>
          <a:xfrm>
            <a:off x="-36618" y="548680"/>
            <a:ext cx="9180618" cy="63093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Y51NaeWb00M.jpg"/>
          <p:cNvPicPr>
            <a:picLocks noGrp="1" noChangeAspect="1"/>
          </p:cNvPicPr>
          <p:nvPr>
            <p:ph idx="1"/>
          </p:nvPr>
        </p:nvPicPr>
        <p:blipFill>
          <a:blip r:embed="rId2"/>
          <a:srcRect l="7033" r="7947"/>
          <a:stretch>
            <a:fillRect/>
          </a:stretch>
        </p:blipFill>
        <p:spPr>
          <a:xfrm>
            <a:off x="142844" y="2834640"/>
            <a:ext cx="5857916" cy="387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85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6" y="214290"/>
            <a:ext cx="4961074" cy="364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0-01-29 00-38-13 (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0530" y="357166"/>
            <a:ext cx="4643470" cy="6191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190904-WA0003.jpg"/>
          <p:cNvPicPr>
            <a:picLocks noChangeAspect="1"/>
          </p:cNvPicPr>
          <p:nvPr/>
        </p:nvPicPr>
        <p:blipFill>
          <a:blip r:embed="rId3"/>
          <a:srcRect l="5515" r="25000"/>
          <a:stretch>
            <a:fillRect/>
          </a:stretch>
        </p:blipFill>
        <p:spPr>
          <a:xfrm>
            <a:off x="214282" y="1285860"/>
            <a:ext cx="4500562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0-01-29 00-38-13 (1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0-01-29 00-38-13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90904-WA00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357166"/>
            <a:ext cx="8358246" cy="62686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20-01-29 00-38-13 (1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429684" cy="6322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24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373" y="997480"/>
            <a:ext cx="8208073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020-01-29 00-38-13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8" y="3286124"/>
            <a:ext cx="4762501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0-01-29 00-38-14 (6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0"/>
            <a:ext cx="4595846" cy="366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2020-01-29 00-38-14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25430"/>
            <a:ext cx="4572000" cy="3107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2020-01-29 00-38-13 (4)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" y="1"/>
            <a:ext cx="5429256" cy="4071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2844" y="704088"/>
            <a:ext cx="8786874" cy="5796746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484632" lvl="0" algn="ctr">
              <a:spcBef>
                <a:spcPct val="0"/>
              </a:spcBef>
              <a:defRPr/>
            </a:pPr>
            <a:r>
              <a:rPr lang="tt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Бертуган Бубилар исемендәге гомуми урта белем бирү мәктәбе </a:t>
            </a:r>
            <a:endParaRPr kumimoji="0" lang="ru-RU" sz="4400" b="1" i="0" u="none" strike="noStrike" kern="1200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0-01-29 00-38-13 (7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39637"/>
            <a:ext cx="5357818" cy="4018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0-01-29 00-38-13 (8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37" y="0"/>
            <a:ext cx="5381663" cy="403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0-01-29 00-38-13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8519602" cy="6389701"/>
          </a:xfrm>
        </p:spPr>
      </p:pic>
      <p:pic>
        <p:nvPicPr>
          <p:cNvPr id="5" name="Рисунок 4" descr="2020-01-29 00-38-14 (7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42844" y="4143380"/>
            <a:ext cx="8854796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kumimoji="0" lang="ru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ж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– Бубый авыл җирлеге башлыгы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Вагапов Раиф Рафинат улының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tt-RU" sz="3600" b="1" i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019нчы елга эш отч</a:t>
            </a:r>
            <a:r>
              <a:rPr kumimoji="0" lang="ru-RU" sz="3600" b="1" i="1" u="none" strike="noStrike" kern="1200" cap="none" spc="0" normalizeH="0" baseline="0" noProof="0" dirty="0" err="1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ёты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kumimoji="0" lang="ru-RU" sz="3600" b="1" i="1" u="none" strike="noStrike" kern="1200" cap="none" spc="0" normalizeH="0" baseline="0" noProof="0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Logotip-goriz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142852"/>
            <a:ext cx="3857620" cy="1463956"/>
          </a:xfrm>
          <a:prstGeom prst="rect">
            <a:avLst/>
          </a:prstGeom>
        </p:spPr>
      </p:pic>
      <p:pic>
        <p:nvPicPr>
          <p:cNvPr id="8" name="Рисунок 7" descr="1867010cffe9148d7e119004d3938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285728"/>
            <a:ext cx="2214546" cy="1265982"/>
          </a:xfrm>
          <a:prstGeom prst="rect">
            <a:avLst/>
          </a:prstGeom>
        </p:spPr>
      </p:pic>
      <p:pic>
        <p:nvPicPr>
          <p:cNvPr id="9" name="Рисунок 8" descr="raion-agriz-kazan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14291"/>
            <a:ext cx="1430567" cy="178595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285860"/>
            <a:ext cx="9144000" cy="2928958"/>
          </a:xfrm>
          <a:prstGeom prst="rect">
            <a:avLst/>
          </a:prstGeom>
          <a:scene3d>
            <a:camera prst="orthographicFront"/>
            <a:lightRig rig="brightRoom" dir="t"/>
          </a:scene3d>
          <a:sp3d>
            <a:bevelT/>
          </a:sp3d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u="none" strike="noStrike" kern="1200" cap="none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u="none" strike="noStrike" kern="1200" cap="none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Сход граждан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Халык </a:t>
            </a:r>
            <a:r>
              <a:rPr kumimoji="0" lang="tt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җыены</a:t>
            </a:r>
            <a:endParaRPr kumimoji="0" lang="ru-RU" sz="8000" b="1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82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8992" y="-1"/>
            <a:ext cx="5715008" cy="3788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2 (2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3773"/>
            <a:ext cx="5715008" cy="3814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52"/>
                    </a14:imgEffect>
                    <a14:imgEffect>
                      <a14:saturation sat="102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625" b="18500"/>
          <a:stretch/>
        </p:blipFill>
        <p:spPr>
          <a:xfrm>
            <a:off x="-1" y="0"/>
            <a:ext cx="9119989" cy="6858000"/>
          </a:xfrm>
          <a:prstGeom prst="rect">
            <a:avLst/>
          </a:prstGeom>
          <a:effectLst>
            <a:glow>
              <a:schemeClr val="bg1">
                <a:alpha val="40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526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e4.jpeg"/>
          <p:cNvPicPr>
            <a:picLocks noChangeAspect="1"/>
          </p:cNvPicPr>
          <p:nvPr/>
        </p:nvPicPr>
        <p:blipFill>
          <a:blip r:embed="rId2"/>
          <a:srcRect l="19674" t="26191"/>
          <a:stretch>
            <a:fillRect/>
          </a:stretch>
        </p:blipFill>
        <p:spPr>
          <a:xfrm>
            <a:off x="0" y="4016841"/>
            <a:ext cx="4286248" cy="2841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36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618000"/>
            <a:ext cx="4320000" cy="32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2020-01-29 00-33-47 (3).JPG"/>
          <p:cNvPicPr>
            <a:picLocks noGrp="1" noChangeAspect="1"/>
          </p:cNvPicPr>
          <p:nvPr>
            <p:ph idx="1"/>
          </p:nvPr>
        </p:nvPicPr>
        <p:blipFill>
          <a:blip r:embed="rId4"/>
          <a:srcRect t="12000" b="8000"/>
          <a:stretch>
            <a:fillRect/>
          </a:stretch>
        </p:blipFill>
        <p:spPr>
          <a:xfrm>
            <a:off x="1000100" y="0"/>
            <a:ext cx="7143768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0-01-29 00-38-13 (17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335308"/>
            <a:ext cx="8358246" cy="62686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0-01-29 00-38-13 (9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46010"/>
            <a:ext cx="8572560" cy="6429420"/>
          </a:xfrm>
        </p:spPr>
      </p:pic>
      <p:pic>
        <p:nvPicPr>
          <p:cNvPr id="5" name="Рисунок 4" descr="2020-01-29 00-38-13 (1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0-01-29 00-38-13 (1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14290"/>
            <a:ext cx="8572560" cy="6429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89" y="836712"/>
            <a:ext cx="6564221" cy="492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858312" cy="6093296"/>
          </a:xfrm>
        </p:spPr>
        <p:txBody>
          <a:bodyPr>
            <a:noAutofit/>
          </a:bodyPr>
          <a:lstStyle/>
          <a:p>
            <a:pPr algn="ctr"/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Бертуган Бубилар исемендәге И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ж</a:t>
            </a:r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– Бубый урта гомуми белем бирү мәктәбендә 84 укучы белем ала</a:t>
            </a:r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Бакчада </a:t>
            </a:r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20 бала тәрбияләнә.</a:t>
            </a:r>
            <a:b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Югары </a:t>
            </a:r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һәм 1 квалифика</a:t>
            </a:r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ция</a:t>
            </a:r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ле педагоглар 70% тәшкил итәләр</a:t>
            </a:r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t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2020-01-29 00-38-13 (1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1417" y="2468563"/>
            <a:ext cx="5852583" cy="438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басма.PNG"/>
          <p:cNvPicPr>
            <a:picLocks noChangeAspect="1"/>
          </p:cNvPicPr>
          <p:nvPr/>
        </p:nvPicPr>
        <p:blipFill>
          <a:blip r:embed="rId3"/>
          <a:srcRect r="9945"/>
          <a:stretch>
            <a:fillRect/>
          </a:stretch>
        </p:blipFill>
        <p:spPr>
          <a:xfrm>
            <a:off x="-142908" y="-142900"/>
            <a:ext cx="5357818" cy="3939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42844" y="4143380"/>
            <a:ext cx="8854796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kumimoji="0" lang="ru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ж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– Бубый авыл җирлеге башлыгы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Вагапов Раиф Рафинат улының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tt-RU" sz="3600" b="1" i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019нчы елга эш отч</a:t>
            </a:r>
            <a:r>
              <a:rPr kumimoji="0" lang="ru-RU" sz="3600" b="1" i="1" u="none" strike="noStrike" kern="1200" cap="none" spc="0" normalizeH="0" baseline="0" noProof="0" dirty="0" err="1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ёты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kumimoji="0" lang="ru-RU" sz="3600" b="1" i="1" u="none" strike="noStrike" kern="1200" cap="none" spc="0" normalizeH="0" baseline="0" noProof="0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Logotip-goriz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142852"/>
            <a:ext cx="3857620" cy="1463956"/>
          </a:xfrm>
          <a:prstGeom prst="rect">
            <a:avLst/>
          </a:prstGeom>
        </p:spPr>
      </p:pic>
      <p:pic>
        <p:nvPicPr>
          <p:cNvPr id="8" name="Рисунок 7" descr="1867010cffe9148d7e119004d3938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285728"/>
            <a:ext cx="2214546" cy="1265982"/>
          </a:xfrm>
          <a:prstGeom prst="rect">
            <a:avLst/>
          </a:prstGeom>
        </p:spPr>
      </p:pic>
      <p:pic>
        <p:nvPicPr>
          <p:cNvPr id="9" name="Рисунок 8" descr="raion-agriz-kazan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14291"/>
            <a:ext cx="1430567" cy="178595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285860"/>
            <a:ext cx="9144000" cy="2928958"/>
          </a:xfrm>
          <a:prstGeom prst="rect">
            <a:avLst/>
          </a:prstGeom>
          <a:scene3d>
            <a:camera prst="orthographicFront"/>
            <a:lightRig rig="brightRoom" dir="t"/>
          </a:scene3d>
          <a:sp3d>
            <a:bevelT/>
          </a:sp3d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u="none" strike="noStrike" kern="1200" cap="none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u="none" strike="noStrike" kern="1200" cap="none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Сход граждан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Халык </a:t>
            </a:r>
            <a:r>
              <a:rPr kumimoji="0" lang="tt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җыены</a:t>
            </a:r>
            <a:endParaRPr kumimoji="0" lang="ru-RU" sz="8000" b="1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1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20-01-29 00-38-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41848"/>
            <a:ext cx="9144000" cy="65365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2020-01-29 00-38-14 (5).JPG"/>
          <p:cNvPicPr>
            <a:picLocks noChangeAspect="1"/>
          </p:cNvPicPr>
          <p:nvPr/>
        </p:nvPicPr>
        <p:blipFill>
          <a:blip r:embed="rId2"/>
          <a:srcRect t="12209"/>
          <a:stretch>
            <a:fillRect/>
          </a:stretch>
        </p:blipFill>
        <p:spPr>
          <a:xfrm>
            <a:off x="3846296" y="2928934"/>
            <a:ext cx="5297704" cy="3929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одержимое 3" descr="2020-01-29 00-38-14 (3).JPG"/>
          <p:cNvPicPr>
            <a:picLocks noGrp="1" noChangeAspect="1"/>
          </p:cNvPicPr>
          <p:nvPr>
            <p:ph idx="1"/>
          </p:nvPr>
        </p:nvPicPr>
        <p:blipFill>
          <a:blip r:embed="rId3"/>
          <a:srcRect l="5307" t="11392" b="7117"/>
          <a:stretch>
            <a:fillRect/>
          </a:stretch>
        </p:blipFill>
        <p:spPr>
          <a:xfrm>
            <a:off x="-142908" y="-142900"/>
            <a:ext cx="4572032" cy="4143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71744"/>
            <a:ext cx="9144000" cy="1399032"/>
          </a:xfrm>
        </p:spPr>
        <p:txBody>
          <a:bodyPr>
            <a:noAutofit/>
          </a:bodyPr>
          <a:lstStyle/>
          <a:p>
            <a:pPr algn="ctr"/>
            <a:r>
              <a:rPr lang="tt-RU" sz="72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Иг</a:t>
            </a:r>
            <a:r>
              <a:rPr lang="ru-RU" sz="72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ътибарыгыз </a:t>
            </a:r>
            <a:r>
              <a:rPr lang="tt-RU" sz="72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өчен </a:t>
            </a:r>
            <a:br>
              <a:rPr lang="tt-RU" sz="72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tt-RU" sz="72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зур рәхмәт!</a:t>
            </a:r>
            <a:endParaRPr lang="ru-RU" sz="7200" b="1" i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42844" y="4143380"/>
            <a:ext cx="8854796" cy="17526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kumimoji="0" lang="ru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ж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– Бубый авыл җирлеге башлыгы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Вагапов Раиф Рафинат улының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lang="tt-RU" sz="3600" b="1" i="1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019нчы елга эш отч</a:t>
            </a:r>
            <a:r>
              <a:rPr kumimoji="0" lang="ru-RU" sz="3600" b="1" i="1" u="none" strike="noStrike" kern="1200" cap="none" spc="0" normalizeH="0" baseline="0" noProof="0" dirty="0" err="1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ёты</a:t>
            </a:r>
            <a:r>
              <a:rPr kumimoji="0" lang="tt-RU" sz="3600" b="1" i="1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kumimoji="0" lang="ru-RU" sz="3600" b="1" i="1" u="none" strike="noStrike" kern="1200" cap="none" spc="0" normalizeH="0" baseline="0" noProof="0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1285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Logotip-gorizo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142852"/>
            <a:ext cx="3857620" cy="1463956"/>
          </a:xfrm>
          <a:prstGeom prst="rect">
            <a:avLst/>
          </a:prstGeom>
        </p:spPr>
      </p:pic>
      <p:pic>
        <p:nvPicPr>
          <p:cNvPr id="8" name="Рисунок 7" descr="1867010cffe9148d7e119004d3938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285728"/>
            <a:ext cx="2214546" cy="1265982"/>
          </a:xfrm>
          <a:prstGeom prst="rect">
            <a:avLst/>
          </a:prstGeom>
        </p:spPr>
      </p:pic>
      <p:pic>
        <p:nvPicPr>
          <p:cNvPr id="9" name="Рисунок 8" descr="raion-agriz-kazan-log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14291"/>
            <a:ext cx="1430567" cy="178595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285860"/>
            <a:ext cx="9144000" cy="2928958"/>
          </a:xfrm>
          <a:prstGeom prst="rect">
            <a:avLst/>
          </a:prstGeom>
          <a:scene3d>
            <a:camera prst="orthographicFront"/>
            <a:lightRig rig="brightRoom" dir="t"/>
          </a:scene3d>
          <a:sp3d>
            <a:bevelT/>
          </a:sp3d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u="none" strike="noStrike" kern="1200" cap="none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0" b="1" u="none" strike="noStrike" kern="1200" cap="none" spc="300" normalizeH="0" baseline="0" noProof="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Сход граждан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Халык </a:t>
            </a:r>
            <a:r>
              <a:rPr kumimoji="0" lang="tt-RU" sz="8000" b="1" u="none" strike="noStrike" kern="1200" cap="none" spc="300" normalizeH="0" baseline="0" noProof="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җыены</a:t>
            </a:r>
            <a:endParaRPr kumimoji="0" lang="ru-RU" sz="8000" b="1" u="none" strike="noStrike" kern="1200" cap="none" spc="300" normalizeH="0" baseline="0" noProof="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2493</TotalTime>
  <Words>384</Words>
  <Application>Microsoft Office PowerPoint</Application>
  <PresentationFormat>Экран (4:3)</PresentationFormat>
  <Paragraphs>102</Paragraphs>
  <Slides>97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97</vt:i4>
      </vt:variant>
    </vt:vector>
  </HeadingPairs>
  <TitlesOfParts>
    <vt:vector size="104" baseType="lpstr">
      <vt:lpstr>Arial</vt:lpstr>
      <vt:lpstr>Calibri</vt:lpstr>
      <vt:lpstr>Constantia</vt:lpstr>
      <vt:lpstr>Tahoma</vt:lpstr>
      <vt:lpstr>Times New Roman</vt:lpstr>
      <vt:lpstr>Wingdings 2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Иж – Бубый авыл җирлегендә:</vt:lpstr>
      <vt:lpstr>Презентация PowerPoint</vt:lpstr>
      <vt:lpstr>Бертуган Бубилар исемендәге гомуми урта белем бирү мәктәбе </vt:lpstr>
      <vt:lpstr>Презентация PowerPoint</vt:lpstr>
      <vt:lpstr>Бертуган Бубилар исемендәге Иж – Бубый урта гомуми белем бирү мәктәбендә 84 укучы белем ала.  Бакчада 20 бала тәрбияләнә. Югары һәм 1 квалификацияле педагоглар 70% тәшкил итәләр.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Мәдәният йорты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Мәдәният йорты</vt:lpstr>
      <vt:lpstr>Авыл китапханәсе</vt:lpstr>
      <vt:lpstr>Авыл китапханәсендә 9862 данә китап исәптә тора. 2019нчы елда китапханәгә 523 данә китап кайтты. 2019нчы елда өлкәннәр өчен – 210 чара, балалар өчен – 83 чара уткәрелде.  Катнашучылар саны 600дән артык.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Иж-Бубый авыл җирлегендә 514 кешегә хезмәт курсәтелде. 2019нчы елны 8 кеше вафат була Эшкә яраклы ир-атлар – 104, хатын-кызлар - 110  Бөек Ватан сугышы ветераны һәм инвалиды - Замалетдинов Фәрит Низамович Чернобль пенсионеры – 1 Диспансерный учётта 152 өлкән кеше һәм 33 бала тора.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Уздырылган чаралар</vt:lpstr>
      <vt:lpstr>Уздырылган чаралар</vt:lpstr>
      <vt:lpstr> Уздырылган чаралар</vt:lpstr>
      <vt:lpstr>Уздырылган чаралар</vt:lpstr>
      <vt:lpstr>Казан, гимназия-интернат №4</vt:lpstr>
      <vt:lpstr>Мөхлисә Бубиның тууына 150 тулуга багышланган фәнни конференция</vt:lpstr>
      <vt:lpstr>Күргәзмәләр</vt:lpstr>
      <vt:lpstr>Лекцияләр</vt:lpstr>
      <vt:lpstr>Театраль экскурсияләр</vt:lpstr>
      <vt:lpstr>Экскурсияләр </vt:lpstr>
      <vt:lpstr>Презентация PowerPoint</vt:lpstr>
      <vt:lpstr>Презентация PowerPoint</vt:lpstr>
      <vt:lpstr> Сугышта катнашкан авылдашлар:</vt:lpstr>
      <vt:lpstr>Презентация PowerPoint</vt:lpstr>
      <vt:lpstr>Авыл мәчете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Игътибарыгыз өчен  зур рәхмәт!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Халык җыены</dc:title>
  <dc:creator>Admin</dc:creator>
  <cp:lastModifiedBy>Иж-Бобьинское СП</cp:lastModifiedBy>
  <cp:revision>95</cp:revision>
  <dcterms:created xsi:type="dcterms:W3CDTF">2019-01-15T01:06:35Z</dcterms:created>
  <dcterms:modified xsi:type="dcterms:W3CDTF">2020-01-30T14:01:41Z</dcterms:modified>
</cp:coreProperties>
</file>