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493" r:id="rId2"/>
    <p:sldId id="510" r:id="rId3"/>
    <p:sldId id="310" r:id="rId4"/>
    <p:sldId id="512" r:id="rId5"/>
    <p:sldId id="549" r:id="rId6"/>
    <p:sldId id="431" r:id="rId7"/>
    <p:sldId id="434" r:id="rId8"/>
    <p:sldId id="514" r:id="rId9"/>
    <p:sldId id="511" r:id="rId10"/>
    <p:sldId id="513" r:id="rId11"/>
    <p:sldId id="548" r:id="rId12"/>
    <p:sldId id="551" r:id="rId13"/>
    <p:sldId id="552" r:id="rId14"/>
    <p:sldId id="483" r:id="rId15"/>
    <p:sldId id="443" r:id="rId16"/>
    <p:sldId id="516" r:id="rId17"/>
    <p:sldId id="445" r:id="rId18"/>
    <p:sldId id="444" r:id="rId19"/>
    <p:sldId id="524" r:id="rId20"/>
    <p:sldId id="523" r:id="rId21"/>
    <p:sldId id="446" r:id="rId22"/>
    <p:sldId id="449" r:id="rId23"/>
    <p:sldId id="450" r:id="rId24"/>
    <p:sldId id="452" r:id="rId25"/>
    <p:sldId id="487" r:id="rId26"/>
    <p:sldId id="419" r:id="rId27"/>
    <p:sldId id="455" r:id="rId28"/>
    <p:sldId id="470" r:id="rId29"/>
    <p:sldId id="525" r:id="rId30"/>
    <p:sldId id="456" r:id="rId31"/>
    <p:sldId id="471" r:id="rId32"/>
    <p:sldId id="553" r:id="rId33"/>
    <p:sldId id="491" r:id="rId34"/>
    <p:sldId id="527" r:id="rId35"/>
    <p:sldId id="469" r:id="rId36"/>
    <p:sldId id="468" r:id="rId37"/>
    <p:sldId id="503" r:id="rId38"/>
    <p:sldId id="528" r:id="rId39"/>
    <p:sldId id="531" r:id="rId40"/>
    <p:sldId id="542" r:id="rId41"/>
    <p:sldId id="554" r:id="rId42"/>
    <p:sldId id="502" r:id="rId43"/>
    <p:sldId id="532" r:id="rId44"/>
    <p:sldId id="534" r:id="rId45"/>
    <p:sldId id="535" r:id="rId46"/>
    <p:sldId id="555" r:id="rId47"/>
    <p:sldId id="536" r:id="rId48"/>
    <p:sldId id="537" r:id="rId49"/>
    <p:sldId id="538" r:id="rId50"/>
    <p:sldId id="539" r:id="rId51"/>
    <p:sldId id="540" r:id="rId52"/>
    <p:sldId id="556" r:id="rId53"/>
    <p:sldId id="557" r:id="rId54"/>
    <p:sldId id="559" r:id="rId55"/>
    <p:sldId id="560" r:id="rId56"/>
    <p:sldId id="561" r:id="rId57"/>
    <p:sldId id="558" r:id="rId58"/>
    <p:sldId id="562" r:id="rId5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76044" autoAdjust="0"/>
  </p:normalViewPr>
  <p:slideViewPr>
    <p:cSldViewPr>
      <p:cViewPr varScale="1">
        <p:scale>
          <a:sx n="82" d="100"/>
          <a:sy n="82" d="100"/>
        </p:scale>
        <p:origin x="-80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84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0F7744-68B1-4DC3-8708-627519D75B43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3A3B58-1C2B-497B-9391-D507D6B84D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08966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A3B58-1C2B-497B-9391-D507D6B84D5A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A3B58-1C2B-497B-9391-D507D6B84D5A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A3B58-1C2B-497B-9391-D507D6B84D5A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A3B58-1C2B-497B-9391-D507D6B84D5A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A3B58-1C2B-497B-9391-D507D6B84D5A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A3B58-1C2B-497B-9391-D507D6B84D5A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A3B58-1C2B-497B-9391-D507D6B84D5A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A3B58-1C2B-497B-9391-D507D6B84D5A}" type="slidenum">
              <a:rPr lang="ru-RU" smtClean="0"/>
              <a:pPr/>
              <a:t>50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A3B58-1C2B-497B-9391-D507D6B84D5A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A3B58-1C2B-497B-9391-D507D6B84D5A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A3B58-1C2B-497B-9391-D507D6B84D5A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A3B58-1C2B-497B-9391-D507D6B84D5A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A3B58-1C2B-497B-9391-D507D6B84D5A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A3B58-1C2B-497B-9391-D507D6B84D5A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A3B58-1C2B-497B-9391-D507D6B84D5A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A3B58-1C2B-497B-9391-D507D6B84D5A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.gif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1.png"/><Relationship Id="rId9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92696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85000">
                <a:srgbClr val="326C40"/>
              </a:gs>
              <a:gs pos="100000">
                <a:srgbClr val="00B050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9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0" y="836712"/>
            <a:ext cx="9144000" cy="0"/>
          </a:xfrm>
          <a:prstGeom prst="line">
            <a:avLst/>
          </a:prstGeom>
          <a:ln>
            <a:gradFill flip="none" rotWithShape="1">
              <a:gsLst>
                <a:gs pos="2000">
                  <a:srgbClr val="215932"/>
                </a:gs>
                <a:gs pos="49000">
                  <a:srgbClr val="379179"/>
                </a:gs>
                <a:gs pos="100000">
                  <a:srgbClr val="3A9C46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984" y="55835"/>
            <a:ext cx="952500" cy="581025"/>
          </a:xfrm>
          <a:prstGeom prst="rect">
            <a:avLst/>
          </a:prstGeom>
        </p:spPr>
      </p:pic>
      <p:pic>
        <p:nvPicPr>
          <p:cNvPr id="1026" name="Picture 2" descr="D:\люба\Мои рисунки\Новая папка (11)\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642911" cy="802624"/>
          </a:xfrm>
          <a:prstGeom prst="rect">
            <a:avLst/>
          </a:prstGeom>
          <a:noFill/>
        </p:spPr>
      </p:pic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0" y="1412776"/>
            <a:ext cx="8964488" cy="4713387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D:\люба\Мои рисунки\Новая папка (11)\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42911" cy="802624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4546" y="785794"/>
            <a:ext cx="4857784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714348" y="3714752"/>
            <a:ext cx="8072494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Татарстан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Республикасы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tt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Әгерҗе муни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ципаль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t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районы </a:t>
            </a:r>
          </a:p>
          <a:p>
            <a:pPr algn="ctr"/>
            <a:r>
              <a:rPr lang="tt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Көчек авыл җирлегенең </a:t>
            </a:r>
          </a:p>
          <a:p>
            <a:pPr algn="ctr"/>
            <a:r>
              <a:rPr lang="tt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2020 елга отчеты</a:t>
            </a:r>
          </a:p>
          <a:p>
            <a:pPr algn="ctr"/>
            <a:r>
              <a:rPr lang="tt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Көчек авылы,</a:t>
            </a:r>
          </a:p>
          <a:p>
            <a:r>
              <a:rPr lang="tt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2021 нче елның 19 феврале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4412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22" name="Picture 2" descr="C:\Users\Рустам Амирович\Desktop\DSCN00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6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1546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85000">
                <a:srgbClr val="326C40"/>
              </a:gs>
              <a:gs pos="100000">
                <a:srgbClr val="00B050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9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 </a:t>
            </a:r>
            <a:r>
              <a:rPr lang="ru-RU" dirty="0" err="1" smtClean="0"/>
              <a:t>Башкарма</a:t>
            </a:r>
            <a:r>
              <a:rPr lang="ru-RU" dirty="0" smtClean="0"/>
              <a:t>  комитет </a:t>
            </a:r>
            <a:r>
              <a:rPr lang="ru-RU" dirty="0" err="1" smtClean="0"/>
              <a:t>хезмәткәрләре</a:t>
            </a:r>
            <a:endParaRPr lang="ru-RU" dirty="0"/>
          </a:p>
        </p:txBody>
      </p:sp>
      <p:pic>
        <p:nvPicPr>
          <p:cNvPr id="5122" name="Picture 2" descr="C:\Users\EAB5~1\AppData\Local\Temp\Rar$DI00.372\20210216_0948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2984"/>
            <a:ext cx="4857752" cy="5715016"/>
          </a:xfrm>
          <a:prstGeom prst="rect">
            <a:avLst/>
          </a:prstGeom>
          <a:noFill/>
        </p:spPr>
      </p:pic>
      <p:pic>
        <p:nvPicPr>
          <p:cNvPr id="5123" name="Picture 3" descr="C:\Users\EAB5~1\AppData\Local\Temp\Rar$DI08.090\20210216_0948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285860"/>
            <a:ext cx="4286248" cy="5572140"/>
          </a:xfrm>
          <a:prstGeom prst="rect">
            <a:avLst/>
          </a:prstGeom>
          <a:noFill/>
        </p:spPr>
      </p:pic>
      <p:sp>
        <p:nvSpPr>
          <p:cNvPr id="5125" name="AutoShape 5" descr="https://mail.tatar.ru/owa/service.svc/s/GetFileAttachment?id=AAMkADIxMjNmNDRhLTUxYTctNDNkZC04Y2M5LTVkMWU4N2JiNmYyZgBGAAAAAAAbcdDiIkuCT5z18kYGN7TVBwDPF2o4GXOpTpu2JdjfNEI9AAADAgbjAABH0%2FyhECg7S5JaSDNYkyxZAAZnbmJIAAABEgAQAI4XDv0o%2BQNKlw6K2Vj4OrQ%3D&amp;isImagePreview=True&amp;X-OWA-CANARY=kiBkwBFTRUu7lzdCa5_sV1E06CMA1NgI_w_zNjHYP-42WY62xqrlnHXkOymsgDf6p02yc8NJdcw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0" y="0"/>
            <a:ext cx="9144000" cy="1285860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85000">
                <a:srgbClr val="326C40"/>
              </a:gs>
              <a:gs pos="100000">
                <a:srgbClr val="00B050"/>
              </a:gs>
            </a:gsLst>
            <a:path path="circle">
              <a:fillToRect l="100000" t="100000"/>
            </a:path>
            <a:tileRect r="-100000" b="-100000"/>
          </a:gradFill>
          <a:ln w="25400" cap="flat" cmpd="sng" algn="ctr">
            <a:solidFill>
              <a:srgbClr val="009E4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Башкарма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комитет </a:t>
            </a:r>
            <a:r>
              <a:rPr kumimoji="0" lang="ru-RU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хезмәткәрләре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C:\Users\Рустам Амирович\Downloads\20210218_140006(3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357298"/>
            <a:ext cx="9286908" cy="5500701"/>
          </a:xfrm>
          <a:prstGeom prst="rect">
            <a:avLst/>
          </a:prstGeom>
          <a:noFill/>
        </p:spPr>
      </p:pic>
      <p:sp>
        <p:nvSpPr>
          <p:cNvPr id="5" name="Заголовок 6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57298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85000">
                <a:srgbClr val="326C40"/>
              </a:gs>
              <a:gs pos="100000">
                <a:srgbClr val="00B050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9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err="1" smtClean="0"/>
              <a:t>Башкарма</a:t>
            </a:r>
            <a:r>
              <a:rPr lang="ru-RU" dirty="0" smtClean="0"/>
              <a:t>  комитет </a:t>
            </a:r>
            <a:r>
              <a:rPr lang="ru-RU" dirty="0" err="1" smtClean="0"/>
              <a:t>хезмәткәрләре</a:t>
            </a:r>
            <a:endParaRPr lang="ru-RU" dirty="0"/>
          </a:p>
        </p:txBody>
      </p:sp>
      <p:sp>
        <p:nvSpPr>
          <p:cNvPr id="6" name="Заголовок 6"/>
          <p:cNvSpPr txBox="1">
            <a:spLocks/>
          </p:cNvSpPr>
          <p:nvPr/>
        </p:nvSpPr>
        <p:spPr>
          <a:xfrm>
            <a:off x="0" y="0"/>
            <a:ext cx="9296400" cy="1357298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85000">
                <a:srgbClr val="326C40"/>
              </a:gs>
              <a:gs pos="100000">
                <a:srgbClr val="00B050"/>
              </a:gs>
            </a:gsLst>
            <a:path path="circle">
              <a:fillToRect l="100000" t="100000"/>
            </a:path>
            <a:tileRect r="-100000" b="-100000"/>
          </a:gradFill>
          <a:ln w="25400" cap="flat" cmpd="sng" algn="ctr">
            <a:solidFill>
              <a:srgbClr val="009E4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Башкарма  комитет хезмәткәрләре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Users\Рустам Амирович\Documents\img_106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357298"/>
            <a:ext cx="9144000" cy="5500702"/>
          </a:xfrm>
          <a:prstGeom prst="rect">
            <a:avLst/>
          </a:prstGeom>
          <a:noFill/>
        </p:spPr>
      </p:pic>
      <p:sp>
        <p:nvSpPr>
          <p:cNvPr id="5" name="Заголовок 6"/>
          <p:cNvSpPr>
            <a:spLocks noGrp="1"/>
          </p:cNvSpPr>
          <p:nvPr>
            <p:ph type="title"/>
          </p:nvPr>
        </p:nvSpPr>
        <p:spPr>
          <a:xfrm flipV="1">
            <a:off x="0" y="0"/>
            <a:ext cx="9144000" cy="1357298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85000">
                <a:srgbClr val="326C40"/>
              </a:gs>
              <a:gs pos="100000">
                <a:srgbClr val="00B050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9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500174"/>
            <a:ext cx="8786874" cy="5357825"/>
          </a:xfrm>
        </p:spPr>
        <p:txBody>
          <a:bodyPr>
            <a:normAutofit/>
          </a:bodyPr>
          <a:lstStyle/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t-RU" b="1" dirty="0" smtClean="0">
                <a:solidFill>
                  <a:srgbClr val="3333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  урта  мәктәп, башкарма   комитет, </a:t>
            </a:r>
            <a:endParaRPr lang="ru-RU" b="1" dirty="0" smtClean="0">
              <a:solidFill>
                <a:srgbClr val="3333FF"/>
              </a:solidFill>
              <a:latin typeface="Arial" pitchFamily="34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tt-RU" b="1" dirty="0" smtClean="0">
                <a:solidFill>
                  <a:srgbClr val="3333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  башлангыч  мәктәп, 2  балалар  бакчасы, 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tt-RU" b="1" dirty="0" smtClean="0">
                <a:solidFill>
                  <a:srgbClr val="3333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 медпункт, 2  авыл  клубы, 2  китапханә, почта,    райпоның  2  кибете  урнашкан.  Халыкка  1 кафе, эшмәкәрләрнең 3  сәудә ноктасы, Агрофирманың  дуңгызчылык  комплексы  , 2 нче филиал  оешмасы,    электр  челтәре, газ  хезмәте, ветучасток  хезмәт курсәтә.</a:t>
            </a:r>
            <a:endParaRPr lang="tt-RU" b="1" dirty="0" smtClean="0">
              <a:solidFill>
                <a:srgbClr val="3333FF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85000">
                <a:srgbClr val="326C40"/>
              </a:gs>
              <a:gs pos="100000">
                <a:srgbClr val="00B050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9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r>
              <a:rPr lang="tt-RU" b="1" dirty="0" smtClean="0">
                <a:solidFill>
                  <a:srgbClr val="3333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Авыл  җирлеге  территориясендә</a:t>
            </a:r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4800" dirty="0" err="1" smtClean="0">
                <a:latin typeface="Times New Roman" pitchFamily="18" charset="0"/>
                <a:cs typeface="Times New Roman" pitchFamily="18" charset="0"/>
              </a:rPr>
              <a:t>җирлек 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буенча-1093 </a:t>
            </a:r>
            <a:r>
              <a:rPr lang="ru-RU" sz="4800" dirty="0" err="1" smtClean="0">
                <a:latin typeface="Times New Roman" pitchFamily="18" charset="0"/>
                <a:cs typeface="Times New Roman" pitchFamily="18" charset="0"/>
              </a:rPr>
              <a:t>кеше</a:t>
            </a:r>
            <a:endParaRPr lang="ru-RU" sz="4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4800" dirty="0" err="1" smtClean="0">
                <a:latin typeface="Times New Roman" pitchFamily="18" charset="0"/>
                <a:cs typeface="Times New Roman" pitchFamily="18" charset="0"/>
              </a:rPr>
              <a:t>Шулардан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:  </a:t>
            </a:r>
          </a:p>
          <a:p>
            <a:pPr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 672 –</a:t>
            </a:r>
            <a:r>
              <a:rPr lang="ru-RU" sz="4800" dirty="0" err="1" smtClean="0">
                <a:latin typeface="Times New Roman" pitchFamily="18" charset="0"/>
                <a:cs typeface="Times New Roman" pitchFamily="18" charset="0"/>
              </a:rPr>
              <a:t>Көчектэ</a:t>
            </a:r>
            <a:endParaRPr lang="ru-RU" sz="4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 356 - Варклед –</a:t>
            </a:r>
            <a:r>
              <a:rPr lang="ru-RU" sz="4800" dirty="0" err="1" smtClean="0">
                <a:latin typeface="Times New Roman" pitchFamily="18" charset="0"/>
                <a:cs typeface="Times New Roman" pitchFamily="18" charset="0"/>
              </a:rPr>
              <a:t>Бодьяда</a:t>
            </a:r>
            <a:endParaRPr lang="ru-RU" sz="4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 65- Рус </a:t>
            </a:r>
            <a:r>
              <a:rPr lang="ru-RU" sz="4800" dirty="0" err="1" smtClean="0">
                <a:latin typeface="Times New Roman" pitchFamily="18" charset="0"/>
                <a:cs typeface="Times New Roman" pitchFamily="18" charset="0"/>
              </a:rPr>
              <a:t>Шаршадысында</a:t>
            </a:r>
            <a:endParaRPr lang="ru-RU" sz="4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48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85000">
                <a:srgbClr val="326C40"/>
              </a:gs>
              <a:gs pos="100000">
                <a:srgbClr val="00B050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9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t-RU" dirty="0" smtClean="0"/>
              <a:t>Җ</a:t>
            </a:r>
            <a:r>
              <a:rPr lang="ru-RU" dirty="0" err="1" smtClean="0"/>
              <a:t>ирлект</a:t>
            </a:r>
            <a:r>
              <a:rPr lang="tt-RU" dirty="0" smtClean="0">
                <a:latin typeface="Times New Roman" pitchFamily="18" charset="0"/>
                <a:cs typeface="Times New Roman" pitchFamily="18" charset="0"/>
              </a:rPr>
              <a:t>ә</a:t>
            </a:r>
            <a:r>
              <a:rPr lang="ru-RU" dirty="0" smtClean="0"/>
              <a:t>  </a:t>
            </a:r>
            <a:r>
              <a:rPr lang="ru-RU" dirty="0" err="1" smtClean="0"/>
              <a:t>халык</a:t>
            </a:r>
            <a:r>
              <a:rPr lang="ru-RU" dirty="0" smtClean="0"/>
              <a:t>  саны</a:t>
            </a: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sz="6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700" dirty="0" err="1" smtClean="0"/>
              <a:t>Пенсионерлар</a:t>
            </a:r>
            <a:r>
              <a:rPr lang="ru-RU" sz="7700" dirty="0" smtClean="0"/>
              <a:t> саны-330 </a:t>
            </a:r>
            <a:r>
              <a:rPr lang="ru-RU" sz="7700" dirty="0" err="1" smtClean="0"/>
              <a:t>кеше</a:t>
            </a:r>
            <a:r>
              <a:rPr lang="ru-RU" sz="7700" dirty="0" smtClean="0"/>
              <a:t>, </a:t>
            </a:r>
            <a:r>
              <a:rPr lang="ru-RU" sz="7700" dirty="0" err="1" smtClean="0"/>
              <a:t>ягъни</a:t>
            </a:r>
            <a:r>
              <a:rPr lang="ru-RU" sz="7700" dirty="0" smtClean="0"/>
              <a:t> </a:t>
            </a:r>
            <a:r>
              <a:rPr lang="ru-RU" sz="7700" dirty="0" err="1" smtClean="0"/>
              <a:t>авыл</a:t>
            </a:r>
            <a:r>
              <a:rPr lang="ru-RU" sz="7700" dirty="0" smtClean="0"/>
              <a:t> </a:t>
            </a:r>
            <a:r>
              <a:rPr lang="ru-RU" sz="7700" dirty="0" err="1" smtClean="0"/>
              <a:t>җирлегендә яшәүчеләрнең </a:t>
            </a:r>
            <a:r>
              <a:rPr lang="ru-RU" sz="7700" dirty="0" smtClean="0"/>
              <a:t>30%   </a:t>
            </a:r>
          </a:p>
          <a:p>
            <a:r>
              <a:rPr lang="ru-RU" sz="7700" dirty="0" err="1" smtClean="0"/>
              <a:t>пенсиянең уртача</a:t>
            </a:r>
            <a:r>
              <a:rPr lang="ru-RU" sz="7700" dirty="0" smtClean="0"/>
              <a:t> </a:t>
            </a:r>
            <a:r>
              <a:rPr lang="ru-RU" sz="7700" dirty="0" err="1" smtClean="0"/>
              <a:t>күләме </a:t>
            </a:r>
            <a:r>
              <a:rPr lang="ru-RU" sz="7700" dirty="0" smtClean="0"/>
              <a:t>13748 </a:t>
            </a:r>
            <a:r>
              <a:rPr lang="ru-RU" sz="7700" dirty="0" err="1" smtClean="0"/>
              <a:t>сум</a:t>
            </a:r>
            <a:r>
              <a:rPr lang="ru-RU" sz="7700" dirty="0" smtClean="0"/>
              <a:t>  </a:t>
            </a:r>
            <a:r>
              <a:rPr lang="ru-RU" sz="7700" dirty="0" err="1" smtClean="0"/>
              <a:t>тәшкил итә </a:t>
            </a:r>
            <a:r>
              <a:rPr lang="ru-RU" sz="7700" dirty="0" smtClean="0"/>
              <a:t>(</a:t>
            </a:r>
            <a:r>
              <a:rPr lang="ru-RU" sz="7700" dirty="0" err="1" smtClean="0"/>
              <a:t>уртача</a:t>
            </a:r>
            <a:r>
              <a:rPr lang="ru-RU" sz="7700" dirty="0" smtClean="0"/>
              <a:t> район  </a:t>
            </a:r>
            <a:r>
              <a:rPr lang="ru-RU" sz="7700" dirty="0" err="1" smtClean="0"/>
              <a:t>буенча</a:t>
            </a:r>
            <a:r>
              <a:rPr lang="ru-RU" sz="7700" dirty="0" smtClean="0"/>
              <a:t> 13637 </a:t>
            </a:r>
            <a:r>
              <a:rPr lang="ru-RU" sz="7700" dirty="0" err="1" smtClean="0"/>
              <a:t>сум</a:t>
            </a:r>
            <a:endParaRPr lang="ru-RU" sz="7700" dirty="0" smtClean="0"/>
          </a:p>
          <a:p>
            <a:endParaRPr lang="ru-RU" sz="4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400" dirty="0"/>
          </a:p>
        </p:txBody>
      </p:sp>
      <p:sp>
        <p:nvSpPr>
          <p:cNvPr id="4" name="Заголовок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85000">
                <a:srgbClr val="326C40"/>
              </a:gs>
              <a:gs pos="100000">
                <a:srgbClr val="00B050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9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err="1" smtClean="0"/>
              <a:t>Авыл</a:t>
            </a:r>
            <a:r>
              <a:rPr lang="ru-RU" dirty="0" smtClean="0"/>
              <a:t>  </a:t>
            </a:r>
            <a:r>
              <a:rPr lang="ru-RU" dirty="0" err="1" smtClean="0"/>
              <a:t>җирлеге буенча</a:t>
            </a:r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4000" dirty="0" smtClean="0"/>
              <a:t> </a:t>
            </a:r>
            <a:r>
              <a:rPr lang="ru-RU" sz="4000" dirty="0" err="1" smtClean="0"/>
              <a:t>Узган</a:t>
            </a:r>
            <a:r>
              <a:rPr lang="ru-RU" sz="4000" dirty="0" smtClean="0"/>
              <a:t>  ел </a:t>
            </a:r>
            <a:r>
              <a:rPr lang="ru-RU" sz="4000" dirty="0" err="1" smtClean="0"/>
              <a:t>җирлектә  </a:t>
            </a:r>
            <a:r>
              <a:rPr lang="ru-RU" sz="4000" dirty="0" smtClean="0"/>
              <a:t>6  бала </a:t>
            </a:r>
            <a:r>
              <a:rPr lang="ru-RU" sz="4000" dirty="0" err="1" smtClean="0"/>
              <a:t>туган</a:t>
            </a:r>
            <a:r>
              <a:rPr lang="ru-RU" sz="4000" dirty="0" smtClean="0"/>
              <a:t>,</a:t>
            </a:r>
          </a:p>
          <a:p>
            <a:pPr>
              <a:buNone/>
            </a:pPr>
            <a:r>
              <a:rPr lang="tt-RU" sz="4000" dirty="0" smtClean="0"/>
              <a:t>шуларнын 6 сы да Көчектә</a:t>
            </a:r>
            <a:endParaRPr lang="ru-RU" sz="4000" dirty="0" smtClean="0"/>
          </a:p>
          <a:p>
            <a:pPr>
              <a:buNone/>
            </a:pPr>
            <a:r>
              <a:rPr lang="tt-RU" sz="4000" dirty="0" smtClean="0"/>
              <a:t>14 кеше вафат булган, </a:t>
            </a:r>
          </a:p>
          <a:p>
            <a:pPr>
              <a:buNone/>
            </a:pPr>
            <a:r>
              <a:rPr lang="tt-RU" sz="4000" dirty="0" smtClean="0"/>
              <a:t>шуларнын:</a:t>
            </a:r>
          </a:p>
          <a:p>
            <a:pPr>
              <a:buNone/>
            </a:pPr>
            <a:r>
              <a:rPr lang="tt-RU" sz="4000" dirty="0" smtClean="0"/>
              <a:t> Көчектә – 8 кеше</a:t>
            </a:r>
          </a:p>
          <a:p>
            <a:pPr>
              <a:buNone/>
            </a:pPr>
            <a:r>
              <a:rPr lang="tt-RU" sz="4000" dirty="0" smtClean="0"/>
              <a:t> Варклед-Бод</a:t>
            </a:r>
            <a:r>
              <a:rPr lang="ru-RU" sz="4000" dirty="0" smtClean="0"/>
              <a:t>ь</a:t>
            </a:r>
            <a:r>
              <a:rPr lang="tt-RU" sz="4000" dirty="0" smtClean="0"/>
              <a:t>яда - 5кеше</a:t>
            </a:r>
          </a:p>
          <a:p>
            <a:pPr>
              <a:buNone/>
            </a:pPr>
            <a:r>
              <a:rPr lang="tt-RU" sz="4000" dirty="0" smtClean="0"/>
              <a:t> Рус Шаршадысында - 1 кеше</a:t>
            </a:r>
          </a:p>
          <a:p>
            <a:endParaRPr lang="ru-RU" sz="4000" dirty="0" smtClean="0"/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2984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85000">
                <a:srgbClr val="326C40"/>
              </a:gs>
              <a:gs pos="100000">
                <a:srgbClr val="00B050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9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err="1" smtClean="0"/>
              <a:t>Авыл</a:t>
            </a:r>
            <a:r>
              <a:rPr lang="ru-RU" dirty="0" smtClean="0"/>
              <a:t>  </a:t>
            </a:r>
            <a:r>
              <a:rPr lang="ru-RU" dirty="0" err="1" smtClean="0"/>
              <a:t>җирлеге буенча</a:t>
            </a:r>
            <a:endParaRPr lang="ru-RU" dirty="0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0" y="0"/>
            <a:ext cx="9144000" cy="1295384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85000">
                <a:srgbClr val="326C40"/>
              </a:gs>
              <a:gs pos="100000">
                <a:srgbClr val="00B050"/>
              </a:gs>
            </a:gsLst>
            <a:path path="circle">
              <a:fillToRect l="100000" t="100000"/>
            </a:path>
            <a:tileRect r="-100000" b="-100000"/>
          </a:gradFill>
          <a:ln w="25400" cap="flat" cmpd="sng" algn="ctr">
            <a:solidFill>
              <a:srgbClr val="009E4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Авыл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ru-RU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җирлеге буенча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endParaRPr lang="tt-RU" sz="4300" dirty="0" smtClean="0"/>
          </a:p>
          <a:p>
            <a:pPr>
              <a:buNone/>
            </a:pPr>
            <a:r>
              <a:rPr lang="tt-RU" sz="4600" dirty="0" smtClean="0">
                <a:latin typeface="Times New Roman" pitchFamily="18" charset="0"/>
                <a:cs typeface="Times New Roman" pitchFamily="18" charset="0"/>
              </a:rPr>
              <a:t>Көчектә – 270</a:t>
            </a:r>
            <a:endParaRPr lang="ru-RU" sz="4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tt-RU" sz="4600" dirty="0" smtClean="0">
                <a:latin typeface="Times New Roman" pitchFamily="18" charset="0"/>
                <a:cs typeface="Times New Roman" pitchFamily="18" charset="0"/>
              </a:rPr>
              <a:t>Варклед-Бод</a:t>
            </a:r>
            <a:r>
              <a:rPr lang="ru-RU" sz="4600" dirty="0" err="1" smtClean="0">
                <a:latin typeface="Times New Roman" pitchFamily="18" charset="0"/>
                <a:cs typeface="Times New Roman" pitchFamily="18" charset="0"/>
              </a:rPr>
              <a:t>ьяда</a:t>
            </a:r>
            <a:r>
              <a:rPr lang="ru-RU" sz="4600" dirty="0" smtClean="0">
                <a:latin typeface="Times New Roman" pitchFamily="18" charset="0"/>
                <a:cs typeface="Times New Roman" pitchFamily="18" charset="0"/>
              </a:rPr>
              <a:t> – 111</a:t>
            </a:r>
          </a:p>
          <a:p>
            <a:pPr>
              <a:buNone/>
            </a:pPr>
            <a:r>
              <a:rPr lang="ru-RU" sz="4600" dirty="0" smtClean="0">
                <a:latin typeface="Times New Roman" pitchFamily="18" charset="0"/>
                <a:cs typeface="Times New Roman" pitchFamily="18" charset="0"/>
              </a:rPr>
              <a:t>Рус </a:t>
            </a:r>
            <a:r>
              <a:rPr lang="ru-RU" sz="4600" dirty="0" err="1" smtClean="0">
                <a:latin typeface="Times New Roman" pitchFamily="18" charset="0"/>
                <a:cs typeface="Times New Roman" pitchFamily="18" charset="0"/>
              </a:rPr>
              <a:t>Шаршадысында</a:t>
            </a:r>
            <a:r>
              <a:rPr lang="ru-RU" sz="4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600" dirty="0" smtClean="0">
                <a:latin typeface="Times New Roman" pitchFamily="18" charset="0"/>
                <a:cs typeface="Times New Roman" pitchFamily="18" charset="0"/>
              </a:rPr>
              <a:t>– 34 </a:t>
            </a:r>
            <a:r>
              <a:rPr lang="ru-RU" sz="4600" dirty="0" err="1" smtClean="0">
                <a:latin typeface="Times New Roman" pitchFamily="18" charset="0"/>
                <a:cs typeface="Times New Roman" pitchFamily="18" charset="0"/>
              </a:rPr>
              <a:t>хуҗалык</a:t>
            </a:r>
            <a:r>
              <a:rPr lang="ru-RU" sz="4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endParaRPr lang="tt-RU" sz="4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tt-RU" sz="4600" dirty="0" smtClean="0">
                <a:latin typeface="Times New Roman" pitchFamily="18" charset="0"/>
                <a:cs typeface="Times New Roman" pitchFamily="18" charset="0"/>
              </a:rPr>
              <a:t> Шуларның 42-се тормый торган </a:t>
            </a:r>
            <a:r>
              <a:rPr lang="tt-RU" sz="4600" dirty="0" smtClean="0">
                <a:latin typeface="Times New Roman" pitchFamily="18" charset="0"/>
                <a:cs typeface="Times New Roman" pitchFamily="18" charset="0"/>
              </a:rPr>
              <a:t>йортлар</a:t>
            </a:r>
            <a:r>
              <a:rPr lang="tt-RU" sz="4600" dirty="0" smtClean="0">
                <a:latin typeface="Times New Roman" pitchFamily="18" charset="0"/>
                <a:cs typeface="Times New Roman" pitchFamily="18" charset="0"/>
              </a:rPr>
              <a:t>, һәм 8 йортта  җәйге чорда  гына яшиләр(дачниклар)</a:t>
            </a:r>
            <a:endParaRPr lang="ru-RU" sz="4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gradFill flip="none" rotWithShape="1">
            <a:gsLst>
              <a:gs pos="0">
                <a:srgbClr val="00B050"/>
              </a:gs>
              <a:gs pos="85000">
                <a:srgbClr val="326C40"/>
              </a:gs>
              <a:gs pos="100000">
                <a:srgbClr val="00B050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9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r>
              <a:rPr lang="tt-RU" dirty="0" smtClean="0"/>
              <a:t>Җирлектә 415 хуҗалык исәпләнә </a:t>
            </a:r>
            <a:br>
              <a:rPr lang="tt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Рустам Амирович\Documents\01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4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Докладчы</a:t>
            </a:r>
            <a:r>
              <a:rPr lang="ru-RU" sz="4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None/>
            </a:pPr>
            <a:r>
              <a:rPr lang="ru-RU" sz="4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Көчек  авыл</a:t>
            </a:r>
            <a:r>
              <a:rPr lang="ru-RU" sz="4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җирлеге башлыгы</a:t>
            </a:r>
            <a:r>
              <a:rPr lang="ru-RU" sz="4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400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32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85000">
                <a:srgbClr val="326C40"/>
              </a:gs>
              <a:gs pos="100000">
                <a:srgbClr val="00B050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9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t-RU" dirty="0" smtClean="0"/>
              <a:t> </a:t>
            </a:r>
            <a:endParaRPr lang="ru-RU" dirty="0"/>
          </a:p>
        </p:txBody>
      </p:sp>
      <p:pic>
        <p:nvPicPr>
          <p:cNvPr id="3074" name="Picture 2" descr="C:\Users\Рустам Амирович\Documents\ВСЕ  ФОТО\документы депутатов\Нурмухаметов Рустам Амирович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877009" y="1600200"/>
            <a:ext cx="3580982" cy="4525963"/>
          </a:xfrm>
          <a:prstGeom prst="rect">
            <a:avLst/>
          </a:prstGeom>
          <a:noFill/>
        </p:spPr>
      </p:pic>
      <p:pic>
        <p:nvPicPr>
          <p:cNvPr id="8" name="Picture 2" descr="D:\люба\Мои рисунки\Новая папка (11)\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42911" cy="802624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984" y="55835"/>
            <a:ext cx="952500" cy="58102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gradFill flip="none" rotWithShape="1">
            <a:gsLst>
              <a:gs pos="0">
                <a:srgbClr val="00B050"/>
              </a:gs>
              <a:gs pos="85000">
                <a:srgbClr val="326C40"/>
              </a:gs>
              <a:gs pos="100000">
                <a:srgbClr val="00B050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9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Рустам Амирович\Documents\005105111_1-a6963818138bd7d6ab05301be8b9ec13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t-RU" sz="3600" dirty="0" smtClean="0"/>
              <a:t> 1023 </a:t>
            </a:r>
            <a:r>
              <a:rPr lang="tt-RU" sz="3600" dirty="0" smtClean="0"/>
              <a:t>баш  мөгезле </a:t>
            </a:r>
            <a:r>
              <a:rPr lang="tt-RU" sz="3600" dirty="0" smtClean="0"/>
              <a:t>эре </a:t>
            </a:r>
            <a:r>
              <a:rPr lang="tt-RU" sz="3600" dirty="0" smtClean="0"/>
              <a:t>те</a:t>
            </a:r>
            <a:r>
              <a:rPr lang="tt-RU" sz="3600" dirty="0" smtClean="0"/>
              <a:t>рлек </a:t>
            </a:r>
            <a:endParaRPr lang="tt-RU" sz="3600" dirty="0" smtClean="0"/>
          </a:p>
          <a:p>
            <a:r>
              <a:rPr lang="tt-RU" sz="3600" dirty="0" smtClean="0"/>
              <a:t>-</a:t>
            </a:r>
            <a:r>
              <a:rPr lang="tt-RU" sz="3600" dirty="0" smtClean="0"/>
              <a:t>шулардан </a:t>
            </a:r>
            <a:r>
              <a:rPr lang="tt-RU" sz="3600" dirty="0" smtClean="0"/>
              <a:t>– 195 </a:t>
            </a:r>
            <a:r>
              <a:rPr lang="tt-RU" sz="3600" dirty="0" smtClean="0"/>
              <a:t>баш </a:t>
            </a:r>
            <a:r>
              <a:rPr lang="tt-RU" sz="3600" dirty="0" smtClean="0"/>
              <a:t>савым сыер</a:t>
            </a:r>
          </a:p>
          <a:p>
            <a:r>
              <a:rPr lang="tt-RU" sz="3600" dirty="0" smtClean="0"/>
              <a:t>- 246 баш сарык</a:t>
            </a:r>
          </a:p>
          <a:p>
            <a:r>
              <a:rPr lang="tt-RU" sz="3600" dirty="0" smtClean="0"/>
              <a:t>- 136 – кәҗә </a:t>
            </a:r>
          </a:p>
          <a:p>
            <a:r>
              <a:rPr lang="tt-RU" sz="3600" dirty="0" smtClean="0"/>
              <a:t>-</a:t>
            </a:r>
            <a:r>
              <a:rPr lang="tt-RU" sz="3600" dirty="0" smtClean="0"/>
              <a:t>шулардан </a:t>
            </a:r>
            <a:r>
              <a:rPr lang="tt-RU" sz="3600" dirty="0" smtClean="0"/>
              <a:t>55 савым кәҗә</a:t>
            </a:r>
          </a:p>
          <a:p>
            <a:r>
              <a:rPr lang="tt-RU" sz="3600" dirty="0" smtClean="0"/>
              <a:t> 7 – ат, 27 колын</a:t>
            </a:r>
          </a:p>
          <a:p>
            <a:r>
              <a:rPr lang="tt-RU" sz="3600" dirty="0" smtClean="0"/>
              <a:t> 367 – семья корт</a:t>
            </a:r>
          </a:p>
          <a:p>
            <a:r>
              <a:rPr lang="tt-RU" sz="3600" dirty="0" smtClean="0"/>
              <a:t> 1457 – кош-корт исәпләнә.</a:t>
            </a:r>
            <a:endParaRPr lang="ru-RU" sz="3600" dirty="0" smtClean="0"/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gradFill flip="none" rotWithShape="1">
            <a:gsLst>
              <a:gs pos="0">
                <a:srgbClr val="00B050"/>
              </a:gs>
              <a:gs pos="85000">
                <a:srgbClr val="326C40"/>
              </a:gs>
              <a:gs pos="100000">
                <a:srgbClr val="00B050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9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r>
              <a:rPr lang="tt-RU" dirty="0" smtClean="0"/>
              <a:t>Бугенге көндә җирлек буенча</a:t>
            </a:r>
            <a:br>
              <a:rPr lang="tt-RU" dirty="0" smtClean="0"/>
            </a:br>
            <a:r>
              <a:rPr lang="tt-RU" dirty="0" smtClean="0"/>
              <a:t> 3 авылда</a:t>
            </a:r>
            <a:endParaRPr lang="ru-RU" dirty="0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500034" y="285728"/>
            <a:ext cx="8229600" cy="1143000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85000">
                <a:srgbClr val="326C40"/>
              </a:gs>
              <a:gs pos="100000">
                <a:srgbClr val="00B050"/>
              </a:gs>
            </a:gsLst>
            <a:path path="circle">
              <a:fillToRect l="100000" t="100000"/>
            </a:path>
            <a:tileRect r="-100000" b="-100000"/>
          </a:gradFill>
          <a:ln w="25400" cap="flat" cmpd="sng" algn="ctr">
            <a:solidFill>
              <a:srgbClr val="009E4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t-RU" sz="4400" b="0" i="0" u="none" strike="noStrike" kern="1200" cap="none" spc="0" normalizeH="0" baseline="0" noProof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Бугенге көндә җирлек буенча</a:t>
            </a:r>
            <a:br>
              <a:rPr kumimoji="0" lang="tt-RU" sz="4400" b="0" i="0" u="none" strike="noStrike" kern="1200" cap="none" spc="0" normalizeH="0" baseline="0" noProof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tt-RU" sz="4400" b="0" i="0" u="none" strike="noStrike" kern="1200" cap="none" spc="0" normalizeH="0" baseline="0" noProof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3 авылда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Рустам Амирович\Documents\Шаехов Весной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4071942"/>
            <a:ext cx="4500562" cy="2571768"/>
          </a:xfrm>
          <a:prstGeom prst="rect">
            <a:avLst/>
          </a:prstGeom>
          <a:noFill/>
        </p:spPr>
      </p:pic>
      <p:pic>
        <p:nvPicPr>
          <p:cNvPr id="6" name="Picture 3" descr="C:\Users\Рустам Амирович\Documents\озимо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428736"/>
            <a:ext cx="4286280" cy="2500330"/>
          </a:xfrm>
          <a:prstGeom prst="rect">
            <a:avLst/>
          </a:prstGeom>
          <a:noFill/>
        </p:spPr>
      </p:pic>
      <p:pic>
        <p:nvPicPr>
          <p:cNvPr id="7" name="Picture 5" descr="C:\Users\Рустам Амирович\Documents\солы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4071942"/>
            <a:ext cx="4214842" cy="257176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144000" cy="1428736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85000">
                <a:srgbClr val="326C40"/>
              </a:gs>
              <a:gs pos="100000">
                <a:srgbClr val="00B050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9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Фермер  </a:t>
            </a:r>
            <a:r>
              <a:rPr lang="ru-RU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ху</a:t>
            </a:r>
            <a:r>
              <a:rPr lang="tt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җалыгы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1428736"/>
            <a:ext cx="464343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/>
              <a:t>Җирлек территориясендә </a:t>
            </a:r>
            <a:r>
              <a:rPr lang="ru-RU" sz="2000" dirty="0" smtClean="0"/>
              <a:t>фермер </a:t>
            </a:r>
            <a:r>
              <a:rPr lang="ru-RU" sz="2000" dirty="0" err="1" smtClean="0"/>
              <a:t>хуҗалыгы эшли</a:t>
            </a:r>
            <a:r>
              <a:rPr lang="ru-RU" sz="2000" dirty="0" smtClean="0"/>
              <a:t>. </a:t>
            </a:r>
            <a:r>
              <a:rPr lang="tt-RU" sz="2000" dirty="0" smtClean="0"/>
              <a:t>Программада катнашучы -бөртекле һәм кузаклы культуралар үстерү буенча  </a:t>
            </a:r>
            <a:r>
              <a:rPr lang="tt-RU" sz="2000" b="1" dirty="0" smtClean="0"/>
              <a:t>яшь фермер Шәехов Инсаф Илдар улы</a:t>
            </a:r>
            <a:r>
              <a:rPr lang="tt-RU" sz="2000" dirty="0" smtClean="0"/>
              <a:t>. Сөрүлекләр мәйданы 182 га тәшкил итә, тулай ашлык күләме - 3445 ц,  азык культуралары 240 ц әзерләнгән. </a:t>
            </a:r>
            <a:endParaRPr lang="ru-RU" sz="20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32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85000">
                <a:srgbClr val="326C40"/>
              </a:gs>
              <a:gs pos="100000">
                <a:srgbClr val="00B050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9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КФХ  «</a:t>
            </a:r>
            <a:r>
              <a:rPr lang="ru-RU" dirty="0" err="1" smtClean="0"/>
              <a:t>Саетов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11" name="Picture 2" descr="D:\люба\Мои рисунки\Новая папка (11)\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642911" cy="802624"/>
          </a:xfrm>
          <a:prstGeom prst="rect">
            <a:avLst/>
          </a:prstGeom>
          <a:noFill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984" y="55835"/>
            <a:ext cx="952500" cy="872835"/>
          </a:xfrm>
          <a:prstGeom prst="rect">
            <a:avLst/>
          </a:prstGeom>
        </p:spPr>
      </p:pic>
      <p:pic>
        <p:nvPicPr>
          <p:cNvPr id="5127" name="Picture 7" descr="C:\Users\Рустам Амирович\Documents\фото Ильнур.jpg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357159" y="928670"/>
            <a:ext cx="3643337" cy="2786083"/>
          </a:xfrm>
          <a:prstGeom prst="rect">
            <a:avLst/>
          </a:prstGeom>
          <a:noFill/>
        </p:spPr>
      </p:pic>
      <p:pic>
        <p:nvPicPr>
          <p:cNvPr id="5130" name="Picture 10" descr="C:\Users\Рустам Амирович\Documents\поле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4000504"/>
            <a:ext cx="3643338" cy="2643206"/>
          </a:xfrm>
          <a:prstGeom prst="rect">
            <a:avLst/>
          </a:prstGeom>
          <a:noFill/>
        </p:spPr>
      </p:pic>
      <p:pic>
        <p:nvPicPr>
          <p:cNvPr id="5132" name="Picture 12" descr="C:\Users\Рустам Амирович\Documents\корова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86248" y="4000504"/>
            <a:ext cx="4643470" cy="250033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071934" y="857232"/>
            <a:ext cx="507206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t-RU" sz="2400" dirty="0" smtClean="0"/>
              <a:t>Шулай ук җирлек территориясендә түбәндәге крестьян-фермер хуҗалыклар эшли:</a:t>
            </a:r>
            <a:endParaRPr lang="ru-RU" sz="2400" dirty="0" smtClean="0"/>
          </a:p>
          <a:p>
            <a:r>
              <a:rPr lang="tt-RU" sz="2400" dirty="0" smtClean="0"/>
              <a:t> </a:t>
            </a:r>
            <a:r>
              <a:rPr lang="tt-RU" sz="2400" b="1" dirty="0" smtClean="0"/>
              <a:t>– Сәетов И. Р. КФХ - </a:t>
            </a:r>
            <a:r>
              <a:rPr lang="tt-RU" sz="2400" dirty="0" smtClean="0"/>
              <a:t>180 баш эре мөгезле терлек тота, шул исәптән ит юнәлешендәге 120 баш сыеры бар, 101 ц ит сатылган; азык өчен 56,3 га сөрүле кукуруз җире бар.</a:t>
            </a:r>
            <a:endParaRPr lang="ru-RU" sz="2400" dirty="0" smtClean="0"/>
          </a:p>
          <a:p>
            <a:r>
              <a:rPr lang="tt-RU" sz="2400" dirty="0" smtClean="0"/>
              <a:t>.</a:t>
            </a:r>
            <a:endParaRPr lang="ru-RU" sz="2400" dirty="0"/>
          </a:p>
        </p:txBody>
      </p:sp>
      <p:pic>
        <p:nvPicPr>
          <p:cNvPr id="3074" name="Picture 2" descr="C:\Users\EAB5~1\AppData\Local\Temp\Rar$DI00.762\20210217_143932.jpg"/>
          <p:cNvPicPr>
            <a:picLocks noChangeAspect="1" noChangeArrowheads="1"/>
          </p:cNvPicPr>
          <p:nvPr/>
        </p:nvPicPr>
        <p:blipFill>
          <a:blip r:embed="rId8" cstate="print"/>
          <a:srcRect l="6944" t="14583" r="9722" b="40625"/>
          <a:stretch>
            <a:fillRect/>
          </a:stretch>
        </p:blipFill>
        <p:spPr bwMode="auto">
          <a:xfrm>
            <a:off x="214282" y="4000504"/>
            <a:ext cx="2786082" cy="2714644"/>
          </a:xfrm>
          <a:prstGeom prst="rect">
            <a:avLst/>
          </a:prstGeom>
          <a:noFill/>
        </p:spPr>
      </p:pic>
      <p:pic>
        <p:nvPicPr>
          <p:cNvPr id="3075" name="Picture 3" descr="C:\Users\EAB5~1\AppData\Local\Temp\Rar$DI09.184\20210217_144112.jpg"/>
          <p:cNvPicPr>
            <a:picLocks noChangeAspect="1" noChangeArrowheads="1"/>
          </p:cNvPicPr>
          <p:nvPr/>
        </p:nvPicPr>
        <p:blipFill>
          <a:blip r:embed="rId9" cstate="print"/>
          <a:srcRect t="27083" b="21875"/>
          <a:stretch>
            <a:fillRect/>
          </a:stretch>
        </p:blipFill>
        <p:spPr bwMode="auto">
          <a:xfrm>
            <a:off x="6072198" y="4000504"/>
            <a:ext cx="2857520" cy="2714644"/>
          </a:xfrm>
          <a:prstGeom prst="rect">
            <a:avLst/>
          </a:prstGeom>
          <a:noFill/>
        </p:spPr>
      </p:pic>
      <p:pic>
        <p:nvPicPr>
          <p:cNvPr id="3076" name="Picture 4" descr="C:\Users\EAB5~1\AppData\Local\Temp\Rar$DI17.061\20210217_144202.jpg"/>
          <p:cNvPicPr>
            <a:picLocks noChangeAspect="1" noChangeArrowheads="1"/>
          </p:cNvPicPr>
          <p:nvPr/>
        </p:nvPicPr>
        <p:blipFill>
          <a:blip r:embed="rId10" cstate="print"/>
          <a:srcRect l="6944" t="25000" r="5092" b="34375"/>
          <a:stretch>
            <a:fillRect/>
          </a:stretch>
        </p:blipFill>
        <p:spPr bwMode="auto">
          <a:xfrm>
            <a:off x="214282" y="928670"/>
            <a:ext cx="3786214" cy="2857520"/>
          </a:xfrm>
          <a:prstGeom prst="rect">
            <a:avLst/>
          </a:prstGeom>
          <a:noFill/>
        </p:spPr>
      </p:pic>
      <p:pic>
        <p:nvPicPr>
          <p:cNvPr id="3077" name="Picture 5" descr="C:\Users\EAB5~1\AppData\Local\Temp\Rar$DI27.980\20210217_144240.jpg"/>
          <p:cNvPicPr>
            <a:picLocks noChangeAspect="1" noChangeArrowheads="1"/>
          </p:cNvPicPr>
          <p:nvPr/>
        </p:nvPicPr>
        <p:blipFill>
          <a:blip r:embed="rId11" cstate="print"/>
          <a:srcRect t="27083" b="21875"/>
          <a:stretch>
            <a:fillRect/>
          </a:stretch>
        </p:blipFill>
        <p:spPr bwMode="auto">
          <a:xfrm>
            <a:off x="2928926" y="4000504"/>
            <a:ext cx="3228976" cy="27146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785794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85000">
                <a:srgbClr val="326C40"/>
              </a:gs>
              <a:gs pos="100000">
                <a:srgbClr val="00B050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9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КФХ  «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Галиуллин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»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0" y="836712"/>
            <a:ext cx="9144000" cy="0"/>
          </a:xfrm>
          <a:prstGeom prst="line">
            <a:avLst/>
          </a:prstGeom>
          <a:ln>
            <a:gradFill flip="none" rotWithShape="1">
              <a:gsLst>
                <a:gs pos="2000">
                  <a:srgbClr val="215932"/>
                </a:gs>
                <a:gs pos="49000">
                  <a:srgbClr val="379179"/>
                </a:gs>
                <a:gs pos="100000">
                  <a:srgbClr val="3A9C46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984" y="55835"/>
            <a:ext cx="952500" cy="581025"/>
          </a:xfrm>
          <a:prstGeom prst="rect">
            <a:avLst/>
          </a:prstGeom>
        </p:spPr>
      </p:pic>
      <p:pic>
        <p:nvPicPr>
          <p:cNvPr id="1026" name="Picture 2" descr="D:\люба\Мои рисунки\Новая папка (11)\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642911" cy="802624"/>
          </a:xfrm>
          <a:prstGeom prst="rect">
            <a:avLst/>
          </a:prstGeom>
          <a:noFill/>
        </p:spPr>
      </p:pic>
      <p:sp>
        <p:nvSpPr>
          <p:cNvPr id="13" name="Содержимое 15"/>
          <p:cNvSpPr>
            <a:spLocks noGrp="1"/>
          </p:cNvSpPr>
          <p:nvPr>
            <p:ph sz="half" idx="1"/>
          </p:nvPr>
        </p:nvSpPr>
        <p:spPr>
          <a:xfrm>
            <a:off x="1043608" y="5589240"/>
            <a:ext cx="7344816" cy="792088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Рустам Амирович\Documents\комбайн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42844" y="1000108"/>
            <a:ext cx="4038600" cy="2575729"/>
          </a:xfrm>
          <a:prstGeom prst="rect">
            <a:avLst/>
          </a:prstGeom>
          <a:noFill/>
        </p:spPr>
      </p:pic>
      <p:pic>
        <p:nvPicPr>
          <p:cNvPr id="8195" name="Picture 3" descr="C:\Users\Рустам Амирович\Documents\бодай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3857628"/>
            <a:ext cx="4429156" cy="2857520"/>
          </a:xfrm>
          <a:prstGeom prst="rect">
            <a:avLst/>
          </a:prstGeom>
          <a:noFill/>
        </p:spPr>
      </p:pic>
      <p:pic>
        <p:nvPicPr>
          <p:cNvPr id="8196" name="Picture 4" descr="C:\Users\Рустам Амирович\Documents\трактор галиуллин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44" y="3857628"/>
            <a:ext cx="4071966" cy="2786082"/>
          </a:xfrm>
          <a:prstGeom prst="rect">
            <a:avLst/>
          </a:prstGeom>
          <a:noFill/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0" y="785794"/>
            <a:ext cx="9144000" cy="0"/>
          </a:xfrm>
          <a:prstGeom prst="line">
            <a:avLst/>
          </a:prstGeom>
          <a:ln>
            <a:gradFill flip="none" rotWithShape="1">
              <a:gsLst>
                <a:gs pos="2000">
                  <a:srgbClr val="215932"/>
                </a:gs>
                <a:gs pos="49000">
                  <a:srgbClr val="379179"/>
                </a:gs>
                <a:gs pos="100000">
                  <a:srgbClr val="3A9C46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429124" y="1285860"/>
            <a:ext cx="421484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t-RU" sz="2000" b="1" dirty="0" smtClean="0"/>
              <a:t>- Галиуллин М. Ф.</a:t>
            </a:r>
            <a:r>
              <a:rPr lang="tt-RU" sz="2000" dirty="0" smtClean="0"/>
              <a:t> </a:t>
            </a:r>
            <a:r>
              <a:rPr lang="tt-RU" sz="2000" b="1" dirty="0" smtClean="0"/>
              <a:t>КФХ</a:t>
            </a:r>
            <a:r>
              <a:rPr lang="tt-RU" sz="2000" dirty="0" smtClean="0"/>
              <a:t> - 60,6 га сөрүлек җире бар. 1222 ц  ашлык, 87ц азык культуралары җыеп алынды. </a:t>
            </a:r>
            <a:endParaRPr lang="ru-RU" sz="2000" dirty="0" smtClean="0"/>
          </a:p>
          <a:p>
            <a:r>
              <a:rPr lang="tt-RU" sz="2000" dirty="0" smtClean="0"/>
              <a:t>    2020 елда шәхси хуҗалыклар тарафыннан алынган бюджет ярдәме суммасы – 628,3 мен сум тәшкил итә. </a:t>
            </a:r>
            <a:endParaRPr lang="ru-RU" sz="2000" dirty="0"/>
          </a:p>
        </p:txBody>
      </p:sp>
      <p:pic>
        <p:nvPicPr>
          <p:cNvPr id="2" name="Picture 2" descr="C:\Users\EAB5~1\AppData\Local\Temp\Rar$DI00.277\IMG-20210217-WA001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00562" y="3857628"/>
            <a:ext cx="4643438" cy="28575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4412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Рустам Амирович\Documents\фото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142984"/>
            <a:ext cx="9144000" cy="5715016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2984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85000">
                <a:srgbClr val="326C40"/>
              </a:gs>
              <a:gs pos="100000">
                <a:srgbClr val="00B050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9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err="1" smtClean="0"/>
              <a:t>Әгерҗедә  ярминкә</a:t>
            </a:r>
            <a:endParaRPr lang="ru-RU" dirty="0"/>
          </a:p>
        </p:txBody>
      </p:sp>
      <p:pic>
        <p:nvPicPr>
          <p:cNvPr id="43010" name="Picture 2" descr="https://banners.adfox.ru/210209/adfox/1194561/4145608_5.d7de449dbee352cceda0bb5da0a202dd.gif"/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" y="3690815"/>
            <a:ext cx="285720" cy="5479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5286412"/>
          </a:xfrm>
        </p:spPr>
        <p:txBody>
          <a:bodyPr>
            <a:normAutofit fontScale="55000" lnSpcReduction="20000"/>
          </a:bodyPr>
          <a:lstStyle/>
          <a:p>
            <a:pPr algn="ctr">
              <a:buNone/>
            </a:pPr>
            <a:r>
              <a:rPr lang="tt-RU" dirty="0" smtClean="0"/>
              <a:t> 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>
              <a:buNone/>
            </a:pPr>
            <a:r>
              <a:rPr lang="tt-RU" sz="5400" dirty="0" smtClean="0"/>
              <a:t>    Бюджеттан  </a:t>
            </a:r>
            <a:r>
              <a:rPr lang="tt-RU" sz="5400" dirty="0" smtClean="0"/>
              <a:t>шәхси  хуҗалыкларга  </a:t>
            </a:r>
            <a:r>
              <a:rPr lang="tt-RU" sz="5400" dirty="0" smtClean="0"/>
              <a:t>ярдәм йөзеннән  </a:t>
            </a:r>
            <a:r>
              <a:rPr lang="tt-RU" sz="5400" dirty="0" smtClean="0"/>
              <a:t>барлыгы  авыл  җирлеге  </a:t>
            </a:r>
            <a:r>
              <a:rPr lang="tt-RU" sz="5400" dirty="0" smtClean="0"/>
              <a:t>буенча  </a:t>
            </a:r>
            <a:endParaRPr lang="tt-RU" sz="5400" dirty="0" smtClean="0"/>
          </a:p>
          <a:p>
            <a:pPr>
              <a:buNone/>
            </a:pPr>
            <a:r>
              <a:rPr lang="tt-RU" sz="5400" dirty="0" smtClean="0"/>
              <a:t>    628</a:t>
            </a:r>
            <a:r>
              <a:rPr lang="tt-RU" sz="5400" dirty="0" smtClean="0"/>
              <a:t> </a:t>
            </a:r>
            <a:r>
              <a:rPr lang="tt-RU" sz="5400" dirty="0" smtClean="0"/>
              <a:t>мең </a:t>
            </a:r>
            <a:r>
              <a:rPr lang="tt-RU" sz="5400" dirty="0" smtClean="0"/>
              <a:t>300 </a:t>
            </a:r>
            <a:r>
              <a:rPr lang="tt-RU" sz="5400" dirty="0" smtClean="0"/>
              <a:t>сум  акча  буленеп  </a:t>
            </a:r>
            <a:r>
              <a:rPr lang="tt-RU" sz="5400" dirty="0" smtClean="0"/>
              <a:t>бирелде:</a:t>
            </a:r>
            <a:endParaRPr lang="ru-RU" sz="5400" dirty="0" smtClean="0"/>
          </a:p>
          <a:p>
            <a:pPr>
              <a:buNone/>
            </a:pPr>
            <a:r>
              <a:rPr lang="ru-RU" sz="5400" dirty="0" smtClean="0"/>
              <a:t>    </a:t>
            </a:r>
            <a:r>
              <a:rPr lang="ru-RU" sz="5400" dirty="0" err="1" smtClean="0"/>
              <a:t>Сыерларга</a:t>
            </a:r>
            <a:r>
              <a:rPr lang="ru-RU" sz="5400" dirty="0" smtClean="0"/>
              <a:t> </a:t>
            </a:r>
            <a:r>
              <a:rPr lang="ru-RU" sz="5400" dirty="0" smtClean="0"/>
              <a:t>– </a:t>
            </a:r>
            <a:r>
              <a:rPr lang="ru-RU" sz="5400" dirty="0" smtClean="0"/>
              <a:t>587</a:t>
            </a:r>
            <a:r>
              <a:rPr lang="ru-RU" sz="5400" dirty="0" smtClean="0"/>
              <a:t>мең </a:t>
            </a:r>
            <a:r>
              <a:rPr lang="ru-RU" sz="5400" dirty="0" smtClean="0"/>
              <a:t>800сум</a:t>
            </a:r>
          </a:p>
          <a:p>
            <a:pPr>
              <a:buNone/>
            </a:pPr>
            <a:r>
              <a:rPr lang="ru-RU" sz="5400" dirty="0" smtClean="0"/>
              <a:t>    К</a:t>
            </a:r>
            <a:r>
              <a:rPr lang="tt-RU" sz="5400" dirty="0" smtClean="0">
                <a:latin typeface="Times New Roman" pitchFamily="18" charset="0"/>
                <a:cs typeface="Times New Roman" pitchFamily="18" charset="0"/>
              </a:rPr>
              <a:t>ә</a:t>
            </a:r>
            <a:r>
              <a:rPr lang="ru-RU" sz="5400" dirty="0" smtClean="0"/>
              <a:t>ж</a:t>
            </a:r>
            <a:r>
              <a:rPr lang="tt-RU" sz="5400" dirty="0" smtClean="0">
                <a:latin typeface="Times New Roman" pitchFamily="18" charset="0"/>
                <a:cs typeface="Times New Roman" pitchFamily="18" charset="0"/>
              </a:rPr>
              <a:t>ә</a:t>
            </a:r>
            <a:r>
              <a:rPr lang="ru-RU" sz="5400" dirty="0" smtClean="0"/>
              <a:t>л</a:t>
            </a:r>
            <a:r>
              <a:rPr lang="tt-RU" sz="5400" dirty="0" smtClean="0">
                <a:latin typeface="Times New Roman" pitchFamily="18" charset="0"/>
                <a:cs typeface="Times New Roman" pitchFamily="18" charset="0"/>
              </a:rPr>
              <a:t>ә</a:t>
            </a:r>
            <a:r>
              <a:rPr lang="ru-RU" sz="5400" dirty="0" err="1" smtClean="0"/>
              <a:t>р</a:t>
            </a:r>
            <a:r>
              <a:rPr lang="tt-RU" sz="5400" dirty="0" smtClean="0">
                <a:latin typeface="Times New Roman" pitchFamily="18" charset="0"/>
                <a:cs typeface="Times New Roman" pitchFamily="18" charset="0"/>
              </a:rPr>
              <a:t>гә</a:t>
            </a:r>
            <a:r>
              <a:rPr lang="ru-RU" sz="5400" dirty="0" smtClean="0"/>
              <a:t> – </a:t>
            </a:r>
            <a:r>
              <a:rPr lang="ru-RU" sz="5400" dirty="0" smtClean="0"/>
              <a:t>22 </a:t>
            </a:r>
            <a:r>
              <a:rPr lang="ru-RU" sz="5400" dirty="0" err="1" smtClean="0"/>
              <a:t>мең </a:t>
            </a:r>
            <a:r>
              <a:rPr lang="ru-RU" sz="5400" dirty="0" smtClean="0"/>
              <a:t>500сум  </a:t>
            </a:r>
          </a:p>
          <a:p>
            <a:pPr>
              <a:buNone/>
            </a:pPr>
            <a:r>
              <a:rPr lang="tt-RU" sz="5400" dirty="0" smtClean="0"/>
              <a:t>    Атлар тоту өчен -18мең сум</a:t>
            </a:r>
            <a:endParaRPr lang="ru-RU" sz="5400" dirty="0" smtClean="0"/>
          </a:p>
          <a:p>
            <a:pPr>
              <a:buNone/>
            </a:pPr>
            <a:r>
              <a:rPr lang="ru-RU" sz="5400" dirty="0" smtClean="0"/>
              <a:t> </a:t>
            </a:r>
            <a:endParaRPr lang="ru-RU" sz="5400" dirty="0" smtClean="0"/>
          </a:p>
          <a:p>
            <a:pPr algn="ctr">
              <a:buNone/>
            </a:pP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8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2984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85000">
                <a:srgbClr val="326C40"/>
              </a:gs>
              <a:gs pos="100000">
                <a:srgbClr val="00B050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9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Ш</a:t>
            </a:r>
            <a:r>
              <a:rPr lang="tt-RU" dirty="0" smtClean="0">
                <a:latin typeface="Times New Roman" pitchFamily="18" charset="0"/>
                <a:cs typeface="Times New Roman" pitchFamily="18" charset="0"/>
              </a:rPr>
              <a:t>ә</a:t>
            </a:r>
            <a:r>
              <a:rPr lang="ru-RU" dirty="0" err="1" smtClean="0"/>
              <a:t>хси</a:t>
            </a:r>
            <a:r>
              <a:rPr lang="ru-RU" dirty="0" smtClean="0"/>
              <a:t> </a:t>
            </a:r>
            <a:r>
              <a:rPr lang="ru-RU" dirty="0" err="1" smtClean="0"/>
              <a:t>хужалыкларга</a:t>
            </a:r>
            <a:r>
              <a:rPr lang="ru-RU" dirty="0" smtClean="0"/>
              <a:t> ярд</a:t>
            </a:r>
            <a:r>
              <a:rPr lang="tt-RU" dirty="0" smtClean="0">
                <a:latin typeface="Times New Roman" pitchFamily="18" charset="0"/>
                <a:cs typeface="Times New Roman" pitchFamily="18" charset="0"/>
              </a:rPr>
              <a:t>ә</a:t>
            </a:r>
            <a:r>
              <a:rPr lang="ru-RU" dirty="0" smtClean="0"/>
              <a:t>м</a:t>
            </a:r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500726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ракторлар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– 67 </a:t>
            </a:r>
          </a:p>
          <a:p>
            <a:pPr>
              <a:buNone/>
            </a:pPr>
            <a:r>
              <a:rPr lang="tt-RU" sz="2400" b="1" dirty="0" smtClean="0">
                <a:latin typeface="Times New Roman" pitchFamily="18" charset="0"/>
                <a:cs typeface="Times New Roman" pitchFamily="18" charset="0"/>
              </a:rPr>
              <a:t>Чылбырлы тракторлар – 3</a:t>
            </a:r>
          </a:p>
          <a:p>
            <a:pPr>
              <a:buNone/>
            </a:pPr>
            <a:r>
              <a:rPr lang="tt-RU" sz="2400" b="1" dirty="0" smtClean="0">
                <a:latin typeface="Times New Roman" pitchFamily="18" charset="0"/>
                <a:cs typeface="Times New Roman" pitchFamily="18" charset="0"/>
              </a:rPr>
              <a:t>Комбайннар  - 4</a:t>
            </a:r>
          </a:p>
          <a:p>
            <a:pPr>
              <a:buNone/>
            </a:pPr>
            <a:r>
              <a:rPr lang="tt-RU" sz="2400" b="1" dirty="0" smtClean="0">
                <a:latin typeface="Times New Roman" pitchFamily="18" charset="0"/>
                <a:cs typeface="Times New Roman" pitchFamily="18" charset="0"/>
              </a:rPr>
              <a:t>Печән  чапкыч – 49</a:t>
            </a:r>
          </a:p>
          <a:p>
            <a:pPr>
              <a:buNone/>
            </a:pPr>
            <a:r>
              <a:rPr lang="tt-RU" sz="2400" b="1" dirty="0" smtClean="0">
                <a:latin typeface="Times New Roman" pitchFamily="18" charset="0"/>
                <a:cs typeface="Times New Roman" pitchFamily="18" charset="0"/>
              </a:rPr>
              <a:t>Йөк  </a:t>
            </a:r>
            <a:r>
              <a:rPr lang="tt-RU" sz="2400" b="1" dirty="0" smtClean="0">
                <a:latin typeface="Times New Roman" pitchFamily="18" charset="0"/>
                <a:cs typeface="Times New Roman" pitchFamily="18" charset="0"/>
              </a:rPr>
              <a:t>машинасы -25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85000">
                <a:srgbClr val="326C40"/>
              </a:gs>
              <a:gs pos="100000">
                <a:srgbClr val="00B050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9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tt-RU" sz="3200" dirty="0" smtClean="0"/>
              <a:t>Шәхси </a:t>
            </a:r>
            <a:r>
              <a:rPr lang="tt-RU" sz="3200" dirty="0" smtClean="0"/>
              <a:t>хуҗалыклардагы  техникалар</a:t>
            </a:r>
            <a:endParaRPr lang="ru-RU" sz="3200" dirty="0"/>
          </a:p>
        </p:txBody>
      </p:sp>
      <p:pic>
        <p:nvPicPr>
          <p:cNvPr id="5" name="Picture 2" descr="D:\люба\Мои рисунки\Новая папка (11)\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642911" cy="802624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984" y="55835"/>
            <a:ext cx="952500" cy="872835"/>
          </a:xfrm>
          <a:prstGeom prst="rect">
            <a:avLst/>
          </a:prstGeom>
        </p:spPr>
      </p:pic>
      <p:pic>
        <p:nvPicPr>
          <p:cNvPr id="10242" name="Picture 2" descr="C:\Users\Рустам Амирович\Documents\ГВК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7950" y="857232"/>
            <a:ext cx="2571768" cy="2357454"/>
          </a:xfrm>
          <a:prstGeom prst="rect">
            <a:avLst/>
          </a:prstGeom>
          <a:noFill/>
        </p:spPr>
      </p:pic>
      <p:pic>
        <p:nvPicPr>
          <p:cNvPr id="10243" name="Picture 3" descr="C:\Users\Рустам Амирович\Documents\УАЗ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12" y="3500438"/>
            <a:ext cx="2666994" cy="3071814"/>
          </a:xfrm>
          <a:prstGeom prst="rect">
            <a:avLst/>
          </a:prstGeom>
          <a:noFill/>
        </p:spPr>
      </p:pic>
      <p:pic>
        <p:nvPicPr>
          <p:cNvPr id="10244" name="Picture 4" descr="C:\Users\Рустам Амирович\Documents\косилки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3857628"/>
            <a:ext cx="2500330" cy="2286016"/>
          </a:xfrm>
          <a:prstGeom prst="rect">
            <a:avLst/>
          </a:prstGeom>
          <a:noFill/>
        </p:spPr>
      </p:pic>
      <p:pic>
        <p:nvPicPr>
          <p:cNvPr id="10246" name="Picture 6" descr="https://cdn.turkaramamotoru.com/uk/mtz-80-traktor-922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57554" y="3429000"/>
            <a:ext cx="2928958" cy="32861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5286412"/>
          </a:xfrm>
        </p:spPr>
        <p:txBody>
          <a:bodyPr>
            <a:normAutofit fontScale="55000" lnSpcReduction="20000"/>
          </a:bodyPr>
          <a:lstStyle/>
          <a:p>
            <a:pPr algn="ctr">
              <a:buNone/>
            </a:pPr>
            <a:r>
              <a:rPr lang="tt-RU" dirty="0" smtClean="0"/>
              <a:t> 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r>
              <a:rPr lang="tt-RU" sz="5400" dirty="0" smtClean="0"/>
              <a:t>Бюджеттан  шэхси  хужалыкларга  ярдэм  йозеннэн  барлыгы  авыл  жирлеге  буенча  </a:t>
            </a:r>
          </a:p>
          <a:p>
            <a:r>
              <a:rPr lang="tt-RU" sz="5400" dirty="0" smtClean="0"/>
              <a:t>773 мен 800 сум  акча  буленеп  бирелде</a:t>
            </a:r>
            <a:endParaRPr lang="ru-RU" sz="5400" dirty="0" smtClean="0"/>
          </a:p>
          <a:p>
            <a:r>
              <a:rPr lang="ru-RU" sz="5400" dirty="0" err="1" smtClean="0"/>
              <a:t>Сыерларга</a:t>
            </a:r>
            <a:r>
              <a:rPr lang="ru-RU" sz="5400" dirty="0" smtClean="0"/>
              <a:t> – 645мен800сум</a:t>
            </a:r>
          </a:p>
          <a:p>
            <a:r>
              <a:rPr lang="ru-RU" sz="5400" dirty="0" err="1" smtClean="0"/>
              <a:t>Кэжэлэргэ</a:t>
            </a:r>
            <a:r>
              <a:rPr lang="ru-RU" sz="5400" dirty="0" smtClean="0"/>
              <a:t> – 38мен сумм  </a:t>
            </a:r>
          </a:p>
          <a:p>
            <a:r>
              <a:rPr lang="ru-RU" sz="5400" dirty="0" smtClean="0"/>
              <a:t>Саву  аппараты   </a:t>
            </a:r>
            <a:r>
              <a:rPr lang="ru-RU" sz="5400" dirty="0" err="1" smtClean="0"/>
              <a:t>алу</a:t>
            </a:r>
            <a:r>
              <a:rPr lang="ru-RU" sz="5400" dirty="0" smtClean="0"/>
              <a:t>  </a:t>
            </a:r>
            <a:r>
              <a:rPr lang="ru-RU" sz="5400" dirty="0" err="1" smtClean="0"/>
              <a:t>очен</a:t>
            </a:r>
            <a:r>
              <a:rPr lang="ru-RU" sz="5400" dirty="0" smtClean="0"/>
              <a:t>  - 20 мен сумм.</a:t>
            </a:r>
          </a:p>
          <a:p>
            <a:r>
              <a:rPr lang="ru-RU" sz="5400" dirty="0" smtClean="0"/>
              <a:t>Крестьян  фермер  </a:t>
            </a:r>
            <a:r>
              <a:rPr lang="ru-RU" sz="5400" dirty="0" err="1" smtClean="0"/>
              <a:t>хужалыкларында</a:t>
            </a:r>
            <a:r>
              <a:rPr lang="ru-RU" sz="5400" dirty="0" smtClean="0"/>
              <a:t> -550мен900сум, </a:t>
            </a:r>
            <a:r>
              <a:rPr lang="ru-RU" sz="5400" dirty="0" err="1" smtClean="0"/>
              <a:t>шунын</a:t>
            </a:r>
            <a:r>
              <a:rPr lang="ru-RU" sz="5400" dirty="0" smtClean="0"/>
              <a:t> 496 мен 300сумын </a:t>
            </a:r>
            <a:r>
              <a:rPr lang="ru-RU" sz="5400" dirty="0" err="1" smtClean="0"/>
              <a:t>торле</a:t>
            </a:r>
            <a:r>
              <a:rPr lang="ru-RU" sz="5400" dirty="0" smtClean="0"/>
              <a:t>  </a:t>
            </a:r>
            <a:r>
              <a:rPr lang="ru-RU" sz="5400" dirty="0" err="1" smtClean="0"/>
              <a:t>чыгымнарга</a:t>
            </a:r>
            <a:r>
              <a:rPr lang="ru-RU" sz="5400" dirty="0" smtClean="0"/>
              <a:t>  </a:t>
            </a:r>
            <a:r>
              <a:rPr lang="ru-RU" sz="5400" dirty="0" err="1" smtClean="0"/>
              <a:t>буленеп</a:t>
            </a:r>
            <a:r>
              <a:rPr lang="ru-RU" sz="5400" dirty="0" smtClean="0"/>
              <a:t>  </a:t>
            </a:r>
            <a:r>
              <a:rPr lang="ru-RU" sz="5400" dirty="0" err="1" smtClean="0"/>
              <a:t>бирелде</a:t>
            </a:r>
            <a:r>
              <a:rPr lang="ru-RU" sz="5400" dirty="0" smtClean="0"/>
              <a:t>.</a:t>
            </a:r>
          </a:p>
          <a:p>
            <a:pPr algn="ctr">
              <a:buNone/>
            </a:pP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8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2984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85000">
                <a:srgbClr val="326C40"/>
              </a:gs>
              <a:gs pos="100000">
                <a:srgbClr val="00B050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9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ru-RU" dirty="0" smtClean="0"/>
              <a:t>ООО «</a:t>
            </a:r>
            <a:r>
              <a:rPr lang="ru-RU" dirty="0" err="1" smtClean="0"/>
              <a:t>Нәүрүз</a:t>
            </a:r>
            <a:r>
              <a:rPr lang="ru-RU" dirty="0" smtClean="0"/>
              <a:t>»</a:t>
            </a:r>
            <a:r>
              <a:rPr lang="ru-RU" dirty="0" err="1" smtClean="0"/>
              <a:t>нең   </a:t>
            </a:r>
            <a:r>
              <a:rPr lang="ru-RU" dirty="0" smtClean="0"/>
              <a:t>2 </a:t>
            </a:r>
            <a:r>
              <a:rPr lang="ru-RU" dirty="0" err="1" smtClean="0"/>
              <a:t>нче</a:t>
            </a:r>
            <a:r>
              <a:rPr lang="ru-RU" dirty="0" smtClean="0"/>
              <a:t>  филиалы</a:t>
            </a:r>
            <a:endParaRPr lang="ru-RU" dirty="0"/>
          </a:p>
        </p:txBody>
      </p:sp>
      <p:pic>
        <p:nvPicPr>
          <p:cNvPr id="80898" name="Picture 2" descr="C:\Users\Рустам Амирович\Desktop\ВСЕ  ФОТО\фото  на сход\DSCN93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2984"/>
            <a:ext cx="9144000" cy="5715016"/>
          </a:xfrm>
          <a:prstGeom prst="rect">
            <a:avLst/>
          </a:prstGeom>
          <a:noFill/>
        </p:spPr>
      </p:pic>
      <p:pic>
        <p:nvPicPr>
          <p:cNvPr id="30722" name="Picture 2" descr="http://elitat.ru/one/15910/141708745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42984"/>
            <a:ext cx="4786314" cy="5715016"/>
          </a:xfrm>
          <a:prstGeom prst="rect">
            <a:avLst/>
          </a:prstGeom>
          <a:noFill/>
        </p:spPr>
      </p:pic>
      <p:pic>
        <p:nvPicPr>
          <p:cNvPr id="30724" name="Picture 4" descr="http://www.tatarnews.ru/images/uploads/img147645962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1142984"/>
            <a:ext cx="4429124" cy="57150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C:\Users\Рустам Амирович\Desktop\НОВЫЕ  ФОТО  на сход 2021\DSCN0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1357298"/>
            <a:ext cx="4643438" cy="5500702"/>
          </a:xfrm>
          <a:prstGeom prst="rect">
            <a:avLst/>
          </a:prstGeom>
          <a:noFill/>
        </p:spPr>
      </p:pic>
      <p:pic>
        <p:nvPicPr>
          <p:cNvPr id="93188" name="Picture 4" descr="https://images.pobeda26.ru/images_new/images/4/b/e/4/9/e/1/a/5/2/4be49e1a52aca3d8ab59e73c2cd57ba8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1285860"/>
            <a:ext cx="9144000" cy="5572140"/>
          </a:xfrm>
          <a:prstGeom prst="rect">
            <a:avLst/>
          </a:prstGeom>
          <a:noFill/>
        </p:spPr>
      </p:pic>
      <p:sp>
        <p:nvSpPr>
          <p:cNvPr id="7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22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85000">
                <a:srgbClr val="326C40"/>
              </a:gs>
              <a:gs pos="100000">
                <a:srgbClr val="00B050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9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tt-RU" sz="3200" dirty="0" smtClean="0"/>
              <a:t> </a:t>
            </a:r>
            <a:endParaRPr lang="ru-RU" sz="3200" dirty="0"/>
          </a:p>
        </p:txBody>
      </p:sp>
      <p:pic>
        <p:nvPicPr>
          <p:cNvPr id="8" name="Picture 2" descr="D:\люба\Мои рисунки\Новая папка (11)\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0"/>
            <a:ext cx="1000101" cy="1214422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984" y="55835"/>
            <a:ext cx="952500" cy="115858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92696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85000">
                <a:srgbClr val="326C40"/>
              </a:gs>
              <a:gs pos="100000">
                <a:srgbClr val="00B050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9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Татарстан </a:t>
            </a:r>
            <a:r>
              <a:rPr lang="ru-RU" sz="2400" dirty="0" err="1" smtClean="0"/>
              <a:t>Республикасы</a:t>
            </a:r>
            <a:r>
              <a:rPr lang="ru-RU" sz="2400" dirty="0" smtClean="0"/>
              <a:t>  </a:t>
            </a:r>
            <a:r>
              <a:rPr lang="ru-RU" sz="2400" dirty="0" err="1" smtClean="0"/>
              <a:t>Президентын</a:t>
            </a:r>
            <a:r>
              <a:rPr lang="ru-RU" sz="2400" dirty="0" smtClean="0"/>
              <a:t>   </a:t>
            </a:r>
          </a:p>
          <a:p>
            <a:pPr algn="ctr"/>
            <a:r>
              <a:rPr lang="ru-RU" sz="2400" dirty="0" smtClean="0"/>
              <a:t>     </a:t>
            </a:r>
            <a:r>
              <a:rPr lang="ru-RU" sz="2400" dirty="0" err="1" smtClean="0"/>
              <a:t>һэм  җирле  Советларга</a:t>
            </a:r>
            <a:r>
              <a:rPr lang="ru-RU" sz="2400" dirty="0" smtClean="0"/>
              <a:t>  </a:t>
            </a:r>
            <a:r>
              <a:rPr lang="ru-RU" sz="2400" dirty="0" err="1" smtClean="0"/>
              <a:t>сайлаулар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0" y="836712"/>
            <a:ext cx="9144000" cy="0"/>
          </a:xfrm>
          <a:prstGeom prst="line">
            <a:avLst/>
          </a:prstGeom>
          <a:ln>
            <a:gradFill flip="none" rotWithShape="1">
              <a:gsLst>
                <a:gs pos="2000">
                  <a:srgbClr val="215932"/>
                </a:gs>
                <a:gs pos="49000">
                  <a:srgbClr val="379179"/>
                </a:gs>
                <a:gs pos="100000">
                  <a:srgbClr val="3A9C46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984" y="55835"/>
            <a:ext cx="952500" cy="581025"/>
          </a:xfrm>
          <a:prstGeom prst="rect">
            <a:avLst/>
          </a:prstGeom>
        </p:spPr>
      </p:pic>
      <p:pic>
        <p:nvPicPr>
          <p:cNvPr id="1026" name="Picture 2" descr="D:\люба\Мои рисунки\Новая папка (11)\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642911" cy="802624"/>
          </a:xfrm>
          <a:prstGeom prst="rect">
            <a:avLst/>
          </a:prstGeom>
          <a:noFill/>
        </p:spPr>
      </p:pic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261461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EAB5~1\AppData\Local\Temp\Rar$DI04.650\Screenshot_20210216-111954_Instagra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714356"/>
            <a:ext cx="5786446" cy="6134118"/>
          </a:xfrm>
          <a:prstGeom prst="rect">
            <a:avLst/>
          </a:prstGeom>
          <a:noFill/>
        </p:spPr>
      </p:pic>
      <p:pic>
        <p:nvPicPr>
          <p:cNvPr id="12" name="Picture 3" descr="C:\Users\EAB5~1\AppData\Local\Temp\Rar$DI45.457\20200911_1626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714356"/>
            <a:ext cx="3357554" cy="6000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4412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85000">
                <a:srgbClr val="326C40"/>
              </a:gs>
              <a:gs pos="100000">
                <a:srgbClr val="00B050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9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Медицина  </a:t>
            </a:r>
            <a:r>
              <a:rPr lang="ru-RU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хезмәткәрләре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4276" name="Picture 4" descr="C:\Users\Рустам Амирович\Desktop\ФОТО 2019\DSCN141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3" y="1600200"/>
            <a:ext cx="4071966" cy="4525963"/>
          </a:xfrm>
          <a:prstGeom prst="rect">
            <a:avLst/>
          </a:prstGeom>
          <a:noFill/>
        </p:spPr>
      </p:pic>
      <p:pic>
        <p:nvPicPr>
          <p:cNvPr id="54279" name="Picture 7" descr="C:\Users\Рустам Амирович\Desktop\ФОТО 2019\DSCN14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643050"/>
            <a:ext cx="4071966" cy="4572032"/>
          </a:xfrm>
          <a:prstGeom prst="rect">
            <a:avLst/>
          </a:prstGeom>
          <a:noFill/>
        </p:spPr>
      </p:pic>
      <p:pic>
        <p:nvPicPr>
          <p:cNvPr id="39937" name="Picture 1" descr="C:\Users\Рустам Амирович\Desktop\НОВЫЕ  ФОТО  на сход 2021\DSCN00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428736"/>
            <a:ext cx="9144000" cy="5429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2984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85000">
                <a:srgbClr val="326C40"/>
              </a:gs>
              <a:gs pos="100000">
                <a:srgbClr val="00B050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9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err="1" smtClean="0"/>
              <a:t>Шэхси</a:t>
            </a:r>
            <a:r>
              <a:rPr lang="ru-RU" dirty="0" smtClean="0"/>
              <a:t> </a:t>
            </a:r>
            <a:r>
              <a:rPr lang="ru-RU" dirty="0" err="1" smtClean="0"/>
              <a:t>хужалыкларга</a:t>
            </a:r>
            <a:r>
              <a:rPr lang="ru-RU" dirty="0" smtClean="0"/>
              <a:t> </a:t>
            </a:r>
            <a:r>
              <a:rPr lang="ru-RU" dirty="0" err="1" smtClean="0"/>
              <a:t>ярдэм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1142984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85000">
                <a:srgbClr val="326C40"/>
              </a:gs>
              <a:gs pos="100000">
                <a:srgbClr val="00B050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9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ВЕТЕРИНАР  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УЧАСТОК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9875" name="Picture 3" descr="C:\Users\Рустам Амирович\Desktop\ФОТО 2020\DSCN007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10000" r="22222"/>
          <a:stretch>
            <a:fillRect/>
          </a:stretch>
        </p:blipFill>
        <p:spPr bwMode="auto">
          <a:xfrm>
            <a:off x="0" y="1142984"/>
            <a:ext cx="4786314" cy="5715016"/>
          </a:xfrm>
          <a:prstGeom prst="rect">
            <a:avLst/>
          </a:prstGeom>
          <a:noFill/>
        </p:spPr>
      </p:pic>
      <p:pic>
        <p:nvPicPr>
          <p:cNvPr id="29697" name="Picture 1" descr="C:\Users\EAB5~1\AppData\Local\Temp\Rar$DI00.652\20210217_143837.jpg"/>
          <p:cNvPicPr>
            <a:picLocks noChangeAspect="1" noChangeArrowheads="1"/>
          </p:cNvPicPr>
          <p:nvPr/>
        </p:nvPicPr>
        <p:blipFill>
          <a:blip r:embed="rId4" cstate="print"/>
          <a:srcRect l="8196" t="17285" b="25262"/>
          <a:stretch>
            <a:fillRect/>
          </a:stretch>
        </p:blipFill>
        <p:spPr bwMode="auto">
          <a:xfrm>
            <a:off x="4786314" y="1142984"/>
            <a:ext cx="4357686" cy="57150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C:\Users\Рустам Амирович\Downloads\IMG-20210218-WA0008(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357298"/>
            <a:ext cx="9143999" cy="5500702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85000">
                <a:srgbClr val="326C40"/>
              </a:gs>
              <a:gs pos="100000">
                <a:srgbClr val="00B050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9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Газ </a:t>
            </a:r>
            <a:r>
              <a:rPr lang="ru-RU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хезмәткәре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Рустам Амирович\Desktop\ФОТО 2020\DSCN00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36"/>
            <a:ext cx="4500562" cy="5429264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85000">
                <a:srgbClr val="326C40"/>
              </a:gs>
              <a:gs pos="100000">
                <a:srgbClr val="00B050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9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ru-RU" dirty="0" smtClean="0"/>
              <a:t> </a:t>
            </a:r>
            <a:r>
              <a:rPr lang="ru-RU" sz="3600" dirty="0" smtClean="0"/>
              <a:t>«</a:t>
            </a:r>
            <a:r>
              <a:rPr lang="ru-RU" sz="3600" dirty="0" err="1" smtClean="0"/>
              <a:t>Дуслык</a:t>
            </a:r>
            <a:r>
              <a:rPr lang="ru-RU" sz="3600" dirty="0" smtClean="0"/>
              <a:t>» </a:t>
            </a:r>
            <a:r>
              <a:rPr lang="ru-RU" sz="3600" dirty="0" err="1" smtClean="0"/>
              <a:t>кибете</a:t>
            </a:r>
            <a:r>
              <a:rPr lang="ru-RU" sz="3600" dirty="0" smtClean="0"/>
              <a:t>,   </a:t>
            </a:r>
            <a:r>
              <a:rPr lang="ru-RU" sz="3600" dirty="0" smtClean="0"/>
              <a:t>«Центральный</a:t>
            </a:r>
            <a:r>
              <a:rPr lang="ru-RU" sz="3600" dirty="0" smtClean="0"/>
              <a:t>»  </a:t>
            </a:r>
            <a:r>
              <a:rPr lang="ru-RU" sz="3600" dirty="0" err="1" smtClean="0"/>
              <a:t>кибете</a:t>
            </a:r>
            <a:endParaRPr lang="ru-RU" sz="3600" dirty="0"/>
          </a:p>
        </p:txBody>
      </p:sp>
      <p:pic>
        <p:nvPicPr>
          <p:cNvPr id="28673" name="Picture 1" descr="C:\Users\Рустам Амирович\Desktop\НОВЫЕ  ФОТО  на сход 2021\DSCN0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736"/>
            <a:ext cx="4572000" cy="5429264"/>
          </a:xfrm>
          <a:prstGeom prst="rect">
            <a:avLst/>
          </a:prstGeom>
          <a:noFill/>
        </p:spPr>
      </p:pic>
      <p:pic>
        <p:nvPicPr>
          <p:cNvPr id="28674" name="Picture 2" descr="C:\Users\Рустам Амирович\Desktop\НОВЫЕ  ФОТО  на сход 2021\DSCN00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428736"/>
            <a:ext cx="4572000" cy="5429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85860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85000">
                <a:srgbClr val="326C40"/>
              </a:gs>
              <a:gs pos="100000">
                <a:srgbClr val="00B050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9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 </a:t>
            </a:r>
            <a:r>
              <a:rPr lang="ru-RU" dirty="0" smtClean="0"/>
              <a:t>  </a:t>
            </a:r>
            <a:r>
              <a:rPr lang="ru-RU" dirty="0" smtClean="0"/>
              <a:t>«</a:t>
            </a:r>
            <a:r>
              <a:rPr lang="ru-RU" dirty="0" err="1" smtClean="0"/>
              <a:t>Райпо</a:t>
            </a:r>
            <a:r>
              <a:rPr lang="ru-RU" dirty="0" smtClean="0"/>
              <a:t>»  </a:t>
            </a:r>
            <a:r>
              <a:rPr lang="ru-RU" dirty="0" err="1" smtClean="0"/>
              <a:t>кибетләре</a:t>
            </a:r>
            <a:endParaRPr lang="ru-RU" dirty="0"/>
          </a:p>
        </p:txBody>
      </p:sp>
      <p:pic>
        <p:nvPicPr>
          <p:cNvPr id="95234" name="Picture 2" descr="C:\Users\Рустам Амирович\Desktop\НОВЫЕ  ФОТО  на сход 2021\DSCN000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85860"/>
            <a:ext cx="4857720" cy="5572140"/>
          </a:xfrm>
          <a:prstGeom prst="rect">
            <a:avLst/>
          </a:prstGeom>
          <a:noFill/>
        </p:spPr>
      </p:pic>
      <p:pic>
        <p:nvPicPr>
          <p:cNvPr id="95235" name="Picture 3" descr="C:\Users\Рустам Амирович\Documents\ВСЕ  ФОТО\Магазин Райпо Варклед-Бодья\DSCN97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1285860"/>
            <a:ext cx="4786314" cy="2500330"/>
          </a:xfrm>
          <a:prstGeom prst="rect">
            <a:avLst/>
          </a:prstGeom>
          <a:noFill/>
        </p:spPr>
      </p:pic>
      <p:pic>
        <p:nvPicPr>
          <p:cNvPr id="95236" name="Picture 4" descr="C:\Users\Рустам Амирович\Documents\ВСЕ  ФОТО\фото  на сход\DSCN93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3786190"/>
            <a:ext cx="4786314" cy="38364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5286412"/>
          </a:xfrm>
        </p:spPr>
        <p:txBody>
          <a:bodyPr>
            <a:normAutofit fontScale="55000" lnSpcReduction="20000"/>
          </a:bodyPr>
          <a:lstStyle/>
          <a:p>
            <a:pPr algn="ctr">
              <a:buNone/>
            </a:pPr>
            <a:r>
              <a:rPr lang="tt-RU" dirty="0" smtClean="0"/>
              <a:t> 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r>
              <a:rPr lang="tt-RU" sz="5400" dirty="0" smtClean="0"/>
              <a:t>Бюджеттан  шэхси  хужалыкларга  ярдэм  йозеннэн  барлыгы  авыл  жирлеге  буенча  </a:t>
            </a:r>
          </a:p>
          <a:p>
            <a:r>
              <a:rPr lang="tt-RU" sz="5400" dirty="0" smtClean="0"/>
              <a:t>773 мен 800 сум  акча  буленеп  бирелде</a:t>
            </a:r>
            <a:endParaRPr lang="ru-RU" sz="5400" dirty="0" smtClean="0"/>
          </a:p>
          <a:p>
            <a:r>
              <a:rPr lang="ru-RU" sz="5400" dirty="0" err="1" smtClean="0"/>
              <a:t>Сыерларга</a:t>
            </a:r>
            <a:r>
              <a:rPr lang="ru-RU" sz="5400" dirty="0" smtClean="0"/>
              <a:t> – 645мен800сум</a:t>
            </a:r>
          </a:p>
          <a:p>
            <a:r>
              <a:rPr lang="ru-RU" sz="5400" dirty="0" err="1" smtClean="0"/>
              <a:t>Кэжэлэргэ</a:t>
            </a:r>
            <a:r>
              <a:rPr lang="ru-RU" sz="5400" dirty="0" smtClean="0"/>
              <a:t> – 38мен сумм  </a:t>
            </a:r>
          </a:p>
          <a:p>
            <a:r>
              <a:rPr lang="ru-RU" sz="5400" dirty="0" smtClean="0"/>
              <a:t>Саву  аппараты   </a:t>
            </a:r>
            <a:r>
              <a:rPr lang="ru-RU" sz="5400" dirty="0" err="1" smtClean="0"/>
              <a:t>алу</a:t>
            </a:r>
            <a:r>
              <a:rPr lang="ru-RU" sz="5400" dirty="0" smtClean="0"/>
              <a:t>  </a:t>
            </a:r>
            <a:r>
              <a:rPr lang="ru-RU" sz="5400" dirty="0" err="1" smtClean="0"/>
              <a:t>очен</a:t>
            </a:r>
            <a:r>
              <a:rPr lang="ru-RU" sz="5400" dirty="0" smtClean="0"/>
              <a:t>  - 20 мен сумм.</a:t>
            </a:r>
          </a:p>
          <a:p>
            <a:r>
              <a:rPr lang="ru-RU" sz="5400" dirty="0" smtClean="0"/>
              <a:t>Крестьян  фермер  </a:t>
            </a:r>
            <a:r>
              <a:rPr lang="ru-RU" sz="5400" dirty="0" err="1" smtClean="0"/>
              <a:t>хужалыкларында</a:t>
            </a:r>
            <a:r>
              <a:rPr lang="ru-RU" sz="5400" dirty="0" smtClean="0"/>
              <a:t> -550мен900сум, </a:t>
            </a:r>
            <a:r>
              <a:rPr lang="ru-RU" sz="5400" dirty="0" err="1" smtClean="0"/>
              <a:t>шунын</a:t>
            </a:r>
            <a:r>
              <a:rPr lang="ru-RU" sz="5400" dirty="0" smtClean="0"/>
              <a:t> 496 мен 300сумын </a:t>
            </a:r>
            <a:r>
              <a:rPr lang="ru-RU" sz="5400" dirty="0" err="1" smtClean="0"/>
              <a:t>торле</a:t>
            </a:r>
            <a:r>
              <a:rPr lang="ru-RU" sz="5400" dirty="0" smtClean="0"/>
              <a:t>  </a:t>
            </a:r>
            <a:r>
              <a:rPr lang="ru-RU" sz="5400" dirty="0" err="1" smtClean="0"/>
              <a:t>чыгымнарга</a:t>
            </a:r>
            <a:r>
              <a:rPr lang="ru-RU" sz="5400" dirty="0" smtClean="0"/>
              <a:t>  </a:t>
            </a:r>
            <a:r>
              <a:rPr lang="ru-RU" sz="5400" dirty="0" err="1" smtClean="0"/>
              <a:t>буленеп</a:t>
            </a:r>
            <a:r>
              <a:rPr lang="ru-RU" sz="5400" dirty="0" smtClean="0"/>
              <a:t>  </a:t>
            </a:r>
            <a:r>
              <a:rPr lang="ru-RU" sz="5400" dirty="0" err="1" smtClean="0"/>
              <a:t>бирелде</a:t>
            </a:r>
            <a:r>
              <a:rPr lang="ru-RU" sz="5400" dirty="0" smtClean="0"/>
              <a:t>.</a:t>
            </a:r>
          </a:p>
          <a:p>
            <a:pPr algn="ctr">
              <a:buNone/>
            </a:pP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8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2984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85000">
                <a:srgbClr val="326C40"/>
              </a:gs>
              <a:gs pos="100000">
                <a:srgbClr val="00B050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9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Кафе  «Транзит»</a:t>
            </a:r>
            <a:endParaRPr lang="ru-RU" dirty="0"/>
          </a:p>
        </p:txBody>
      </p:sp>
      <p:pic>
        <p:nvPicPr>
          <p:cNvPr id="27649" name="Picture 1" descr="C:\Users\Рустам Амирович\Desktop\НОВЫЕ  ФОТО  на сход 2021\DSCN00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142984"/>
            <a:ext cx="4500562" cy="2643206"/>
          </a:xfrm>
          <a:prstGeom prst="rect">
            <a:avLst/>
          </a:prstGeom>
          <a:noFill/>
        </p:spPr>
      </p:pic>
      <p:pic>
        <p:nvPicPr>
          <p:cNvPr id="27650" name="Picture 2" descr="C:\Users\Рустам Амирович\Desktop\НОВЫЕ  ФОТО  на сход 2021\DSCN00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2984"/>
            <a:ext cx="4929190" cy="2500330"/>
          </a:xfrm>
          <a:prstGeom prst="rect">
            <a:avLst/>
          </a:prstGeom>
          <a:noFill/>
        </p:spPr>
      </p:pic>
      <p:pic>
        <p:nvPicPr>
          <p:cNvPr id="27651" name="Picture 3" descr="C:\Users\Рустам Амирович\Desktop\НОВЫЕ  ФОТО  на сход 2021\DSCN00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3314"/>
            <a:ext cx="5072066" cy="3214686"/>
          </a:xfrm>
          <a:prstGeom prst="rect">
            <a:avLst/>
          </a:prstGeom>
          <a:noFill/>
        </p:spPr>
      </p:pic>
      <p:pic>
        <p:nvPicPr>
          <p:cNvPr id="27652" name="Picture 4" descr="C:\Users\Рустам Амирович\Desktop\НОВЫЕ  ФОТО  на сход 2021\DSCN00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142984"/>
            <a:ext cx="4643470" cy="2571768"/>
          </a:xfrm>
          <a:prstGeom prst="rect">
            <a:avLst/>
          </a:prstGeom>
          <a:noFill/>
        </p:spPr>
      </p:pic>
      <p:pic>
        <p:nvPicPr>
          <p:cNvPr id="27653" name="Picture 5" descr="C:\Users\Рустам Амирович\Desktop\НОВЫЕ  ФОТО  на сход 2021\DSCN003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786190"/>
            <a:ext cx="4572000" cy="30718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5286412"/>
          </a:xfrm>
        </p:spPr>
        <p:txBody>
          <a:bodyPr>
            <a:normAutofit fontScale="55000" lnSpcReduction="20000"/>
          </a:bodyPr>
          <a:lstStyle/>
          <a:p>
            <a:pPr algn="ctr">
              <a:buNone/>
            </a:pPr>
            <a:r>
              <a:rPr lang="tt-RU" dirty="0" smtClean="0"/>
              <a:t> 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r>
              <a:rPr lang="tt-RU" sz="5400" dirty="0" smtClean="0"/>
              <a:t>Бюджеттан  шэхси  хужалыкларга  ярдэм  йозеннэн  барлыгы  авыл  жирлеге  буенча  </a:t>
            </a:r>
          </a:p>
          <a:p>
            <a:r>
              <a:rPr lang="tt-RU" sz="5400" dirty="0" smtClean="0"/>
              <a:t>773 мен 800 сум  акча  буленеп  бирелде</a:t>
            </a:r>
            <a:endParaRPr lang="ru-RU" sz="5400" dirty="0" smtClean="0"/>
          </a:p>
          <a:p>
            <a:r>
              <a:rPr lang="ru-RU" sz="5400" dirty="0" err="1" smtClean="0"/>
              <a:t>Сыерларга</a:t>
            </a:r>
            <a:r>
              <a:rPr lang="ru-RU" sz="5400" dirty="0" smtClean="0"/>
              <a:t> – 645мен800сум</a:t>
            </a:r>
          </a:p>
          <a:p>
            <a:r>
              <a:rPr lang="ru-RU" sz="5400" dirty="0" err="1" smtClean="0"/>
              <a:t>Кэжэлэргэ</a:t>
            </a:r>
            <a:r>
              <a:rPr lang="ru-RU" sz="5400" dirty="0" smtClean="0"/>
              <a:t> – 38мен сумм  </a:t>
            </a:r>
          </a:p>
          <a:p>
            <a:r>
              <a:rPr lang="ru-RU" sz="5400" dirty="0" smtClean="0"/>
              <a:t>Саву  аппараты   </a:t>
            </a:r>
            <a:r>
              <a:rPr lang="ru-RU" sz="5400" dirty="0" err="1" smtClean="0"/>
              <a:t>алу</a:t>
            </a:r>
            <a:r>
              <a:rPr lang="ru-RU" sz="5400" dirty="0" smtClean="0"/>
              <a:t>  </a:t>
            </a:r>
            <a:r>
              <a:rPr lang="ru-RU" sz="5400" dirty="0" err="1" smtClean="0"/>
              <a:t>очен</a:t>
            </a:r>
            <a:r>
              <a:rPr lang="ru-RU" sz="5400" dirty="0" smtClean="0"/>
              <a:t>  - 20 мен сумм.</a:t>
            </a:r>
          </a:p>
          <a:p>
            <a:r>
              <a:rPr lang="ru-RU" sz="5400" dirty="0" smtClean="0"/>
              <a:t>Крестьян  фермер  </a:t>
            </a:r>
            <a:r>
              <a:rPr lang="ru-RU" sz="5400" dirty="0" err="1" smtClean="0"/>
              <a:t>хужалыкларында</a:t>
            </a:r>
            <a:r>
              <a:rPr lang="ru-RU" sz="5400" dirty="0" smtClean="0"/>
              <a:t> -550мен900сум, </a:t>
            </a:r>
            <a:r>
              <a:rPr lang="ru-RU" sz="5400" dirty="0" err="1" smtClean="0"/>
              <a:t>шунын</a:t>
            </a:r>
            <a:r>
              <a:rPr lang="ru-RU" sz="5400" dirty="0" smtClean="0"/>
              <a:t> 496 мен 300сумын </a:t>
            </a:r>
            <a:r>
              <a:rPr lang="ru-RU" sz="5400" dirty="0" err="1" smtClean="0"/>
              <a:t>торле</a:t>
            </a:r>
            <a:r>
              <a:rPr lang="ru-RU" sz="5400" dirty="0" smtClean="0"/>
              <a:t>  </a:t>
            </a:r>
            <a:r>
              <a:rPr lang="ru-RU" sz="5400" dirty="0" err="1" smtClean="0"/>
              <a:t>чыгымнарга</a:t>
            </a:r>
            <a:r>
              <a:rPr lang="ru-RU" sz="5400" dirty="0" smtClean="0"/>
              <a:t>  </a:t>
            </a:r>
            <a:r>
              <a:rPr lang="ru-RU" sz="5400" dirty="0" err="1" smtClean="0"/>
              <a:t>буленеп</a:t>
            </a:r>
            <a:r>
              <a:rPr lang="ru-RU" sz="5400" dirty="0" smtClean="0"/>
              <a:t>  </a:t>
            </a:r>
            <a:r>
              <a:rPr lang="ru-RU" sz="5400" dirty="0" err="1" smtClean="0"/>
              <a:t>бирелде</a:t>
            </a:r>
            <a:r>
              <a:rPr lang="ru-RU" sz="5400" dirty="0" smtClean="0"/>
              <a:t>.</a:t>
            </a:r>
          </a:p>
          <a:p>
            <a:pPr algn="ctr">
              <a:buNone/>
            </a:pP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8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2984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85000">
                <a:srgbClr val="326C40"/>
              </a:gs>
              <a:gs pos="100000">
                <a:srgbClr val="00B050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9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 </a:t>
            </a:r>
            <a:r>
              <a:rPr lang="ru-RU" dirty="0" err="1" smtClean="0"/>
              <a:t>Авыл</a:t>
            </a:r>
            <a:r>
              <a:rPr lang="ru-RU" dirty="0" smtClean="0"/>
              <a:t>   м</a:t>
            </a:r>
            <a:r>
              <a:rPr lang="tt-RU" dirty="0" smtClean="0"/>
              <a:t>әчете</a:t>
            </a:r>
            <a:endParaRPr lang="ru-RU" dirty="0"/>
          </a:p>
        </p:txBody>
      </p:sp>
      <p:pic>
        <p:nvPicPr>
          <p:cNvPr id="6" name="Picture 2" descr="C:\Users\Рустам Амирович\Desktop\ФОТО 2020\DSCN00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0108"/>
            <a:ext cx="9144000" cy="58578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b="1" dirty="0" smtClean="0"/>
              <a:t>- </a:t>
            </a:r>
            <a:r>
              <a:rPr lang="ru-RU" dirty="0" err="1" smtClean="0"/>
              <a:t>керем</a:t>
            </a:r>
            <a:r>
              <a:rPr lang="ru-RU" dirty="0" smtClean="0"/>
              <a:t> </a:t>
            </a:r>
            <a:r>
              <a:rPr lang="ru-RU" dirty="0" err="1" smtClean="0"/>
              <a:t>буенча</a:t>
            </a:r>
            <a:r>
              <a:rPr lang="ru-RU" dirty="0" smtClean="0"/>
              <a:t> 104% </a:t>
            </a:r>
            <a:r>
              <a:rPr lang="ru-RU" dirty="0" err="1" smtClean="0"/>
              <a:t>ка</a:t>
            </a:r>
            <a:r>
              <a:rPr lang="ru-RU" dirty="0" smtClean="0"/>
              <a:t> </a:t>
            </a:r>
            <a:r>
              <a:rPr lang="ru-RU" dirty="0" err="1" smtClean="0"/>
              <a:t>үтәлгән</a:t>
            </a:r>
            <a:r>
              <a:rPr lang="ru-RU" dirty="0" smtClean="0"/>
              <a:t>. </a:t>
            </a:r>
          </a:p>
          <a:p>
            <a:r>
              <a:rPr lang="ru-RU" dirty="0" smtClean="0"/>
              <a:t>- НДФЛ 111% </a:t>
            </a:r>
            <a:r>
              <a:rPr lang="ru-RU" dirty="0" err="1" smtClean="0"/>
              <a:t>ка</a:t>
            </a:r>
            <a:r>
              <a:rPr lang="ru-RU" dirty="0" smtClean="0"/>
              <a:t> </a:t>
            </a:r>
            <a:r>
              <a:rPr lang="ru-RU" dirty="0" err="1" smtClean="0"/>
              <a:t>үтәлгән</a:t>
            </a:r>
            <a:r>
              <a:rPr lang="ru-RU" dirty="0" smtClean="0"/>
              <a:t>, </a:t>
            </a:r>
            <a:r>
              <a:rPr lang="ru-RU" dirty="0" err="1" smtClean="0"/>
              <a:t>үтәлеш </a:t>
            </a:r>
            <a:r>
              <a:rPr lang="ru-RU" dirty="0" smtClean="0"/>
              <a:t>200мең 100 </a:t>
            </a:r>
            <a:r>
              <a:rPr lang="ru-RU" dirty="0" err="1" smtClean="0"/>
              <a:t>сум</a:t>
            </a:r>
            <a:r>
              <a:rPr lang="ru-RU" dirty="0" smtClean="0"/>
              <a:t> </a:t>
            </a:r>
            <a:r>
              <a:rPr lang="ru-RU" dirty="0" err="1" smtClean="0"/>
              <a:t>тәшкил итә</a:t>
            </a:r>
            <a:r>
              <a:rPr lang="ru-RU" dirty="0" smtClean="0"/>
              <a:t>;</a:t>
            </a:r>
          </a:p>
          <a:p>
            <a:r>
              <a:rPr lang="ru-RU" dirty="0" smtClean="0"/>
              <a:t>- физик </a:t>
            </a:r>
            <a:r>
              <a:rPr lang="ru-RU" dirty="0" err="1" smtClean="0"/>
              <a:t>затлар</a:t>
            </a:r>
            <a:r>
              <a:rPr lang="ru-RU" dirty="0" smtClean="0"/>
              <a:t> </a:t>
            </a:r>
            <a:r>
              <a:rPr lang="ru-RU" dirty="0" err="1" smtClean="0"/>
              <a:t>милкенә салым</a:t>
            </a:r>
            <a:r>
              <a:rPr lang="ru-RU" dirty="0" smtClean="0"/>
              <a:t> 100% </a:t>
            </a:r>
            <a:r>
              <a:rPr lang="ru-RU" dirty="0" err="1" smtClean="0"/>
              <a:t>ка</a:t>
            </a:r>
            <a:r>
              <a:rPr lang="ru-RU" dirty="0" smtClean="0"/>
              <a:t>, </a:t>
            </a:r>
            <a:r>
              <a:rPr lang="ru-RU" dirty="0" err="1" smtClean="0"/>
              <a:t>үтәү </a:t>
            </a:r>
            <a:r>
              <a:rPr lang="ru-RU" dirty="0" smtClean="0"/>
              <a:t>75мең 2  </a:t>
            </a:r>
            <a:r>
              <a:rPr lang="ru-RU" dirty="0" err="1" smtClean="0"/>
              <a:t>сум</a:t>
            </a:r>
            <a:r>
              <a:rPr lang="ru-RU" dirty="0" smtClean="0"/>
              <a:t>;</a:t>
            </a:r>
          </a:p>
          <a:p>
            <a:r>
              <a:rPr lang="ru-RU" dirty="0" smtClean="0"/>
              <a:t>- </a:t>
            </a:r>
            <a:r>
              <a:rPr lang="ru-RU" dirty="0" err="1" smtClean="0"/>
              <a:t>җир салымы</a:t>
            </a:r>
            <a:r>
              <a:rPr lang="ru-RU" dirty="0" smtClean="0"/>
              <a:t> 100% </a:t>
            </a:r>
            <a:r>
              <a:rPr lang="ru-RU" dirty="0" err="1" smtClean="0"/>
              <a:t>ка</a:t>
            </a:r>
            <a:r>
              <a:rPr lang="ru-RU" dirty="0" smtClean="0"/>
              <a:t>, </a:t>
            </a:r>
            <a:r>
              <a:rPr lang="ru-RU" dirty="0" err="1" smtClean="0"/>
              <a:t>үтәлеш </a:t>
            </a:r>
            <a:r>
              <a:rPr lang="ru-RU" dirty="0" smtClean="0"/>
              <a:t>589 </a:t>
            </a:r>
            <a:r>
              <a:rPr lang="ru-RU" dirty="0" err="1" smtClean="0"/>
              <a:t>мең сум</a:t>
            </a:r>
            <a:r>
              <a:rPr lang="ru-RU" dirty="0" smtClean="0"/>
              <a:t> </a:t>
            </a:r>
            <a:r>
              <a:rPr lang="ru-RU" dirty="0" err="1" smtClean="0"/>
              <a:t>тәшкил итә</a:t>
            </a:r>
            <a:r>
              <a:rPr lang="ru-RU" dirty="0" smtClean="0"/>
              <a:t>;</a:t>
            </a:r>
          </a:p>
          <a:p>
            <a:r>
              <a:rPr lang="ru-RU" dirty="0" smtClean="0"/>
              <a:t>- 167 </a:t>
            </a:r>
            <a:r>
              <a:rPr lang="ru-RU" dirty="0" err="1" smtClean="0"/>
              <a:t>мең сумлык</a:t>
            </a:r>
            <a:r>
              <a:rPr lang="ru-RU" dirty="0" smtClean="0"/>
              <a:t> </a:t>
            </a:r>
            <a:r>
              <a:rPr lang="ru-RU" dirty="0" err="1" smtClean="0"/>
              <a:t>үзара салым</a:t>
            </a:r>
            <a:r>
              <a:rPr lang="ru-RU" dirty="0" smtClean="0"/>
              <a:t> </a:t>
            </a:r>
            <a:r>
              <a:rPr lang="ru-RU" dirty="0" err="1" smtClean="0"/>
              <a:t>акчасы</a:t>
            </a:r>
            <a:r>
              <a:rPr lang="ru-RU" dirty="0" smtClean="0"/>
              <a:t> </a:t>
            </a:r>
            <a:r>
              <a:rPr lang="ru-RU" dirty="0" err="1" smtClean="0"/>
              <a:t>җыелган</a:t>
            </a:r>
            <a:r>
              <a:rPr lang="ru-RU" dirty="0" smtClean="0"/>
              <a:t>.,</a:t>
            </a:r>
          </a:p>
          <a:p>
            <a:r>
              <a:rPr lang="ru-RU" dirty="0" smtClean="0"/>
              <a:t>- </a:t>
            </a:r>
            <a:r>
              <a:rPr lang="ru-RU" dirty="0" err="1" smtClean="0"/>
              <a:t>түләүле хезмәтләр күрсәтүдән </a:t>
            </a:r>
            <a:r>
              <a:rPr lang="ru-RU" dirty="0" smtClean="0"/>
              <a:t>81 </a:t>
            </a:r>
            <a:r>
              <a:rPr lang="ru-RU" dirty="0" err="1" smtClean="0"/>
              <a:t>мең сум</a:t>
            </a:r>
            <a:r>
              <a:rPr lang="ru-RU" dirty="0" smtClean="0"/>
              <a:t> </a:t>
            </a:r>
            <a:r>
              <a:rPr lang="ru-RU" dirty="0" err="1" smtClean="0"/>
              <a:t>акча</a:t>
            </a:r>
            <a:r>
              <a:rPr lang="ru-RU" dirty="0" smtClean="0"/>
              <a:t> </a:t>
            </a:r>
            <a:r>
              <a:rPr lang="ru-RU" dirty="0" err="1" smtClean="0"/>
              <a:t>тапшырылган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22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85000">
                <a:srgbClr val="326C40"/>
              </a:gs>
              <a:gs pos="100000">
                <a:srgbClr val="00B050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9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r>
              <a:rPr lang="ru-RU" b="1" dirty="0" smtClean="0"/>
              <a:t> </a:t>
            </a:r>
            <a:r>
              <a:rPr lang="ru-RU" sz="3100" b="1" dirty="0" smtClean="0"/>
              <a:t>Варклед-Бодья </a:t>
            </a:r>
            <a:r>
              <a:rPr lang="ru-RU" sz="3100" b="1" dirty="0" err="1" smtClean="0"/>
              <a:t>авылында</a:t>
            </a:r>
            <a:r>
              <a:rPr lang="ru-RU" sz="3100" b="1" dirty="0" smtClean="0"/>
              <a:t> </a:t>
            </a:r>
            <a:r>
              <a:rPr lang="ru-RU" sz="3100" b="1" dirty="0" smtClean="0"/>
              <a:t>«</a:t>
            </a:r>
            <a:r>
              <a:rPr lang="ru-RU" sz="3100" b="1" dirty="0" err="1" smtClean="0"/>
              <a:t>Миклай</a:t>
            </a:r>
            <a:r>
              <a:rPr lang="ru-RU" sz="3100" b="1" dirty="0" smtClean="0"/>
              <a:t> </a:t>
            </a:r>
            <a:r>
              <a:rPr lang="ru-RU" sz="3100" b="1" dirty="0" err="1" smtClean="0"/>
              <a:t>ошмес</a:t>
            </a:r>
            <a:r>
              <a:rPr lang="ru-RU" sz="3100" b="1" dirty="0" smtClean="0"/>
              <a:t>» </a:t>
            </a:r>
            <a:r>
              <a:rPr lang="ru-RU" sz="3100" b="1" dirty="0" err="1" smtClean="0"/>
              <a:t>чишмәсе</a:t>
            </a:r>
            <a:endParaRPr lang="ru-RU" sz="3100" dirty="0"/>
          </a:p>
        </p:txBody>
      </p:sp>
      <p:pic>
        <p:nvPicPr>
          <p:cNvPr id="22529" name="Picture 1" descr="C:\Users\EAB5~1\AppData\Local\Temp\Rar$DI02.976\20200930_1126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4422"/>
            <a:ext cx="9144000" cy="5643578"/>
          </a:xfrm>
          <a:prstGeom prst="rect">
            <a:avLst/>
          </a:prstGeom>
          <a:noFill/>
        </p:spPr>
      </p:pic>
      <p:pic>
        <p:nvPicPr>
          <p:cNvPr id="22530" name="Picture 2" descr="C:\Users\EAB5~1\AppData\Local\Temp\Rar$DI13.803\20200930_1126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9001156" y="1357298"/>
            <a:ext cx="142844" cy="55007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t-RU" dirty="0" smtClean="0"/>
              <a:t>Узара  салым  </a:t>
            </a:r>
            <a:r>
              <a:rPr lang="tt-RU" dirty="0" smtClean="0"/>
              <a:t>акчасы  халыктан   </a:t>
            </a:r>
            <a:r>
              <a:rPr lang="tt-RU" dirty="0" smtClean="0"/>
              <a:t>барлыгы  </a:t>
            </a:r>
            <a:r>
              <a:rPr lang="tt-RU" dirty="0" smtClean="0"/>
              <a:t> 185 </a:t>
            </a:r>
            <a:r>
              <a:rPr lang="tt-RU" dirty="0" smtClean="0"/>
              <a:t>мең сум </a:t>
            </a:r>
            <a:r>
              <a:rPr lang="tt-RU" dirty="0" smtClean="0"/>
              <a:t>  </a:t>
            </a:r>
            <a:r>
              <a:rPr lang="tt-RU" dirty="0" smtClean="0"/>
              <a:t>җыелды.  </a:t>
            </a:r>
            <a:r>
              <a:rPr lang="tt-RU" dirty="0" smtClean="0"/>
              <a:t>Шул  </a:t>
            </a:r>
            <a:r>
              <a:rPr lang="tt-RU" dirty="0" smtClean="0"/>
              <a:t>акчага  </a:t>
            </a:r>
            <a:r>
              <a:rPr lang="tt-RU" dirty="0" smtClean="0"/>
              <a:t>хөкемәттән  </a:t>
            </a:r>
            <a:r>
              <a:rPr lang="tt-RU" dirty="0" smtClean="0"/>
              <a:t>742мең 800 сум  өстәлде  һәм 928 мең 500 сум  тәшкил итте.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 </a:t>
            </a:r>
          </a:p>
          <a:p>
            <a:r>
              <a:rPr lang="tt-RU" dirty="0" smtClean="0"/>
              <a:t>Көчектә  122 мең 400  </a:t>
            </a:r>
            <a:r>
              <a:rPr lang="tt-RU" dirty="0" smtClean="0"/>
              <a:t>сум,   </a:t>
            </a:r>
            <a:endParaRPr lang="tt-RU" dirty="0" smtClean="0"/>
          </a:p>
          <a:p>
            <a:pPr>
              <a:buNone/>
            </a:pPr>
            <a:r>
              <a:rPr lang="tt-RU" dirty="0" smtClean="0"/>
              <a:t>    шуңа </a:t>
            </a:r>
            <a:r>
              <a:rPr lang="tt-RU" dirty="0" smtClean="0"/>
              <a:t>хөкемәт  </a:t>
            </a:r>
            <a:r>
              <a:rPr lang="tt-RU" dirty="0" smtClean="0"/>
              <a:t>489 мең 600сум  </a:t>
            </a:r>
            <a:r>
              <a:rPr lang="tt-RU" dirty="0" smtClean="0"/>
              <a:t>өстәде,       </a:t>
            </a:r>
            <a:r>
              <a:rPr lang="tt-RU" dirty="0" smtClean="0"/>
              <a:t>барлыгы  612  мең сум булды.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22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85000">
                <a:srgbClr val="326C40"/>
              </a:gs>
              <a:gs pos="100000">
                <a:srgbClr val="00B050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9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ru-RU" b="1" dirty="0" err="1" smtClean="0"/>
              <a:t>Узара</a:t>
            </a:r>
            <a:r>
              <a:rPr lang="ru-RU" b="1" dirty="0" smtClean="0"/>
              <a:t> </a:t>
            </a:r>
            <a:r>
              <a:rPr lang="ru-RU" b="1" dirty="0" err="1" smtClean="0"/>
              <a:t>салым</a:t>
            </a:r>
            <a:r>
              <a:rPr lang="ru-RU" b="1" dirty="0" smtClean="0"/>
              <a:t>  </a:t>
            </a:r>
            <a:r>
              <a:rPr lang="ru-RU" b="1" dirty="0" err="1" smtClean="0"/>
              <a:t>акчасы</a:t>
            </a:r>
            <a:r>
              <a:rPr lang="ru-RU" b="1" dirty="0" smtClean="0"/>
              <a:t> </a:t>
            </a:r>
            <a:endParaRPr lang="ru-RU" sz="31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22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85000">
                <a:srgbClr val="326C40"/>
              </a:gs>
              <a:gs pos="100000">
                <a:srgbClr val="00B050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9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ru-RU" sz="3200" b="1" dirty="0" smtClean="0"/>
              <a:t> Тополь </a:t>
            </a:r>
            <a:r>
              <a:rPr lang="ru-RU" sz="3200" b="1" dirty="0" err="1" smtClean="0"/>
              <a:t>кисү</a:t>
            </a:r>
            <a:endParaRPr lang="ru-RU" sz="3200" dirty="0"/>
          </a:p>
        </p:txBody>
      </p:sp>
      <p:pic>
        <p:nvPicPr>
          <p:cNvPr id="101378" name="Picture 2" descr="C:\Users\EAB5~1\AppData\Local\Temp\Rar$DI11.727\IMG-20201123-WA0009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214422"/>
            <a:ext cx="4500562" cy="5643578"/>
          </a:xfrm>
          <a:prstGeom prst="rect">
            <a:avLst/>
          </a:prstGeom>
          <a:noFill/>
        </p:spPr>
      </p:pic>
      <p:pic>
        <p:nvPicPr>
          <p:cNvPr id="101379" name="Picture 3" descr="C:\Users\EAB5~1\AppData\Local\Temp\Rar$DI01.793\IMG-20201123-WA000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214422"/>
            <a:ext cx="4643438" cy="56435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0898" name="Picture 2" descr="C:\Users\EAB5~1\AppData\Local\Temp\Rar$DI26.585\Screenshot_20210216-112017_Instagram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642917"/>
            <a:ext cx="9144000" cy="6215083"/>
          </a:xfrm>
          <a:prstGeom prst="rect">
            <a:avLst/>
          </a:prstGeom>
          <a:noFill/>
        </p:spPr>
      </p:pic>
      <p:pic>
        <p:nvPicPr>
          <p:cNvPr id="2050" name="Picture 2" descr="C:\Users\EAB5~1\AppData\Local\Temp\Rar$DI01.776\Screenshot_20210216-112103_Instagra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714356"/>
            <a:ext cx="9144000" cy="614364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692696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85000">
                <a:srgbClr val="326C40"/>
              </a:gs>
              <a:gs pos="100000">
                <a:srgbClr val="00B050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9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Татарстан </a:t>
            </a:r>
            <a:r>
              <a:rPr lang="ru-RU" sz="2400" dirty="0" err="1" smtClean="0"/>
              <a:t>Республикасы</a:t>
            </a:r>
            <a:r>
              <a:rPr lang="ru-RU" sz="2400" dirty="0" smtClean="0"/>
              <a:t>  </a:t>
            </a:r>
            <a:r>
              <a:rPr lang="ru-RU" sz="2400" dirty="0" err="1" smtClean="0"/>
              <a:t>Президентын</a:t>
            </a:r>
            <a:r>
              <a:rPr lang="ru-RU" sz="2400" dirty="0" smtClean="0"/>
              <a:t>   </a:t>
            </a:r>
          </a:p>
          <a:p>
            <a:pPr algn="ctr"/>
            <a:r>
              <a:rPr lang="ru-RU" sz="2400" dirty="0" smtClean="0"/>
              <a:t>     </a:t>
            </a:r>
            <a:r>
              <a:rPr lang="ru-RU" sz="2400" dirty="0" err="1" smtClean="0"/>
              <a:t>һэм  җирле  Советларга</a:t>
            </a:r>
            <a:r>
              <a:rPr lang="ru-RU" sz="2400" dirty="0" smtClean="0"/>
              <a:t>  </a:t>
            </a:r>
            <a:r>
              <a:rPr lang="ru-RU" sz="2400" dirty="0" err="1" smtClean="0"/>
              <a:t>сайлаулар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170" name="Picture 2" descr="C:\Users\EAB5~1\AppData\Local\Temp\Rar$DI02.432\20210218_0903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57298"/>
            <a:ext cx="9144000" cy="5500702"/>
          </a:xfrm>
          <a:prstGeom prst="rect">
            <a:avLst/>
          </a:prstGeom>
          <a:noFill/>
        </p:spPr>
      </p:pic>
      <p:sp>
        <p:nvSpPr>
          <p:cNvPr id="5" name="Заголовок 4"/>
          <p:cNvSpPr txBox="1">
            <a:spLocks/>
          </p:cNvSpPr>
          <p:nvPr/>
        </p:nvSpPr>
        <p:spPr>
          <a:xfrm>
            <a:off x="0" y="0"/>
            <a:ext cx="9144000" cy="1417638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85000">
                <a:srgbClr val="326C40"/>
              </a:gs>
              <a:gs pos="100000">
                <a:srgbClr val="00B050"/>
              </a:gs>
            </a:gsLst>
            <a:path path="circle">
              <a:fillToRect l="100000" t="100000"/>
            </a:path>
            <a:tileRect r="-100000" b="-100000"/>
          </a:gradFill>
          <a:ln w="25400" cap="flat" cmpd="sng" algn="ctr">
            <a:solidFill>
              <a:srgbClr val="009E4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Янгын</a:t>
            </a:r>
            <a:r>
              <a:rPr kumimoji="0" lang="ru-RU" sz="4800" b="0" i="0" u="none" strike="noStrike" kern="1200" cap="none" spc="0" normalizeH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</a:t>
            </a:r>
            <a:r>
              <a:rPr kumimoji="0" lang="tt-RU" sz="4800" b="0" i="0" u="none" strike="noStrike" kern="1200" cap="none" spc="0" normalizeH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үндерү машинасы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357166"/>
            <a:ext cx="8229600" cy="714380"/>
          </a:xfrm>
        </p:spPr>
        <p:txBody>
          <a:bodyPr>
            <a:normAutofit fontScale="90000"/>
          </a:bodyPr>
          <a:lstStyle/>
          <a:p>
            <a:r>
              <a:rPr lang="tt-RU" dirty="0" smtClean="0"/>
              <a:t>  </a:t>
            </a:r>
            <a:endParaRPr lang="ru-RU" dirty="0"/>
          </a:p>
        </p:txBody>
      </p:sp>
      <p:pic>
        <p:nvPicPr>
          <p:cNvPr id="109570" name="Picture 2" descr="C:\Users\Рустам Амирович\Documents\ВСЕ  ФОТО\обелиски\DSCN013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85000">
                <a:srgbClr val="326C40"/>
              </a:gs>
              <a:gs pos="100000">
                <a:srgbClr val="00B050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9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err="1" smtClean="0"/>
              <a:t>Грантка</a:t>
            </a:r>
            <a:r>
              <a:rPr lang="ru-RU" dirty="0" smtClean="0"/>
              <a:t>  </a:t>
            </a:r>
            <a:r>
              <a:rPr lang="ru-RU" dirty="0" err="1" smtClean="0"/>
              <a:t>алган</a:t>
            </a:r>
            <a:r>
              <a:rPr lang="ru-RU" dirty="0" smtClean="0"/>
              <a:t>  МТЗ-80  тракторы</a:t>
            </a:r>
            <a:endParaRPr lang="ru-RU" dirty="0"/>
          </a:p>
        </p:txBody>
      </p:sp>
      <p:pic>
        <p:nvPicPr>
          <p:cNvPr id="7170" name="Picture 2" descr="C:\Users\Рустам Амирович\Desktop\ФОТО 2020\DSCN01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57298"/>
            <a:ext cx="9143999" cy="55007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2984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85000">
                <a:srgbClr val="326C40"/>
              </a:gs>
              <a:gs pos="100000">
                <a:srgbClr val="00B050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9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ru-RU" sz="3200" b="1" dirty="0" smtClean="0"/>
              <a:t> </a:t>
            </a:r>
            <a:r>
              <a:rPr lang="ru-RU" sz="3200" b="1" dirty="0" err="1" smtClean="0"/>
              <a:t>Җирлектәге   </a:t>
            </a:r>
            <a:r>
              <a:rPr lang="ru-RU" sz="3200" b="1" dirty="0" err="1" smtClean="0"/>
              <a:t>мәдәният </a:t>
            </a:r>
            <a:r>
              <a:rPr lang="ru-RU" sz="3200" b="1" dirty="0" err="1" smtClean="0"/>
              <a:t> йортлары</a:t>
            </a:r>
            <a:endParaRPr lang="ru-RU" sz="3200" dirty="0"/>
          </a:p>
        </p:txBody>
      </p:sp>
      <p:pic>
        <p:nvPicPr>
          <p:cNvPr id="5" name="Содержимое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7686" y="1142984"/>
            <a:ext cx="4786314" cy="5715016"/>
          </a:xfrm>
          <a:prstGeom prst="rect">
            <a:avLst/>
          </a:prstGeom>
        </p:spPr>
      </p:pic>
      <p:pic>
        <p:nvPicPr>
          <p:cNvPr id="103426" name="Picture 2" descr="C:\Users\Рустам Амирович\Documents\ВСЕ  ФОТО\ФОТО 2020\DSCN01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71546"/>
            <a:ext cx="4857752" cy="57864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85860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85000">
                <a:srgbClr val="326C40"/>
              </a:gs>
              <a:gs pos="100000">
                <a:srgbClr val="00B050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9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ru-RU" sz="3200" b="1" dirty="0" smtClean="0"/>
              <a:t>  </a:t>
            </a:r>
            <a:r>
              <a:rPr lang="ru-RU" sz="3200" b="1" dirty="0" err="1" smtClean="0"/>
              <a:t>Мәдәни  чаралар</a:t>
            </a:r>
            <a:endParaRPr lang="ru-RU" sz="3200" dirty="0"/>
          </a:p>
        </p:txBody>
      </p:sp>
      <p:pic>
        <p:nvPicPr>
          <p:cNvPr id="5" name="Содержимое 4" descr="http://agryz-rt.ru/images/uploads/photo/2020/2/26/f3e7ac939333ec232871141097c148c4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85860"/>
            <a:ext cx="9144000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85000">
                <a:srgbClr val="326C40"/>
              </a:gs>
              <a:gs pos="100000">
                <a:srgbClr val="00B050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9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ru-RU" sz="3200" b="1" dirty="0" err="1" smtClean="0"/>
              <a:t>Мәдәни  чаралар</a:t>
            </a:r>
            <a:endParaRPr lang="ru-RU" sz="3200" dirty="0"/>
          </a:p>
        </p:txBody>
      </p:sp>
      <p:pic>
        <p:nvPicPr>
          <p:cNvPr id="104450" name="Picture 2" descr="C:\Users\EAB5~1\AppData\Local\Temp\Rar$DI03.908\Screenshot_20210217-161208_VK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357298"/>
            <a:ext cx="9144000" cy="5500702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5860"/>
            <a:ext cx="9144000" cy="557214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0594" name="Picture 2" descr="C:\Users\EAB5~1\AppData\Local\Temp\Rar$DI00.023\Screenshot_20210217-161237_V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57298"/>
            <a:ext cx="9143999" cy="5500702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57298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85000">
                <a:srgbClr val="326C40"/>
              </a:gs>
              <a:gs pos="100000">
                <a:srgbClr val="00B050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9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ru-RU" sz="3200" b="1" dirty="0" err="1" smtClean="0"/>
              <a:t>Тынгысыз</a:t>
            </a:r>
            <a:r>
              <a:rPr lang="ru-RU" sz="3200" b="1" dirty="0" smtClean="0"/>
              <a:t>  </a:t>
            </a:r>
            <a:r>
              <a:rPr lang="ru-RU" sz="3200" b="1" dirty="0" err="1" smtClean="0"/>
              <a:t>йорәкләр</a:t>
            </a:r>
            <a:endParaRPr lang="ru-RU" sz="32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22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85000">
                <a:srgbClr val="326C40"/>
              </a:gs>
              <a:gs pos="100000">
                <a:srgbClr val="00B050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9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err="1" smtClean="0"/>
              <a:t>Мәдәни  чаралар</a:t>
            </a:r>
            <a:endParaRPr lang="ru-RU" dirty="0"/>
          </a:p>
        </p:txBody>
      </p:sp>
      <p:pic>
        <p:nvPicPr>
          <p:cNvPr id="105475" name="Picture 3" descr="C:\Users\EAB5~1\AppData\Local\Temp\Rar$DI24.609\IMG-20210217-WA002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14422"/>
            <a:ext cx="9144000" cy="5643578"/>
          </a:xfrm>
          <a:prstGeom prst="rect">
            <a:avLst/>
          </a:prstGeom>
          <a:noFill/>
        </p:spPr>
      </p:pic>
      <p:pic>
        <p:nvPicPr>
          <p:cNvPr id="6146" name="Picture 2" descr="C:\Users\EAB5~1\AppData\Local\Temp\Rar$DI01.982\Screenshot_20210216-111634_Instagram.jpg"/>
          <p:cNvPicPr>
            <a:picLocks noChangeAspect="1" noChangeArrowheads="1"/>
          </p:cNvPicPr>
          <p:nvPr/>
        </p:nvPicPr>
        <p:blipFill>
          <a:blip r:embed="rId3"/>
          <a:srcRect r="5469"/>
          <a:stretch>
            <a:fillRect/>
          </a:stretch>
        </p:blipFill>
        <p:spPr bwMode="auto">
          <a:xfrm>
            <a:off x="0" y="1252522"/>
            <a:ext cx="6643702" cy="5605478"/>
          </a:xfrm>
          <a:prstGeom prst="rect">
            <a:avLst/>
          </a:prstGeom>
          <a:noFill/>
        </p:spPr>
      </p:pic>
      <p:pic>
        <p:nvPicPr>
          <p:cNvPr id="6147" name="Picture 3" descr="C:\Users\EAB5~1\AppData\Local\Temp\Rar$DI02.152\IMG-20210217-WA001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43702" y="1214422"/>
            <a:ext cx="2500298" cy="56435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85000">
                <a:srgbClr val="326C40"/>
              </a:gs>
              <a:gs pos="100000">
                <a:srgbClr val="00B050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9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err="1" smtClean="0"/>
              <a:t>Җирлектәге ике</a:t>
            </a:r>
            <a:r>
              <a:rPr lang="ru-RU" b="1" dirty="0" smtClean="0"/>
              <a:t>  </a:t>
            </a:r>
            <a:r>
              <a:rPr lang="ru-RU" b="1" dirty="0" err="1" smtClean="0"/>
              <a:t>китапханә</a:t>
            </a:r>
            <a:endParaRPr lang="ru-RU" dirty="0"/>
          </a:p>
        </p:txBody>
      </p:sp>
      <p:pic>
        <p:nvPicPr>
          <p:cNvPr id="5" name="Содержимое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0562" y="1428736"/>
            <a:ext cx="4643438" cy="5429264"/>
          </a:xfrm>
          <a:prstGeom prst="rect">
            <a:avLst/>
          </a:prstGeom>
        </p:spPr>
      </p:pic>
      <p:pic>
        <p:nvPicPr>
          <p:cNvPr id="106499" name="Picture 3" descr="C:\Users\EAB5~1\AppData\Local\Temp\Rar$DI01.776\IMG-20210217-WA00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8736"/>
            <a:ext cx="4643438" cy="5429264"/>
          </a:xfrm>
          <a:prstGeom prst="rect">
            <a:avLst/>
          </a:prstGeom>
          <a:noFill/>
        </p:spPr>
      </p:pic>
      <p:pic>
        <p:nvPicPr>
          <p:cNvPr id="8" name="Содержимое 3" descr="http://agryz-rt.ru/images/uploads/news/2018/3/13/ebec906973a12dc1df3489e8f73ec1cd_XL.jpg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4810" y="1428736"/>
            <a:ext cx="4929190" cy="542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://agryz-rt.ru/images/uploads/news/2018/3/13/ebec906973a12dc1df3489e8f73ec1cd_XL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2428868"/>
            <a:ext cx="3810000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57298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85000">
                <a:srgbClr val="326C40"/>
              </a:gs>
              <a:gs pos="100000">
                <a:srgbClr val="00B050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9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err="1" smtClean="0"/>
              <a:t>Җирлектәге ике</a:t>
            </a:r>
            <a:r>
              <a:rPr lang="ru-RU" b="1" dirty="0" smtClean="0"/>
              <a:t>  </a:t>
            </a:r>
            <a:r>
              <a:rPr lang="ru-RU" b="1" dirty="0" err="1" smtClean="0"/>
              <a:t>китапханә</a:t>
            </a:r>
            <a:endParaRPr lang="ru-RU" dirty="0"/>
          </a:p>
        </p:txBody>
      </p:sp>
      <p:pic>
        <p:nvPicPr>
          <p:cNvPr id="6" name="Содержимо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7298"/>
            <a:ext cx="9144000" cy="550070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Рустам Амирович\Desktop\DSCN007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768865"/>
          </a:xfrm>
        </p:spPr>
        <p:txBody>
          <a:bodyPr>
            <a:noAutofit/>
          </a:bodyPr>
          <a:lstStyle/>
          <a:p>
            <a:endParaRPr lang="tt-RU" sz="1600" dirty="0" smtClean="0"/>
          </a:p>
          <a:p>
            <a:r>
              <a:rPr lang="tt-RU" sz="1800" dirty="0" smtClean="0"/>
              <a:t>Көчек авылында 124000 мең сум акча җыелырга тиеш. </a:t>
            </a:r>
          </a:p>
          <a:p>
            <a:r>
              <a:rPr lang="tt-RU" sz="1800" dirty="0" smtClean="0"/>
              <a:t>Кеше башына  400 сум.</a:t>
            </a:r>
            <a:endParaRPr lang="ru-RU" sz="1800" dirty="0" smtClean="0"/>
          </a:p>
          <a:p>
            <a:r>
              <a:rPr lang="tt-RU" sz="1800" dirty="0" smtClean="0">
                <a:latin typeface="Times New Roman" pitchFamily="18" charset="0"/>
                <a:cs typeface="Times New Roman" pitchFamily="18" charset="0"/>
              </a:rPr>
              <a:t>1.  Яңа һәм Ленин </a:t>
            </a:r>
            <a:r>
              <a:rPr lang="tt-RU" sz="1800" dirty="0" smtClean="0">
                <a:latin typeface="Times New Roman" pitchFamily="18" charset="0"/>
                <a:cs typeface="Times New Roman" pitchFamily="18" charset="0"/>
              </a:rPr>
              <a:t>урамнарындагы </a:t>
            </a:r>
            <a:r>
              <a:rPr lang="tt-RU" sz="1800" dirty="0" smtClean="0">
                <a:latin typeface="Times New Roman" pitchFamily="18" charset="0"/>
                <a:cs typeface="Times New Roman" pitchFamily="18" charset="0"/>
              </a:rPr>
              <a:t>су торбаларын алыштырып бетерү. 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1800" dirty="0" smtClean="0"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t-RU" sz="1800" dirty="0" smtClean="0">
                <a:latin typeface="Times New Roman" pitchFamily="18" charset="0"/>
                <a:cs typeface="Times New Roman" pitchFamily="18" charset="0"/>
              </a:rPr>
              <a:t>Бишенче линия урнаштыру 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1800" dirty="0" smtClean="0">
                <a:latin typeface="Times New Roman" pitchFamily="18" charset="0"/>
                <a:cs typeface="Times New Roman" pitchFamily="18" charset="0"/>
              </a:rPr>
              <a:t>3. Тыкырыкларга таш түшәү.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1800" dirty="0" smtClean="0">
                <a:latin typeface="Times New Roman" pitchFamily="18" charset="0"/>
                <a:cs typeface="Times New Roman" pitchFamily="18" charset="0"/>
              </a:rPr>
              <a:t> 4. </a:t>
            </a:r>
            <a:r>
              <a:rPr lang="tt-RU" sz="1800" dirty="0" smtClean="0">
                <a:latin typeface="Times New Roman" pitchFamily="18" charset="0"/>
                <a:cs typeface="Times New Roman" pitchFamily="18" charset="0"/>
              </a:rPr>
              <a:t>Койма </a:t>
            </a:r>
            <a:r>
              <a:rPr lang="tt-RU" sz="1800" dirty="0" smtClean="0">
                <a:latin typeface="Times New Roman" pitchFamily="18" charset="0"/>
                <a:cs typeface="Times New Roman" pitchFamily="18" charset="0"/>
              </a:rPr>
              <a:t>белән су  башнясын әйләндереп алуны дәвам итү.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1800" dirty="0" smtClean="0">
                <a:latin typeface="Times New Roman" pitchFamily="18" charset="0"/>
                <a:cs typeface="Times New Roman" pitchFamily="18" charset="0"/>
              </a:rPr>
              <a:t> 5.Бөек Ватан сугышында үлеп калган авылдашларыбыз һәйкәлен төзеп бетерү.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1800" dirty="0" smtClean="0">
                <a:latin typeface="Times New Roman" pitchFamily="18" charset="0"/>
                <a:cs typeface="Times New Roman" pitchFamily="18" charset="0"/>
              </a:rPr>
              <a:t> 6. Янгын сүндерү машинасын карап </a:t>
            </a:r>
            <a:r>
              <a:rPr lang="tt-RU" sz="1800" dirty="0" smtClean="0">
                <a:latin typeface="Times New Roman" pitchFamily="18" charset="0"/>
                <a:cs typeface="Times New Roman" pitchFamily="18" charset="0"/>
              </a:rPr>
              <a:t>тору. </a:t>
            </a:r>
            <a:r>
              <a:rPr lang="tt-RU" sz="1800" dirty="0" smtClean="0">
                <a:latin typeface="Times New Roman" pitchFamily="18" charset="0"/>
                <a:cs typeface="Times New Roman" pitchFamily="18" charset="0"/>
              </a:rPr>
              <a:t>ремонтлау өчен </a:t>
            </a:r>
            <a:r>
              <a:rPr lang="tt-RU" sz="1800" dirty="0" smtClean="0">
                <a:latin typeface="Times New Roman" pitchFamily="18" charset="0"/>
                <a:cs typeface="Times New Roman" pitchFamily="18" charset="0"/>
              </a:rPr>
              <a:t>җиһазлар,</a:t>
            </a:r>
            <a:endParaRPr lang="tt-RU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1800" dirty="0" smtClean="0">
                <a:latin typeface="Times New Roman" pitchFamily="18" charset="0"/>
                <a:cs typeface="Times New Roman" pitchFamily="18" charset="0"/>
              </a:rPr>
              <a:t> 7. Зиярат коймасын </a:t>
            </a:r>
            <a:r>
              <a:rPr lang="tt-RU" sz="1800" dirty="0" smtClean="0">
                <a:latin typeface="Times New Roman" pitchFamily="18" charset="0"/>
                <a:cs typeface="Times New Roman" pitchFamily="18" charset="0"/>
              </a:rPr>
              <a:t>тотуны  дәвам итү.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1800" dirty="0" smtClean="0">
                <a:latin typeface="Times New Roman" pitchFamily="18" charset="0"/>
                <a:cs typeface="Times New Roman" pitchFamily="18" charset="0"/>
              </a:rPr>
              <a:t> 8.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МТЗ-82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тракторын</a:t>
            </a:r>
            <a:r>
              <a:rPr lang="tt-RU" sz="1800" dirty="0" smtClean="0">
                <a:latin typeface="Times New Roman" pitchFamily="18" charset="0"/>
                <a:cs typeface="Times New Roman" pitchFamily="18" charset="0"/>
              </a:rPr>
              <a:t> карап тору, трактор өчен </a:t>
            </a:r>
            <a:r>
              <a:rPr lang="tt-RU" sz="1800" dirty="0" smtClean="0">
                <a:latin typeface="Times New Roman" pitchFamily="18" charset="0"/>
                <a:cs typeface="Times New Roman" pitchFamily="18" charset="0"/>
              </a:rPr>
              <a:t>ө</a:t>
            </a:r>
            <a:r>
              <a:rPr lang="tt-RU" sz="1800" dirty="0" smtClean="0">
                <a:latin typeface="Times New Roman" pitchFamily="18" charset="0"/>
                <a:cs typeface="Times New Roman" pitchFamily="18" charset="0"/>
              </a:rPr>
              <a:t>стәмә </a:t>
            </a:r>
            <a:r>
              <a:rPr lang="tt-RU" sz="1800" dirty="0" smtClean="0">
                <a:latin typeface="Times New Roman" pitchFamily="18" charset="0"/>
                <a:cs typeface="Times New Roman" pitchFamily="18" charset="0"/>
              </a:rPr>
              <a:t>асылмалы җиһазлар  алу.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1800" dirty="0" smtClean="0">
                <a:latin typeface="Times New Roman" pitchFamily="18" charset="0"/>
                <a:cs typeface="Times New Roman" pitchFamily="18" charset="0"/>
              </a:rPr>
              <a:t> 9. Урамнарны кардан чистартып  тору өчен хезмәт хакы </a:t>
            </a:r>
            <a:r>
              <a:rPr lang="tt-RU" sz="1800" dirty="0" smtClean="0">
                <a:latin typeface="Times New Roman" pitchFamily="18" charset="0"/>
                <a:cs typeface="Times New Roman" pitchFamily="18" charset="0"/>
              </a:rPr>
              <a:t>түләү һәм </a:t>
            </a:r>
            <a:r>
              <a:rPr lang="tt-RU" sz="1800" dirty="0" smtClean="0">
                <a:latin typeface="Times New Roman" pitchFamily="18" charset="0"/>
                <a:cs typeface="Times New Roman" pitchFamily="18" charset="0"/>
              </a:rPr>
              <a:t>ягулык алу. </a:t>
            </a:r>
            <a:r>
              <a:rPr lang="tt-RU" sz="1800" dirty="0" smtClean="0">
                <a:latin typeface="Times New Roman" pitchFamily="18" charset="0"/>
                <a:cs typeface="Times New Roman" pitchFamily="18" charset="0"/>
              </a:rPr>
              <a:t>10.Куркыныч </a:t>
            </a:r>
            <a:r>
              <a:rPr lang="tt-RU" sz="1800" dirty="0" smtClean="0">
                <a:latin typeface="Times New Roman" pitchFamily="18" charset="0"/>
                <a:cs typeface="Times New Roman" pitchFamily="18" charset="0"/>
              </a:rPr>
              <a:t>яный торган агачларны кисү һәм </a:t>
            </a:r>
            <a:r>
              <a:rPr lang="tt-RU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tt-RU" sz="1800" dirty="0" smtClean="0">
                <a:latin typeface="Times New Roman" pitchFamily="18" charset="0"/>
                <a:cs typeface="Times New Roman" pitchFamily="18" charset="0"/>
              </a:rPr>
              <a:t>чистартып кую.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85000">
                <a:srgbClr val="326C40"/>
              </a:gs>
              <a:gs pos="100000">
                <a:srgbClr val="00B050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9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dirty="0" err="1" smtClean="0"/>
              <a:t>Үзара  салым</a:t>
            </a:r>
            <a:r>
              <a:rPr lang="ru-RU" dirty="0" smtClean="0"/>
              <a:t>  </a:t>
            </a:r>
            <a:r>
              <a:rPr lang="ru-RU" dirty="0" err="1" smtClean="0"/>
              <a:t>акчасына</a:t>
            </a:r>
            <a:r>
              <a:rPr lang="ru-RU" dirty="0" smtClean="0"/>
              <a:t>  </a:t>
            </a:r>
            <a:r>
              <a:rPr lang="ru-RU" dirty="0" err="1" smtClean="0"/>
              <a:t>эшлисе</a:t>
            </a:r>
            <a:r>
              <a:rPr lang="ru-RU" dirty="0" smtClean="0"/>
              <a:t>  </a:t>
            </a:r>
            <a:r>
              <a:rPr lang="ru-RU" dirty="0" err="1" smtClean="0"/>
              <a:t>эшләр</a:t>
            </a:r>
            <a:endParaRPr lang="ru-RU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tt-RU" b="1" dirty="0" smtClean="0"/>
              <a:t> </a:t>
            </a:r>
            <a:endParaRPr lang="ru-RU" dirty="0" smtClean="0"/>
          </a:p>
          <a:p>
            <a:r>
              <a:rPr lang="tt-RU" sz="5600" dirty="0" smtClean="0"/>
              <a:t>2021 елның 1 гыйнварына Көчек  авыл җирлегенең бюджеты керемнәр буенча 107% ка үтәлгән.</a:t>
            </a:r>
            <a:endParaRPr lang="ru-RU" sz="5600" dirty="0" smtClean="0"/>
          </a:p>
          <a:p>
            <a:r>
              <a:rPr lang="tt-RU" sz="5600" dirty="0" smtClean="0"/>
              <a:t>- НДФЛ 74% ка үтәлгән, </a:t>
            </a:r>
            <a:endParaRPr lang="ru-RU" sz="5600" dirty="0" smtClean="0"/>
          </a:p>
          <a:p>
            <a:r>
              <a:rPr lang="tt-RU" sz="5600" dirty="0" smtClean="0"/>
              <a:t>  үтәлеш 170,2 мең сум тәшкил итә;</a:t>
            </a:r>
            <a:endParaRPr lang="ru-RU" sz="5600" dirty="0" smtClean="0"/>
          </a:p>
          <a:p>
            <a:r>
              <a:rPr lang="tt-RU" sz="5600" dirty="0" smtClean="0"/>
              <a:t>- физик затлар милкенә салым 81%, </a:t>
            </a:r>
            <a:endParaRPr lang="ru-RU" sz="5600" dirty="0" smtClean="0"/>
          </a:p>
          <a:p>
            <a:r>
              <a:rPr lang="tt-RU" sz="5600" dirty="0" smtClean="0"/>
              <a:t>  үтәлеш 54,0 мең сум;</a:t>
            </a:r>
            <a:endParaRPr lang="ru-RU" sz="5600" dirty="0" smtClean="0"/>
          </a:p>
          <a:p>
            <a:r>
              <a:rPr lang="tt-RU" sz="5600" dirty="0" smtClean="0"/>
              <a:t>- җир салымы 119% , </a:t>
            </a:r>
            <a:endParaRPr lang="ru-RU" sz="5600" dirty="0" smtClean="0"/>
          </a:p>
          <a:p>
            <a:r>
              <a:rPr lang="tt-RU" sz="5600" dirty="0" smtClean="0"/>
              <a:t>  үтәлеше 654,0 мең сум тәшкил итә; </a:t>
            </a:r>
            <a:endParaRPr lang="ru-RU" sz="5600" dirty="0" smtClean="0"/>
          </a:p>
          <a:p>
            <a:r>
              <a:rPr lang="tt-RU" sz="5600" dirty="0" smtClean="0"/>
              <a:t>   - 184,7 мең сумлык үзара салым акчасы     җыелган;</a:t>
            </a:r>
            <a:endParaRPr lang="ru-RU" sz="5600" dirty="0" smtClean="0"/>
          </a:p>
          <a:p>
            <a:r>
              <a:rPr lang="tt-RU" sz="5600" dirty="0" smtClean="0"/>
              <a:t>  - түләүле хезмәтләр күрсәтүдән 53 мең сум акча тапшырылды. </a:t>
            </a:r>
            <a:endParaRPr lang="ru-RU" sz="5600" dirty="0" smtClean="0"/>
          </a:p>
          <a:p>
            <a:r>
              <a:rPr lang="tt-RU" sz="5600" dirty="0" smtClean="0"/>
              <a:t>      Хәзерге вакытта Татарстан Республикасы Президенты йөкләмәсе буенча Татарстан Республикасы берләштерелгән бюджетына салым бурычларын түләтү буенча эш алып барыла. РФ Федераль салым хезмәтенең ТР буенча  9  нчы санлы идарәсенең мәгълүматлары буенча, 01.01.2021 ел торышына, физик затларның милек салымнары буенча гомуми җыемы 92,2% тәшкил иткән (район буенча-83,5%);</a:t>
            </a:r>
            <a:endParaRPr lang="ru-RU" sz="5600" dirty="0" smtClean="0"/>
          </a:p>
          <a:p>
            <a:r>
              <a:rPr lang="tt-RU" sz="5600" dirty="0" smtClean="0"/>
              <a:t>    шул исәптән: </a:t>
            </a:r>
            <a:endParaRPr lang="ru-RU" sz="5600" dirty="0" smtClean="0"/>
          </a:p>
          <a:p>
            <a:r>
              <a:rPr lang="tt-RU" sz="5600" dirty="0" smtClean="0"/>
              <a:t>   -транспорт салымы -94,6% </a:t>
            </a:r>
            <a:endParaRPr lang="ru-RU" sz="5600" dirty="0" smtClean="0"/>
          </a:p>
          <a:p>
            <a:r>
              <a:rPr lang="tt-RU" sz="5600" dirty="0" smtClean="0"/>
              <a:t>   (район буенча – 83,8%);</a:t>
            </a:r>
            <a:endParaRPr lang="ru-RU" sz="5600" dirty="0" smtClean="0"/>
          </a:p>
          <a:p>
            <a:r>
              <a:rPr lang="tt-RU" sz="5600" dirty="0" smtClean="0"/>
              <a:t>   - физик затлар милкенә салым - 88,4% </a:t>
            </a:r>
            <a:endParaRPr lang="ru-RU" sz="5600" dirty="0" smtClean="0"/>
          </a:p>
          <a:p>
            <a:r>
              <a:rPr lang="tt-RU" sz="5600" dirty="0" smtClean="0"/>
              <a:t>   (район буенча – 81,1%); </a:t>
            </a:r>
            <a:endParaRPr lang="ru-RU" sz="5600" dirty="0" smtClean="0"/>
          </a:p>
          <a:p>
            <a:r>
              <a:rPr lang="tt-RU" sz="5600" dirty="0" smtClean="0"/>
              <a:t>  - җир салымы-88,5% </a:t>
            </a:r>
            <a:endParaRPr lang="ru-RU" sz="5600" dirty="0" smtClean="0"/>
          </a:p>
          <a:p>
            <a:r>
              <a:rPr lang="tt-RU" sz="5600" dirty="0" smtClean="0"/>
              <a:t>   (район буенча-  84,8%)</a:t>
            </a:r>
            <a:endParaRPr lang="ru-RU" sz="5600" dirty="0" smtClean="0"/>
          </a:p>
          <a:p>
            <a:r>
              <a:rPr lang="ru-RU" sz="5600" dirty="0" smtClean="0"/>
              <a:t> </a:t>
            </a:r>
          </a:p>
          <a:p>
            <a:r>
              <a:rPr lang="ru-RU" sz="5600" dirty="0" smtClean="0"/>
              <a:t> </a:t>
            </a:r>
            <a:endParaRPr lang="ru-RU" sz="5600" dirty="0"/>
          </a:p>
        </p:txBody>
      </p:sp>
      <p:sp>
        <p:nvSpPr>
          <p:cNvPr id="4" name="Заголовок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71612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85000">
                <a:srgbClr val="326C40"/>
              </a:gs>
              <a:gs pos="100000">
                <a:srgbClr val="00B050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9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tt-RU" sz="3200" b="1" dirty="0" smtClean="0"/>
              <a:t> 2021 елның гыйнваренә</a:t>
            </a:r>
            <a:r>
              <a:rPr lang="tt-RU" sz="3200" dirty="0" smtClean="0"/>
              <a:t> </a:t>
            </a:r>
            <a:br>
              <a:rPr lang="tt-RU" sz="3200" dirty="0" smtClean="0"/>
            </a:br>
            <a:r>
              <a:rPr lang="tt-RU" sz="3200" b="1" dirty="0" smtClean="0"/>
              <a:t>авыл җирлеге бюджеты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 </a:t>
            </a:r>
            <a:endParaRPr lang="ru-RU" sz="360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s04.infourok.ru/uploads/ex/077d/000a8ecc-683f64af/img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images.myshared.ru/108/1415846/slide_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0" y="271462"/>
            <a:ext cx="9258300" cy="631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s03.infourok.ru/uploads/ex/052e/00043765-2ffcfe97/img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sun9-71.userapi.com/c841329/v841329945/6f4fe/xtaz3R_u8Ho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6212" y="319087"/>
            <a:ext cx="9496425" cy="621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s05.infourok.ru/uploads/ex/008f/000bfaf6-33cd7bce/img3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9550" y="-214312"/>
            <a:ext cx="9563100" cy="728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xn--24-6kcaa0e7anbek4d9af.xn--p1ai/wp-content/uploads/2019/11/eshjfP_cIc0-1024x838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975" y="-151922"/>
            <a:ext cx="9251950" cy="7161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ds04.infourok.ru/uploads/ex/085c/0013694b-90e13e29/img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85842"/>
            <a:ext cx="9144000" cy="77867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85000">
                <a:srgbClr val="326C40"/>
              </a:gs>
              <a:gs pos="100000">
                <a:srgbClr val="00B050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9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ru-RU" sz="3600" dirty="0" smtClean="0"/>
              <a:t> </a:t>
            </a:r>
            <a:r>
              <a:rPr lang="ru-RU" sz="3600" dirty="0" err="1" smtClean="0"/>
              <a:t>коронавирус</a:t>
            </a:r>
            <a:r>
              <a:rPr lang="ru-RU" sz="3600" dirty="0" smtClean="0"/>
              <a:t> </a:t>
            </a:r>
            <a:endParaRPr lang="ru-RU" sz="3600" dirty="0"/>
          </a:p>
        </p:txBody>
      </p:sp>
      <p:pic>
        <p:nvPicPr>
          <p:cNvPr id="1032" name="Picture 8" descr="https://mtdata.ru/u19/photoB51E/20411738952-0/original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1428735"/>
            <a:ext cx="4786314" cy="5429265"/>
          </a:xfrm>
          <a:prstGeom prst="rect">
            <a:avLst/>
          </a:prstGeom>
          <a:noFill/>
        </p:spPr>
      </p:pic>
      <p:pic>
        <p:nvPicPr>
          <p:cNvPr id="5" name="Picture 2" descr="C:\Users\Рустам Амирович\Desktop\НОВЫЕ  ФОТО  на сход 2021\DSCN001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428736"/>
            <a:ext cx="4500562" cy="5429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Documents and Settings\Гайнутдинов\Рабочий стол\Изображение 1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736"/>
            <a:ext cx="9144000" cy="5429264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8736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85000">
                <a:srgbClr val="326C40"/>
              </a:gs>
              <a:gs pos="100000">
                <a:srgbClr val="00B050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9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ru-RU" dirty="0" err="1" smtClean="0"/>
              <a:t>Ярдәм  янәшәдә</a:t>
            </a: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2054" name="Picture 6" descr="C:\Users\EAB5~1\AppData\Local\Temp\Rar$DI17.773\Screenshot_20210216-112152_Instagram.jpg"/>
          <p:cNvPicPr>
            <a:picLocks noChangeAspect="1" noChangeArrowheads="1"/>
          </p:cNvPicPr>
          <p:nvPr/>
        </p:nvPicPr>
        <p:blipFill>
          <a:blip r:embed="rId4"/>
          <a:srcRect t="9917"/>
          <a:stretch>
            <a:fillRect/>
          </a:stretch>
        </p:blipFill>
        <p:spPr bwMode="auto">
          <a:xfrm>
            <a:off x="0" y="1500174"/>
            <a:ext cx="9144000" cy="6286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6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85000">
                <a:srgbClr val="326C40"/>
              </a:gs>
              <a:gs pos="100000">
                <a:srgbClr val="00B050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9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t-RU" dirty="0" smtClean="0"/>
              <a:t>Бөек  җиңүнең 75  </a:t>
            </a:r>
            <a:r>
              <a:rPr lang="tt-RU" dirty="0" smtClean="0"/>
              <a:t>еллыгы</a:t>
            </a:r>
            <a:endParaRPr lang="ru-RU" dirty="0"/>
          </a:p>
        </p:txBody>
      </p:sp>
      <p:pic>
        <p:nvPicPr>
          <p:cNvPr id="9218" name="Picture 2" descr="C:\Users\EAB5~1\AppData\Local\Temp\Rar$DI02.116\IMG-20210217-WA002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8620"/>
          <a:stretch>
            <a:fillRect/>
          </a:stretch>
        </p:blipFill>
        <p:spPr bwMode="auto">
          <a:xfrm>
            <a:off x="0" y="1428736"/>
            <a:ext cx="4286248" cy="5429264"/>
          </a:xfrm>
          <a:prstGeom prst="rect">
            <a:avLst/>
          </a:prstGeom>
          <a:noFill/>
        </p:spPr>
      </p:pic>
      <p:pic>
        <p:nvPicPr>
          <p:cNvPr id="6" name="Содержимое 3" descr="https://im0-tub-ru.yandex.net/i?id=3469dd8754dcdf7e259351ec83eaaf1b&amp;n=13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428736"/>
            <a:ext cx="4500562" cy="542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Рустам Амирович\Documents\Гырон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-714404"/>
            <a:ext cx="9144000" cy="7572404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-357214"/>
            <a:ext cx="8229600" cy="357214"/>
          </a:xfrm>
        </p:spPr>
        <p:txBody>
          <a:bodyPr>
            <a:normAutofit fontScale="90000"/>
          </a:bodyPr>
          <a:lstStyle/>
          <a:p>
            <a:r>
              <a:rPr lang="tt-RU" dirty="0" smtClean="0"/>
              <a:t> </a:t>
            </a:r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3965</TotalTime>
  <Words>1011</Words>
  <Application>Microsoft Office PowerPoint</Application>
  <PresentationFormat>Экран (4:3)</PresentationFormat>
  <Paragraphs>203</Paragraphs>
  <Slides>58</Slides>
  <Notes>16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Тема Office</vt:lpstr>
      <vt:lpstr>Слайд 1</vt:lpstr>
      <vt:lpstr> </vt:lpstr>
      <vt:lpstr>Слайд 3</vt:lpstr>
      <vt:lpstr>Слайд 4</vt:lpstr>
      <vt:lpstr>Слайд 5</vt:lpstr>
      <vt:lpstr> коронавирус </vt:lpstr>
      <vt:lpstr>Ярдәм  янәшәдә  </vt:lpstr>
      <vt:lpstr>Бөек  җиңүнең 75  еллыгы</vt:lpstr>
      <vt:lpstr> </vt:lpstr>
      <vt:lpstr>Слайд 10</vt:lpstr>
      <vt:lpstr> Башкарма  комитет хезмәткәрләре</vt:lpstr>
      <vt:lpstr>Башкарма  комитет хезмәткәрләре</vt:lpstr>
      <vt:lpstr> </vt:lpstr>
      <vt:lpstr>Авыл  җирлеге  территориясендә</vt:lpstr>
      <vt:lpstr>Җирлектә  халык  саны</vt:lpstr>
      <vt:lpstr>Авыл  җирлеге буенча</vt:lpstr>
      <vt:lpstr>Авыл  җирлеге буенча</vt:lpstr>
      <vt:lpstr>Җирлектә 415 хуҗалык исәпләнә  </vt:lpstr>
      <vt:lpstr>Слайд 19</vt:lpstr>
      <vt:lpstr> </vt:lpstr>
      <vt:lpstr>Бугенге көндә җирлек буенча  3 авылда</vt:lpstr>
      <vt:lpstr>Слайд 22</vt:lpstr>
      <vt:lpstr>КФХ  «Саетов»</vt:lpstr>
      <vt:lpstr>Слайд 24</vt:lpstr>
      <vt:lpstr>Әгерҗедә  ярминкә</vt:lpstr>
      <vt:lpstr>Шәхси хужалыкларга ярдәм</vt:lpstr>
      <vt:lpstr>Шәхси хуҗалыклардагы  техникалар</vt:lpstr>
      <vt:lpstr>ООО «Нәүрүз»нең   2 нче  филиалы</vt:lpstr>
      <vt:lpstr> </vt:lpstr>
      <vt:lpstr> Медицина  хезмәткәрләре</vt:lpstr>
      <vt:lpstr>Шэхси хужалыкларга ярдэм</vt:lpstr>
      <vt:lpstr>Газ хезмәткәре</vt:lpstr>
      <vt:lpstr> «Дуслык» кибете,   «Центральный»  кибете</vt:lpstr>
      <vt:lpstr>   «Райпо»  кибетләре</vt:lpstr>
      <vt:lpstr>Кафе  «Транзит»</vt:lpstr>
      <vt:lpstr> Авыл   мәчете</vt:lpstr>
      <vt:lpstr> Варклед-Бодья авылында «Миклай ошмес» чишмәсе</vt:lpstr>
      <vt:lpstr>Узара салым  акчасы </vt:lpstr>
      <vt:lpstr> Тополь кисү</vt:lpstr>
      <vt:lpstr> </vt:lpstr>
      <vt:lpstr>  </vt:lpstr>
      <vt:lpstr>Грантка  алган  МТЗ-80  тракторы</vt:lpstr>
      <vt:lpstr> Җирлектәге   мәдәният  йортлары</vt:lpstr>
      <vt:lpstr>  Мәдәни  чаралар</vt:lpstr>
      <vt:lpstr>Мәдәни  чаралар</vt:lpstr>
      <vt:lpstr>Тынгысыз  йорәкләр</vt:lpstr>
      <vt:lpstr>Мәдәни  чаралар</vt:lpstr>
      <vt:lpstr>Җирлектәге ике  китапханә</vt:lpstr>
      <vt:lpstr>Җирлектәге ике  китапханә</vt:lpstr>
      <vt:lpstr> Үзара  салым  акчасына  эшлисе  эшләр</vt:lpstr>
      <vt:lpstr> 2021 елның гыйнваренә  авыл җирлеге бюджеты   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Альбина</dc:creator>
  <cp:lastModifiedBy>Рустам Амирович</cp:lastModifiedBy>
  <cp:revision>437</cp:revision>
  <dcterms:created xsi:type="dcterms:W3CDTF">2016-08-22T05:08:16Z</dcterms:created>
  <dcterms:modified xsi:type="dcterms:W3CDTF">2021-02-24T06:08:50Z</dcterms:modified>
</cp:coreProperties>
</file>