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85"/>
  </p:notesMasterIdLst>
  <p:sldIdLst>
    <p:sldId id="256" r:id="rId2"/>
    <p:sldId id="435" r:id="rId3"/>
    <p:sldId id="419" r:id="rId4"/>
    <p:sldId id="480" r:id="rId5"/>
    <p:sldId id="485" r:id="rId6"/>
    <p:sldId id="451" r:id="rId7"/>
    <p:sldId id="452" r:id="rId8"/>
    <p:sldId id="444" r:id="rId9"/>
    <p:sldId id="445" r:id="rId10"/>
    <p:sldId id="446" r:id="rId11"/>
    <p:sldId id="459" r:id="rId12"/>
    <p:sldId id="447" r:id="rId13"/>
    <p:sldId id="433" r:id="rId14"/>
    <p:sldId id="442" r:id="rId15"/>
    <p:sldId id="443" r:id="rId16"/>
    <p:sldId id="440" r:id="rId17"/>
    <p:sldId id="441" r:id="rId18"/>
    <p:sldId id="437" r:id="rId19"/>
    <p:sldId id="436" r:id="rId20"/>
    <p:sldId id="462" r:id="rId21"/>
    <p:sldId id="464" r:id="rId22"/>
    <p:sldId id="469" r:id="rId23"/>
    <p:sldId id="438" r:id="rId24"/>
    <p:sldId id="472" r:id="rId25"/>
    <p:sldId id="496" r:id="rId26"/>
    <p:sldId id="495" r:id="rId27"/>
    <p:sldId id="497" r:id="rId28"/>
    <p:sldId id="492" r:id="rId29"/>
    <p:sldId id="493" r:id="rId30"/>
    <p:sldId id="494" r:id="rId31"/>
    <p:sldId id="425" r:id="rId32"/>
    <p:sldId id="426" r:id="rId33"/>
    <p:sldId id="429" r:id="rId34"/>
    <p:sldId id="430" r:id="rId35"/>
    <p:sldId id="467" r:id="rId36"/>
    <p:sldId id="409" r:id="rId37"/>
    <p:sldId id="487" r:id="rId38"/>
    <p:sldId id="456" r:id="rId39"/>
    <p:sldId id="455" r:id="rId40"/>
    <p:sldId id="489" r:id="rId41"/>
    <p:sldId id="474" r:id="rId42"/>
    <p:sldId id="476" r:id="rId43"/>
    <p:sldId id="468" r:id="rId44"/>
    <p:sldId id="465" r:id="rId45"/>
    <p:sldId id="475" r:id="rId46"/>
    <p:sldId id="490" r:id="rId47"/>
    <p:sldId id="457" r:id="rId48"/>
    <p:sldId id="458" r:id="rId49"/>
    <p:sldId id="378" r:id="rId50"/>
    <p:sldId id="391" r:id="rId51"/>
    <p:sldId id="431" r:id="rId52"/>
    <p:sldId id="412" r:id="rId53"/>
    <p:sldId id="413" r:id="rId54"/>
    <p:sldId id="414" r:id="rId55"/>
    <p:sldId id="415" r:id="rId56"/>
    <p:sldId id="417" r:id="rId57"/>
    <p:sldId id="348" r:id="rId58"/>
    <p:sldId id="407" r:id="rId59"/>
    <p:sldId id="416" r:id="rId60"/>
    <p:sldId id="420" r:id="rId61"/>
    <p:sldId id="337" r:id="rId62"/>
    <p:sldId id="423" r:id="rId63"/>
    <p:sldId id="421" r:id="rId64"/>
    <p:sldId id="422" r:id="rId65"/>
    <p:sldId id="392" r:id="rId66"/>
    <p:sldId id="432" r:id="rId67"/>
    <p:sldId id="395" r:id="rId68"/>
    <p:sldId id="491" r:id="rId69"/>
    <p:sldId id="454" r:id="rId70"/>
    <p:sldId id="379" r:id="rId71"/>
    <p:sldId id="405" r:id="rId72"/>
    <p:sldId id="411" r:id="rId73"/>
    <p:sldId id="410" r:id="rId74"/>
    <p:sldId id="460" r:id="rId75"/>
    <p:sldId id="461" r:id="rId76"/>
    <p:sldId id="408" r:id="rId77"/>
    <p:sldId id="483" r:id="rId78"/>
    <p:sldId id="498" r:id="rId79"/>
    <p:sldId id="428" r:id="rId80"/>
    <p:sldId id="427" r:id="rId81"/>
    <p:sldId id="448" r:id="rId82"/>
    <p:sldId id="453" r:id="rId83"/>
    <p:sldId id="434" r:id="rId8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07" autoAdjust="0"/>
  </p:normalViewPr>
  <p:slideViewPr>
    <p:cSldViewPr>
      <p:cViewPr varScale="1">
        <p:scale>
          <a:sx n="86" d="100"/>
          <a:sy n="86" d="100"/>
        </p:scale>
        <p:origin x="1530" y="90"/>
      </p:cViewPr>
      <p:guideLst>
        <p:guide orient="horz" pos="2160"/>
        <p:guide pos="2880"/>
      </p:guideLst>
    </p:cSldViewPr>
  </p:slideViewPr>
  <p:outlineViewPr>
    <p:cViewPr>
      <p:scale>
        <a:sx n="33" d="100"/>
        <a:sy n="33" d="100"/>
      </p:scale>
      <p:origin x="0" y="132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plotArea>
    <c:legend>
      <c:legendPos val="r"/>
      <c:overlay val="0"/>
    </c:legend>
    <c:plotVisOnly val="1"/>
    <c:dispBlanksAs val="gap"/>
    <c:showDLblsOverMax val="0"/>
  </c:chart>
  <c:txPr>
    <a:bodyPr/>
    <a:lstStyle/>
    <a:p>
      <a:pPr>
        <a:defRPr sz="1800"/>
      </a:pPr>
      <a:endParaRPr lang="ru-R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0ADBA2-A08D-463B-8A2D-5983CAD75B38}" type="datetimeFigureOut">
              <a:rPr lang="ru-RU" smtClean="0"/>
              <a:pPr/>
              <a:t>26.01.2022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1008A9-5470-4EBD-8A37-7DCAD184C45C}" type="slidenum">
              <a:rPr lang="ru-RU" smtClean="0"/>
              <a:pPr/>
              <a:t>‹#›</a:t>
            </a:fld>
            <a:endParaRPr lang="ru-RU"/>
          </a:p>
        </p:txBody>
      </p:sp>
    </p:spTree>
    <p:extLst>
      <p:ext uri="{BB962C8B-B14F-4D97-AF65-F5344CB8AC3E}">
        <p14:creationId xmlns:p14="http://schemas.microsoft.com/office/powerpoint/2010/main" val="229713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211EE6BB-10C0-43E5-A41B-34435507D056}" type="datetimeFigureOut">
              <a:rPr lang="ru-RU" smtClean="0"/>
              <a:pPr/>
              <a:t>26.01.2022</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25E6B71A-9C49-42E1-981D-C5EBC9D392F7}"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transition>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211EE6BB-10C0-43E5-A41B-34435507D056}" type="datetimeFigureOut">
              <a:rPr lang="ru-RU" smtClean="0"/>
              <a:pPr/>
              <a:t>26.01.2022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5E6B71A-9C49-42E1-981D-C5EBC9D392F7}" type="slidenum">
              <a:rPr lang="ru-RU" smtClean="0"/>
              <a:pPr/>
              <a:t>‹#›</a:t>
            </a:fld>
            <a:endParaRPr lang="ru-RU"/>
          </a:p>
        </p:txBody>
      </p:sp>
    </p:spTree>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211EE6BB-10C0-43E5-A41B-34435507D056}" type="datetimeFigureOut">
              <a:rPr lang="ru-RU" smtClean="0"/>
              <a:pPr/>
              <a:t>26.01.2022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5E6B71A-9C49-42E1-981D-C5EBC9D392F7}" type="slidenum">
              <a:rPr lang="ru-RU" smtClean="0"/>
              <a:pPr/>
              <a:t>‹#›</a:t>
            </a:fld>
            <a:endParaRPr lang="ru-RU"/>
          </a:p>
        </p:txBody>
      </p:sp>
    </p:spTree>
  </p:cSld>
  <p:clrMapOvr>
    <a:masterClrMapping/>
  </p:clrMapOvr>
  <p:transition>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211EE6BB-10C0-43E5-A41B-34435507D056}" type="datetimeFigureOut">
              <a:rPr lang="ru-RU" smtClean="0"/>
              <a:pPr/>
              <a:t>26.01.2022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5E6B71A-9C49-42E1-981D-C5EBC9D392F7}" type="slidenum">
              <a:rPr lang="ru-RU" smtClean="0"/>
              <a:pPr/>
              <a:t>‹#›</a:t>
            </a:fld>
            <a:endParaRPr lang="ru-RU"/>
          </a:p>
        </p:txBody>
      </p:sp>
    </p:spTree>
  </p:cSld>
  <p:clrMapOvr>
    <a:masterClrMapping/>
  </p:clrMapOvr>
  <p:transition>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211EE6BB-10C0-43E5-A41B-34435507D056}" type="datetimeFigureOut">
              <a:rPr lang="ru-RU" smtClean="0"/>
              <a:pPr/>
              <a:t>26.01.2022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5E6B71A-9C49-42E1-981D-C5EBC9D392F7}"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211EE6BB-10C0-43E5-A41B-34435507D056}" type="datetimeFigureOut">
              <a:rPr lang="ru-RU" smtClean="0"/>
              <a:pPr/>
              <a:t>26.01.2022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5E6B71A-9C49-42E1-981D-C5EBC9D392F7}" type="slidenum">
              <a:rPr lang="ru-RU" smtClean="0"/>
              <a:pPr/>
              <a:t>‹#›</a:t>
            </a:fld>
            <a:endParaRPr lang="ru-RU"/>
          </a:p>
        </p:txBody>
      </p:sp>
    </p:spTree>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211EE6BB-10C0-43E5-A41B-34435507D056}" type="datetimeFigureOut">
              <a:rPr lang="ru-RU" smtClean="0"/>
              <a:pPr/>
              <a:t>26.01.2022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5E6B71A-9C49-42E1-981D-C5EBC9D392F7}" type="slidenum">
              <a:rPr lang="ru-RU" smtClean="0"/>
              <a:pPr/>
              <a:t>‹#›</a:t>
            </a:fld>
            <a:endParaRPr lang="ru-RU"/>
          </a:p>
        </p:txBody>
      </p:sp>
    </p:spTree>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211EE6BB-10C0-43E5-A41B-34435507D056}" type="datetimeFigureOut">
              <a:rPr lang="ru-RU" smtClean="0"/>
              <a:pPr/>
              <a:t>26.01.2022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5E6B71A-9C49-42E1-981D-C5EBC9D392F7}" type="slidenum">
              <a:rPr lang="ru-RU" smtClean="0"/>
              <a:pPr/>
              <a:t>‹#›</a:t>
            </a:fld>
            <a:endParaRPr lang="ru-RU"/>
          </a:p>
        </p:txBody>
      </p:sp>
    </p:spTree>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11EE6BB-10C0-43E5-A41B-34435507D056}" type="datetimeFigureOut">
              <a:rPr lang="ru-RU" smtClean="0"/>
              <a:pPr/>
              <a:t>26.01.2022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5E6B71A-9C49-42E1-981D-C5EBC9D392F7}" type="slidenum">
              <a:rPr lang="ru-RU" smtClean="0"/>
              <a:pPr/>
              <a:t>‹#›</a:t>
            </a:fld>
            <a:endParaRPr lang="ru-RU"/>
          </a:p>
        </p:txBody>
      </p:sp>
    </p:spTree>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211EE6BB-10C0-43E5-A41B-34435507D056}" type="datetimeFigureOut">
              <a:rPr lang="ru-RU" smtClean="0"/>
              <a:pPr/>
              <a:t>26.01.2022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5E6B71A-9C49-42E1-981D-C5EBC9D392F7}" type="slidenum">
              <a:rPr lang="ru-RU" smtClean="0"/>
              <a:pPr/>
              <a:t>‹#›</a:t>
            </a:fld>
            <a:endParaRPr lang="ru-RU"/>
          </a:p>
        </p:txBody>
      </p:sp>
    </p:spTree>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211EE6BB-10C0-43E5-A41B-34435507D056}" type="datetimeFigureOut">
              <a:rPr lang="ru-RU" smtClean="0"/>
              <a:pPr/>
              <a:t>26.01.2022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077200" y="6356350"/>
            <a:ext cx="609600" cy="365125"/>
          </a:xfrm>
        </p:spPr>
        <p:txBody>
          <a:bodyPr/>
          <a:lstStyle/>
          <a:p>
            <a:fld id="{25E6B71A-9C49-42E1-981D-C5EBC9D392F7}" type="slidenum">
              <a:rPr lang="ru-RU" smtClean="0"/>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11EE6BB-10C0-43E5-A41B-34435507D056}" type="datetimeFigureOut">
              <a:rPr lang="ru-RU" smtClean="0"/>
              <a:pPr/>
              <a:t>26.01.2022</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5E6B71A-9C49-42E1-981D-C5EBC9D392F7}" type="slidenum">
              <a:rPr lang="ru-RU" smtClean="0"/>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wedge/>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9.xml"/><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42910" y="1500174"/>
            <a:ext cx="7851648" cy="4929198"/>
          </a:xfrm>
        </p:spPr>
        <p:style>
          <a:lnRef idx="1">
            <a:schemeClr val="accent3"/>
          </a:lnRef>
          <a:fillRef idx="3">
            <a:schemeClr val="accent3"/>
          </a:fillRef>
          <a:effectRef idx="2">
            <a:schemeClr val="accent3"/>
          </a:effectRef>
          <a:fontRef idx="minor">
            <a:schemeClr val="lt1"/>
          </a:fontRef>
        </p:style>
        <p:txBody>
          <a:bodyPr>
            <a:noAutofit/>
          </a:bodyPr>
          <a:lstStyle/>
          <a:p>
            <a:pPr algn="ctr"/>
            <a:r>
              <a:rPr lang="ru-RU" sz="5400" dirty="0" err="1" smtClean="0">
                <a:solidFill>
                  <a:srgbClr val="FF0000"/>
                </a:solidFill>
              </a:rPr>
              <a:t>Әгерҗе</a:t>
            </a:r>
            <a:r>
              <a:rPr lang="ru-RU" sz="5400" dirty="0" smtClean="0">
                <a:solidFill>
                  <a:srgbClr val="FF0000"/>
                </a:solidFill>
              </a:rPr>
              <a:t> </a:t>
            </a:r>
            <a:r>
              <a:rPr lang="ru-RU" sz="5400" dirty="0" err="1" smtClean="0">
                <a:solidFill>
                  <a:srgbClr val="FF0000"/>
                </a:solidFill>
              </a:rPr>
              <a:t>муниципаль</a:t>
            </a:r>
            <a:r>
              <a:rPr lang="ru-RU" sz="5400" dirty="0" smtClean="0">
                <a:solidFill>
                  <a:srgbClr val="FF0000"/>
                </a:solidFill>
              </a:rPr>
              <a:t> районы </a:t>
            </a:r>
            <a:r>
              <a:rPr lang="ru-RU" sz="5400" dirty="0" err="1" smtClean="0">
                <a:solidFill>
                  <a:srgbClr val="FF0000"/>
                </a:solidFill>
              </a:rPr>
              <a:t>Кадыбаш</a:t>
            </a:r>
            <a:r>
              <a:rPr lang="ru-RU" sz="5400" dirty="0" smtClean="0">
                <a:solidFill>
                  <a:srgbClr val="FF0000"/>
                </a:solidFill>
              </a:rPr>
              <a:t> </a:t>
            </a:r>
            <a:r>
              <a:rPr lang="ru-RU" sz="5400" dirty="0" err="1" smtClean="0">
                <a:solidFill>
                  <a:srgbClr val="FF0000"/>
                </a:solidFill>
              </a:rPr>
              <a:t>авыл</a:t>
            </a:r>
            <a:r>
              <a:rPr lang="ru-RU" sz="5400" dirty="0" smtClean="0">
                <a:solidFill>
                  <a:srgbClr val="FF0000"/>
                </a:solidFill>
              </a:rPr>
              <a:t> </a:t>
            </a:r>
            <a:r>
              <a:rPr lang="tt-RU" sz="5400" dirty="0" smtClean="0">
                <a:solidFill>
                  <a:srgbClr val="FF0000"/>
                </a:solidFill>
              </a:rPr>
              <a:t>җ</a:t>
            </a:r>
            <a:r>
              <a:rPr lang="ru-RU" sz="5400" dirty="0" err="1" smtClean="0">
                <a:solidFill>
                  <a:srgbClr val="FF0000"/>
                </a:solidFill>
              </a:rPr>
              <a:t>ирлеге</a:t>
            </a:r>
            <a:r>
              <a:rPr lang="ru-RU" sz="5400" dirty="0" smtClean="0">
                <a:solidFill>
                  <a:srgbClr val="FF0000"/>
                </a:solidFill>
              </a:rPr>
              <a:t/>
            </a:r>
            <a:br>
              <a:rPr lang="ru-RU" sz="5400" dirty="0" smtClean="0">
                <a:solidFill>
                  <a:srgbClr val="FF0000"/>
                </a:solidFill>
              </a:rPr>
            </a:br>
            <a:r>
              <a:rPr lang="ru-RU" sz="5400" dirty="0" err="1" smtClean="0">
                <a:solidFill>
                  <a:srgbClr val="FF0000"/>
                </a:solidFill>
              </a:rPr>
              <a:t>башлыгының</a:t>
            </a:r>
            <a:r>
              <a:rPr lang="ru-RU" sz="5400" dirty="0" smtClean="0">
                <a:solidFill>
                  <a:srgbClr val="FF0000"/>
                </a:solidFill>
              </a:rPr>
              <a:t> 2021 </a:t>
            </a:r>
            <a:r>
              <a:rPr lang="ru-RU" sz="5400" dirty="0" err="1" smtClean="0">
                <a:solidFill>
                  <a:srgbClr val="FF0000"/>
                </a:solidFill>
              </a:rPr>
              <a:t>елга</a:t>
            </a:r>
            <a:r>
              <a:rPr lang="ru-RU" sz="5400" dirty="0" smtClean="0">
                <a:solidFill>
                  <a:srgbClr val="FF0000"/>
                </a:solidFill>
              </a:rPr>
              <a:t> отчеты</a:t>
            </a:r>
            <a:endParaRPr lang="ru-RU" sz="5400" dirty="0">
              <a:solidFill>
                <a:srgbClr val="FF0000"/>
              </a:solidFill>
            </a:endParaRPr>
          </a:p>
        </p:txBody>
      </p:sp>
      <p:sp>
        <p:nvSpPr>
          <p:cNvPr id="3" name="Подзаголовок 2"/>
          <p:cNvSpPr>
            <a:spLocks noGrp="1"/>
          </p:cNvSpPr>
          <p:nvPr>
            <p:ph type="subTitle" idx="1"/>
          </p:nvPr>
        </p:nvSpPr>
        <p:spPr>
          <a:xfrm>
            <a:off x="611560" y="1412776"/>
            <a:ext cx="7854696" cy="1752600"/>
          </a:xfrm>
        </p:spPr>
        <p:txBody>
          <a:bodyPr/>
          <a:lstStyle/>
          <a:p>
            <a:endParaRPr lang="ru-RU" dirty="0"/>
          </a:p>
        </p:txBody>
      </p:sp>
    </p:spTree>
  </p:cSld>
  <p:clrMapOvr>
    <a:masterClrMapping/>
  </p:clrMapOvr>
  <p:transition>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21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32040" y="1484784"/>
            <a:ext cx="3744416" cy="39098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484784"/>
            <a:ext cx="4176464" cy="38884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3157333"/>
      </p:ext>
    </p:extLst>
  </p:cSld>
  <p:clrMapOvr>
    <a:masterClrMapping/>
  </p:clrMapOvr>
  <p:transition>
    <p:wedg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029"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92080" y="1556792"/>
            <a:ext cx="3289727" cy="38540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5" y="1556792"/>
            <a:ext cx="4664199" cy="38540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9583141"/>
      </p:ext>
    </p:extLst>
  </p:cSld>
  <p:clrMapOvr>
    <a:masterClrMapping/>
  </p:clrMapOvr>
  <p:transition>
    <p:wedg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836712"/>
            <a:ext cx="7344816" cy="51278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447926"/>
      </p:ext>
    </p:extLst>
  </p:cSld>
  <p:clrMapOvr>
    <a:masterClrMapping/>
  </p:clrMapOvr>
  <p:transition>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0561" y="1844824"/>
            <a:ext cx="5511924" cy="3024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7544" y="908720"/>
            <a:ext cx="2664296" cy="43894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9946059"/>
      </p:ext>
    </p:extLst>
  </p:cSld>
  <p:clrMapOvr>
    <a:masterClrMapping/>
  </p:clrMapOvr>
  <p:transition>
    <p:wedg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4000" dirty="0" err="1" smtClean="0"/>
              <a:t>Депутатлар</a:t>
            </a:r>
            <a:r>
              <a:rPr lang="ru-RU" sz="4000" dirty="0" smtClean="0"/>
              <a:t> ярд</a:t>
            </a:r>
            <a:r>
              <a:rPr lang="tt-RU" sz="4000" dirty="0" smtClean="0"/>
              <a:t>әме белән мәктәпкә шахмат кирәк-яраклары бүләк ителде</a:t>
            </a:r>
            <a:endParaRPr lang="ru-RU" sz="4000"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1935163"/>
            <a:ext cx="6309337" cy="438943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1845744"/>
      </p:ext>
    </p:extLst>
  </p:cSld>
  <p:clrMapOvr>
    <a:masterClrMapping/>
  </p:clrMapOvr>
  <p:transition>
    <p:wedg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3987" y="692696"/>
            <a:ext cx="3675881" cy="25972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704362"/>
            <a:ext cx="3315841" cy="25252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908720"/>
            <a:ext cx="3243831" cy="2381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3573016"/>
            <a:ext cx="3603873" cy="25239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9280781"/>
      </p:ext>
    </p:extLst>
  </p:cSld>
  <p:clrMapOvr>
    <a:masterClrMapping/>
  </p:clrMapOvr>
  <p:transition>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4900" dirty="0" smtClean="0"/>
              <a:t>Тыл </a:t>
            </a:r>
            <a:r>
              <a:rPr lang="ru-RU" sz="4900" dirty="0" err="1" smtClean="0"/>
              <a:t>ветераннарын</a:t>
            </a:r>
            <a:r>
              <a:rPr lang="ru-RU" sz="4900" dirty="0" smtClean="0"/>
              <a:t> </a:t>
            </a:r>
            <a:r>
              <a:rPr lang="ru-RU" sz="4900" dirty="0" err="1" smtClean="0"/>
              <a:t>тәбрикләү</a:t>
            </a:r>
            <a:r>
              <a:rPr lang="ru-RU" sz="4900" dirty="0" smtClean="0"/>
              <a:t> </a:t>
            </a:r>
            <a:endParaRPr lang="ru-RU" sz="49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7" y="1988840"/>
            <a:ext cx="3675881" cy="33843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7544" y="1988840"/>
            <a:ext cx="3960440" cy="33843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1543259"/>
      </p:ext>
    </p:extLst>
  </p:cSld>
  <p:clrMapOvr>
    <a:masterClrMapping/>
  </p:clrMapOvr>
  <p:transition>
    <p:wedg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4000" dirty="0" err="1" smtClean="0"/>
              <a:t>Әтиләре</a:t>
            </a:r>
            <a:r>
              <a:rPr lang="ru-RU" sz="4000" dirty="0" smtClean="0"/>
              <a:t> </a:t>
            </a:r>
            <a:r>
              <a:rPr lang="ru-RU" sz="4000" dirty="0" err="1" smtClean="0"/>
              <a:t>сугышта</a:t>
            </a:r>
            <a:r>
              <a:rPr lang="ru-RU" sz="4000" dirty="0" smtClean="0"/>
              <a:t> </a:t>
            </a:r>
            <a:r>
              <a:rPr lang="ru-RU" sz="4000" dirty="0" err="1"/>
              <a:t>вафат</a:t>
            </a:r>
            <a:r>
              <a:rPr lang="ru-RU" sz="4000" dirty="0"/>
              <a:t> </a:t>
            </a:r>
            <a:r>
              <a:rPr lang="ru-RU" sz="4000" dirty="0" err="1"/>
              <a:t>булган</a:t>
            </a:r>
            <a:r>
              <a:rPr lang="ru-RU" sz="4000" dirty="0"/>
              <a:t> </a:t>
            </a:r>
            <a:r>
              <a:rPr lang="ru-RU" sz="4000" dirty="0" err="1"/>
              <a:t>сугыш</a:t>
            </a:r>
            <a:r>
              <a:rPr lang="ru-RU" sz="4000" dirty="0"/>
              <a:t> </a:t>
            </a:r>
            <a:r>
              <a:rPr lang="ru-RU" sz="4000" dirty="0" err="1"/>
              <a:t>чоры</a:t>
            </a:r>
            <a:r>
              <a:rPr lang="ru-RU" sz="4000" dirty="0"/>
              <a:t> </a:t>
            </a:r>
            <a:r>
              <a:rPr lang="ru-RU" sz="4000" dirty="0" err="1" smtClean="0"/>
              <a:t>балаларына</a:t>
            </a:r>
            <a:r>
              <a:rPr lang="ru-RU" sz="4000" dirty="0" smtClean="0"/>
              <a:t> </a:t>
            </a:r>
            <a:r>
              <a:rPr lang="ru-RU" sz="4000" dirty="0" err="1" smtClean="0"/>
              <a:t>бүләкләр</a:t>
            </a:r>
            <a:r>
              <a:rPr lang="ru-RU" sz="4000" dirty="0" smtClean="0"/>
              <a:t> </a:t>
            </a:r>
            <a:r>
              <a:rPr lang="ru-RU" sz="4000" dirty="0" err="1" smtClean="0"/>
              <a:t>тапшыру</a:t>
            </a:r>
            <a:endParaRPr lang="ru-RU" sz="40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4088811"/>
            <a:ext cx="3456383" cy="2381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4059600"/>
            <a:ext cx="3387849" cy="2381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1" y="1870647"/>
            <a:ext cx="3672408" cy="22064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9198128"/>
      </p:ext>
    </p:extLst>
  </p:cSld>
  <p:clrMapOvr>
    <a:masterClrMapping/>
  </p:clrMapOvr>
  <p:transition>
    <p:wedg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12776"/>
            <a:ext cx="4448175" cy="333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95825" y="1387376"/>
            <a:ext cx="4448175" cy="333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7700878"/>
      </p:ext>
    </p:extLst>
  </p:cSld>
  <p:clrMapOvr>
    <a:masterClrMapping/>
  </p:clrMapOvr>
  <p:transition>
    <p:wedg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442" y="1572496"/>
            <a:ext cx="4448175" cy="333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21172" y="1556792"/>
            <a:ext cx="4448175" cy="333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1402722"/>
      </p:ext>
    </p:extLst>
  </p:cSld>
  <p:clrMapOvr>
    <a:masterClrMapping/>
  </p:clrMapOvr>
  <p:transition>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404664"/>
            <a:ext cx="3825623" cy="280831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980728"/>
            <a:ext cx="3171825" cy="238125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2175" y="3641041"/>
            <a:ext cx="3171825" cy="237626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9505" y="3212976"/>
            <a:ext cx="3014663" cy="330594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769" y="3717032"/>
            <a:ext cx="3171825" cy="238125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8290791"/>
      </p:ext>
    </p:extLst>
  </p:cSld>
  <p:clrMapOvr>
    <a:masterClrMapping/>
  </p:clrMapOvr>
  <p:transition>
    <p:wedg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61" y="1352313"/>
            <a:ext cx="4448175" cy="333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0" y="1385741"/>
            <a:ext cx="4448175" cy="333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9920119"/>
      </p:ext>
    </p:extLst>
  </p:cSld>
  <p:clrMapOvr>
    <a:masterClrMapping/>
  </p:clrMapOvr>
  <p:transition>
    <p:wedg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Picture 2" descr="C:\Users\Кадыбашское СП\Desktop\фотолар\илназ пекарня фото\t4Gq9bQf4LA.jpg"/>
          <p:cNvPicPr>
            <a:picLocks noChangeAspect="1" noChangeArrowheads="1"/>
          </p:cNvPicPr>
          <p:nvPr/>
        </p:nvPicPr>
        <p:blipFill>
          <a:blip r:embed="rId2"/>
          <a:srcRect/>
          <a:stretch>
            <a:fillRect/>
          </a:stretch>
        </p:blipFill>
        <p:spPr bwMode="auto">
          <a:xfrm>
            <a:off x="428596" y="714356"/>
            <a:ext cx="8202721" cy="5610244"/>
          </a:xfrm>
          <a:prstGeom prst="rect">
            <a:avLst/>
          </a:prstGeom>
          <a:noFill/>
        </p:spPr>
      </p:pic>
    </p:spTree>
    <p:extLst>
      <p:ext uri="{BB962C8B-B14F-4D97-AF65-F5344CB8AC3E}">
        <p14:creationId xmlns:p14="http://schemas.microsoft.com/office/powerpoint/2010/main" val="4061637074"/>
      </p:ext>
    </p:extLst>
  </p:cSld>
  <p:clrMapOvr>
    <a:masterClrMapping/>
  </p:clrMapOvr>
  <p:transition>
    <p:wedg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tt-RU" dirty="0" smtClean="0"/>
              <a:t>Элемтә бүлекчәсе һәм элемтә хезмәте яхшы оештырылган</a:t>
            </a:r>
            <a:endParaRPr lang="ru-RU" dirty="0"/>
          </a:p>
        </p:txBody>
      </p:sp>
      <p:pic>
        <p:nvPicPr>
          <p:cNvPr id="2050" name="Picture 2" descr="C:\Users\sovet\Desktop\DSCN3846.JPG"/>
          <p:cNvPicPr>
            <a:picLocks noChangeAspect="1" noChangeArrowheads="1"/>
          </p:cNvPicPr>
          <p:nvPr/>
        </p:nvPicPr>
        <p:blipFill>
          <a:blip r:embed="rId2"/>
          <a:srcRect/>
          <a:stretch>
            <a:fillRect/>
          </a:stretch>
        </p:blipFill>
        <p:spPr bwMode="auto">
          <a:xfrm>
            <a:off x="4143372" y="2000240"/>
            <a:ext cx="4786346" cy="4071966"/>
          </a:xfrm>
          <a:prstGeom prst="rect">
            <a:avLst/>
          </a:prstGeom>
          <a:ln>
            <a:noFill/>
          </a:ln>
          <a:effectLst>
            <a:softEdge rad="112500"/>
          </a:effectLst>
        </p:spPr>
      </p:pic>
      <p:pic>
        <p:nvPicPr>
          <p:cNvPr id="5" name="Picture 4" descr="C:\Users\sovet\Desktop\отчетка 26.01.2017\DSCN3810.JPG"/>
          <p:cNvPicPr>
            <a:picLocks noChangeAspect="1" noChangeArrowheads="1"/>
          </p:cNvPicPr>
          <p:nvPr/>
        </p:nvPicPr>
        <p:blipFill>
          <a:blip r:embed="rId3"/>
          <a:srcRect b="47059"/>
          <a:stretch>
            <a:fillRect/>
          </a:stretch>
        </p:blipFill>
        <p:spPr bwMode="auto">
          <a:xfrm>
            <a:off x="323528" y="2132856"/>
            <a:ext cx="3643338" cy="38164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0789472"/>
      </p:ext>
    </p:extLst>
  </p:cSld>
  <p:clrMapOvr>
    <a:masterClrMapping/>
  </p:clrMapOvr>
  <p:transition>
    <p:wedg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694" y="188640"/>
            <a:ext cx="5076825" cy="31683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211960" y="3356992"/>
            <a:ext cx="4448175" cy="31897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4797430"/>
      </p:ext>
    </p:extLst>
  </p:cSld>
  <p:clrMapOvr>
    <a:masterClrMapping/>
  </p:clrMapOvr>
  <p:transition>
    <p:wedg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err="1" smtClean="0"/>
              <a:t>Кадыбаш</a:t>
            </a:r>
            <a:r>
              <a:rPr lang="ru-RU" dirty="0" smtClean="0"/>
              <a:t> </a:t>
            </a:r>
            <a:r>
              <a:rPr lang="ru-RU" dirty="0" err="1" smtClean="0"/>
              <a:t>авылы</a:t>
            </a:r>
            <a:r>
              <a:rPr lang="ru-RU" dirty="0" smtClean="0"/>
              <a:t> </a:t>
            </a:r>
            <a:r>
              <a:rPr lang="ru-RU" dirty="0" err="1" smtClean="0"/>
              <a:t>китапхан</a:t>
            </a:r>
            <a:r>
              <a:rPr lang="tt-RU" dirty="0" smtClean="0"/>
              <a:t>әсе</a:t>
            </a:r>
            <a:endParaRPr lang="ru-RU" dirty="0"/>
          </a:p>
        </p:txBody>
      </p:sp>
      <p:pic>
        <p:nvPicPr>
          <p:cNvPr id="3" name="Рисунок 2" descr="C:\Users\2223~1\AppData\Local\Temp\IMG_20140424_15121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844" y="1928802"/>
            <a:ext cx="4714908" cy="4714908"/>
          </a:xfrm>
          <a:prstGeom prst="ellipse">
            <a:avLst/>
          </a:prstGeom>
          <a:ln>
            <a:noFill/>
          </a:ln>
          <a:effectLst>
            <a:softEdge rad="112500"/>
          </a:effectLst>
        </p:spPr>
      </p:pic>
      <p:pic>
        <p:nvPicPr>
          <p:cNvPr id="4" name="Рисунок 3" descr="F:\отчет өчен\DSCN0315.JPG"/>
          <p:cNvPicPr/>
          <p:nvPr/>
        </p:nvPicPr>
        <p:blipFill>
          <a:blip r:embed="rId3" cstate="print"/>
          <a:srcRect/>
          <a:stretch>
            <a:fillRect/>
          </a:stretch>
        </p:blipFill>
        <p:spPr bwMode="auto">
          <a:xfrm>
            <a:off x="4214810" y="1857364"/>
            <a:ext cx="4929190" cy="4643470"/>
          </a:xfrm>
          <a:prstGeom prst="ellipse">
            <a:avLst/>
          </a:prstGeom>
          <a:ln>
            <a:noFill/>
          </a:ln>
          <a:effectLst>
            <a:softEdge rad="112500"/>
          </a:effectLst>
        </p:spPr>
      </p:pic>
    </p:spTree>
    <p:extLst>
      <p:ext uri="{BB962C8B-B14F-4D97-AF65-F5344CB8AC3E}">
        <p14:creationId xmlns:p14="http://schemas.microsoft.com/office/powerpoint/2010/main" val="1372696334"/>
      </p:ext>
    </p:extLst>
  </p:cSld>
  <p:clrMapOvr>
    <a:masterClrMapping/>
  </p:clrMapOvr>
  <p:transition>
    <p:wedg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30553"/>
            <a:ext cx="4448175" cy="333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78" y="3360429"/>
            <a:ext cx="4448175" cy="333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6225946"/>
      </p:ext>
    </p:extLst>
  </p:cSld>
  <p:clrMapOvr>
    <a:masterClrMapping/>
  </p:clrMapOvr>
  <p:transition>
    <p:wedg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4448175" cy="333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3450382"/>
            <a:ext cx="5924550" cy="333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8492201"/>
      </p:ext>
    </p:extLst>
  </p:cSld>
  <p:clrMapOvr>
    <a:masterClrMapping/>
  </p:clrMapOvr>
  <p:transition>
    <p:wedg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0"/>
            <a:ext cx="4448175" cy="333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3284984"/>
            <a:ext cx="4448175" cy="333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8579259"/>
      </p:ext>
    </p:extLst>
  </p:cSld>
  <p:clrMapOvr>
    <a:masterClrMapping/>
  </p:clrMapOvr>
  <p:transition>
    <p:wedg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980728"/>
            <a:ext cx="7488832" cy="4805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8422825"/>
      </p:ext>
    </p:extLst>
  </p:cSld>
  <p:clrMapOvr>
    <a:masterClrMapping/>
  </p:clrMapOvr>
  <p:transition>
    <p:wedg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3573016"/>
            <a:ext cx="5295900" cy="2381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31" y="908720"/>
            <a:ext cx="5295900" cy="2381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3897452"/>
      </p:ext>
    </p:extLst>
  </p:cSld>
  <p:clrMapOvr>
    <a:masterClrMapping/>
  </p:clrMapOvr>
  <p:transition>
    <p:wedg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764704"/>
            <a:ext cx="4032448" cy="3024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5073" y="764704"/>
            <a:ext cx="3888432" cy="2880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3717032"/>
            <a:ext cx="3810000" cy="285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6647118"/>
      </p:ext>
    </p:extLst>
  </p:cSld>
  <p:clrMapOvr>
    <a:masterClrMapping/>
  </p:clrMapOvr>
  <p:transition>
    <p:wedg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14756"/>
            <a:ext cx="6353175" cy="285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3406180"/>
            <a:ext cx="5715000" cy="3328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7246839"/>
      </p:ext>
    </p:extLst>
  </p:cSld>
  <p:clrMapOvr>
    <a:masterClrMapping/>
  </p:clrMapOvr>
  <p:transition>
    <p:wedg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tt-RU" dirty="0" smtClean="0"/>
              <a:t>Ерак тау чишмәсе</a:t>
            </a:r>
            <a:endParaRPr lang="ru-RU"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2060848"/>
            <a:ext cx="7920880" cy="3716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8945231"/>
      </p:ext>
    </p:extLst>
  </p:cSld>
  <p:clrMapOvr>
    <a:masterClrMapping/>
  </p:clrMapOvr>
  <p:transition>
    <p:wedg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26" y="260648"/>
            <a:ext cx="6353175" cy="30243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11760" y="3284984"/>
            <a:ext cx="6353175" cy="31455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2872864"/>
      </p:ext>
    </p:extLst>
  </p:cSld>
  <p:clrMapOvr>
    <a:masterClrMapping/>
  </p:clrMapOvr>
  <p:transition>
    <p:wedg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tt-RU" dirty="0" smtClean="0"/>
              <a:t>Ерак тау чишмәсе янында агач утырту өмәсе</a:t>
            </a:r>
            <a:endParaRPr lang="ru-RU" dirty="0"/>
          </a:p>
        </p:txBody>
      </p:sp>
      <p:pic>
        <p:nvPicPr>
          <p:cNvPr id="12292" name="Picture 4" descr="D:\Рабочий стол\ЛЕЙЛА\отчет 2022\агач утырту\IMG-20211012-WA001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844824"/>
            <a:ext cx="7488832"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057640"/>
      </p:ext>
    </p:extLst>
  </p:cSld>
  <p:clrMapOvr>
    <a:masterClrMapping/>
  </p:clrMapOvr>
  <p:transition>
    <p:wedg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404664"/>
            <a:ext cx="4176465" cy="333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2708920"/>
            <a:ext cx="4232151" cy="31177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9606774"/>
      </p:ext>
    </p:extLst>
  </p:cSld>
  <p:clrMapOvr>
    <a:masterClrMapping/>
  </p:clrMapOvr>
  <p:transition>
    <p:wedg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Picture 6" descr="https://edu.tatar.ru/upload/gallery_photo/718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764704"/>
            <a:ext cx="8352928" cy="5798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597108"/>
      </p:ext>
    </p:extLst>
  </p:cSld>
  <p:clrMapOvr>
    <a:masterClrMapping/>
  </p:clrMapOvr>
  <p:transition>
    <p:wedg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4000" dirty="0" err="1" smtClean="0"/>
              <a:t>Кадыбаш</a:t>
            </a:r>
            <a:r>
              <a:rPr lang="ru-RU" sz="4000" dirty="0" smtClean="0"/>
              <a:t> </a:t>
            </a:r>
            <a:r>
              <a:rPr lang="ru-RU" sz="4000" dirty="0" err="1" smtClean="0"/>
              <a:t>авылында</a:t>
            </a:r>
            <a:r>
              <a:rPr lang="ru-RU" sz="4000" dirty="0" smtClean="0"/>
              <a:t>  спортплощадка </a:t>
            </a:r>
            <a:r>
              <a:rPr lang="ru-RU" sz="4000" dirty="0" err="1" smtClean="0"/>
              <a:t>ачу</a:t>
            </a:r>
            <a:endParaRPr lang="ru-RU" sz="4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7" y="1983854"/>
            <a:ext cx="3315840" cy="2381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983854"/>
            <a:ext cx="3614883" cy="2381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4250542"/>
            <a:ext cx="3315841" cy="2381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475" y="4259384"/>
            <a:ext cx="3600400" cy="2381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0662675"/>
      </p:ext>
    </p:extLst>
  </p:cSld>
  <p:clrMapOvr>
    <a:masterClrMapping/>
  </p:clrMapOvr>
  <p:transition>
    <p:wedg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571480"/>
            <a:ext cx="7499176" cy="1000132"/>
          </a:xfrm>
        </p:spPr>
        <p:txBody>
          <a:bodyPr>
            <a:normAutofit fontScale="90000"/>
          </a:bodyPr>
          <a:lstStyle/>
          <a:p>
            <a:pPr algn="ctr"/>
            <a:r>
              <a:rPr lang="ru-RU" sz="2800" b="1" dirty="0" err="1" smtClean="0"/>
              <a:t>Авыл</a:t>
            </a:r>
            <a:r>
              <a:rPr lang="ru-RU" sz="2800" b="1" dirty="0" smtClean="0"/>
              <a:t> </a:t>
            </a:r>
            <a:r>
              <a:rPr lang="ru-RU" sz="2800" b="1" dirty="0" err="1" smtClean="0"/>
              <a:t>хуҗалыгы</a:t>
            </a:r>
            <a:r>
              <a:rPr lang="ru-RU" sz="2800" b="1" dirty="0" smtClean="0"/>
              <a:t> </a:t>
            </a:r>
            <a:r>
              <a:rPr lang="ru-RU" sz="2800" b="1" dirty="0" err="1" smtClean="0"/>
              <a:t>продуктлары</a:t>
            </a:r>
            <a:r>
              <a:rPr lang="ru-RU" sz="2800" b="1" dirty="0" smtClean="0"/>
              <a:t> </a:t>
            </a:r>
            <a:r>
              <a:rPr lang="ru-RU" sz="2800" b="1" dirty="0" err="1" smtClean="0"/>
              <a:t>җитештерү</a:t>
            </a:r>
            <a:r>
              <a:rPr lang="ru-RU" sz="2800" b="1" dirty="0" smtClean="0"/>
              <a:t>  </a:t>
            </a:r>
            <a:r>
              <a:rPr lang="ru-RU" sz="2800" b="1" dirty="0" err="1" smtClean="0"/>
              <a:t>белән</a:t>
            </a:r>
            <a:r>
              <a:rPr lang="ru-RU" sz="2800" b="1" dirty="0" smtClean="0"/>
              <a:t> </a:t>
            </a:r>
            <a:br>
              <a:rPr lang="ru-RU" sz="2800" b="1" dirty="0" smtClean="0"/>
            </a:br>
            <a:r>
              <a:rPr lang="ru-RU" sz="2800" b="1" dirty="0" smtClean="0"/>
              <a:t>«</a:t>
            </a:r>
            <a:r>
              <a:rPr lang="ru-RU" sz="2800" b="1" dirty="0" err="1" smtClean="0"/>
              <a:t>Тугызбуй</a:t>
            </a:r>
            <a:r>
              <a:rPr lang="ru-RU" sz="2800" b="1" dirty="0" smtClean="0"/>
              <a:t>»  </a:t>
            </a:r>
            <a:r>
              <a:rPr lang="ru-RU" sz="2800" b="1" dirty="0" err="1" smtClean="0"/>
              <a:t>ширкәте</a:t>
            </a:r>
            <a:r>
              <a:rPr lang="ru-RU" sz="2800" b="1" dirty="0" smtClean="0"/>
              <a:t> </a:t>
            </a:r>
            <a:r>
              <a:rPr lang="ru-RU" sz="2800" b="1" dirty="0" err="1" smtClean="0"/>
              <a:t>шөгыльләнә</a:t>
            </a:r>
            <a:endParaRPr lang="ru-RU" sz="2800" b="1" dirty="0"/>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1628800"/>
            <a:ext cx="6721549" cy="4484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3146346"/>
      </p:ext>
    </p:extLst>
  </p:cSld>
  <p:clrMapOvr>
    <a:masterClrMapping/>
  </p:clrMapOvr>
  <p:transition>
    <p:wedg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err="1" smtClean="0"/>
              <a:t>Авыл</a:t>
            </a:r>
            <a:r>
              <a:rPr lang="ru-RU" dirty="0" smtClean="0"/>
              <a:t> </a:t>
            </a:r>
            <a:r>
              <a:rPr lang="ru-RU" dirty="0" err="1" smtClean="0"/>
              <a:t>җирлеге</a:t>
            </a:r>
            <a:r>
              <a:rPr lang="ru-RU" dirty="0" smtClean="0"/>
              <a:t> </a:t>
            </a:r>
            <a:r>
              <a:rPr lang="ru-RU" dirty="0" err="1" smtClean="0"/>
              <a:t>буенча</a:t>
            </a:r>
            <a:r>
              <a:rPr lang="ru-RU" dirty="0" smtClean="0"/>
              <a:t/>
            </a:r>
            <a:br>
              <a:rPr lang="ru-RU" dirty="0" smtClean="0"/>
            </a:br>
            <a:r>
              <a:rPr lang="ru-RU" dirty="0" smtClean="0"/>
              <a:t> 53 баш </a:t>
            </a:r>
            <a:r>
              <a:rPr lang="ru-RU" dirty="0" err="1" smtClean="0"/>
              <a:t>сыер</a:t>
            </a:r>
            <a:r>
              <a:rPr lang="ru-RU" dirty="0" smtClean="0"/>
              <a:t> </a:t>
            </a:r>
            <a:r>
              <a:rPr lang="ru-RU" dirty="0" err="1" smtClean="0"/>
              <a:t>асрала</a:t>
            </a:r>
            <a:endParaRPr lang="ru-RU"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1538" y="2071678"/>
            <a:ext cx="6858048" cy="4142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5865321"/>
      </p:ext>
    </p:extLst>
  </p:cSld>
  <p:clrMapOvr>
    <a:masterClrMapping/>
  </p:clrMapOvr>
  <p:transition>
    <p:wedg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dirty="0"/>
          </a:p>
        </p:txBody>
      </p:sp>
      <p:sp>
        <p:nvSpPr>
          <p:cNvPr id="4" name="Прямоугольник 3"/>
          <p:cNvSpPr/>
          <p:nvPr/>
        </p:nvSpPr>
        <p:spPr>
          <a:xfrm>
            <a:off x="528023" y="836712"/>
            <a:ext cx="8001056" cy="5632311"/>
          </a:xfrm>
          <a:prstGeom prst="rect">
            <a:avLst/>
          </a:prstGeom>
        </p:spPr>
        <p:txBody>
          <a:bodyPr wrap="square">
            <a:spAutoFit/>
          </a:bodyPr>
          <a:lstStyle/>
          <a:p>
            <a:pPr algn="ctr"/>
            <a:r>
              <a:rPr lang="tt-RU" sz="4000" b="1" dirty="0" smtClean="0">
                <a:solidFill>
                  <a:schemeClr val="accent1">
                    <a:lumMod val="75000"/>
                  </a:schemeClr>
                </a:solidFill>
                <a:latin typeface="Book Antiqua" pitchFamily="18" charset="0"/>
              </a:rPr>
              <a:t>Кадыбаш авыл җирлегендә барлыгы  148  баш эре мөгезле  терлек, шулардан -53  баш сыер, 95 баш башка төрле эре мөгезле терлек, сарыклар һәм кәҗәләр саны  108 баш,атлар саны – 10 </a:t>
            </a:r>
            <a:r>
              <a:rPr lang="tt-RU" sz="4000" b="1" smtClean="0">
                <a:solidFill>
                  <a:schemeClr val="accent1">
                    <a:lumMod val="75000"/>
                  </a:schemeClr>
                </a:solidFill>
                <a:latin typeface="Book Antiqua" pitchFamily="18" charset="0"/>
              </a:rPr>
              <a:t>баш ,189 оя </a:t>
            </a:r>
            <a:r>
              <a:rPr lang="tt-RU" sz="4000" b="1" dirty="0" smtClean="0">
                <a:solidFill>
                  <a:schemeClr val="accent1">
                    <a:lumMod val="75000"/>
                  </a:schemeClr>
                </a:solidFill>
                <a:latin typeface="Book Antiqua" pitchFamily="18" charset="0"/>
              </a:rPr>
              <a:t>умарта кортлары, кош-кортлар саны – 1146 баш теркәлгән</a:t>
            </a:r>
            <a:endParaRPr lang="ru-RU" sz="4000" dirty="0">
              <a:solidFill>
                <a:schemeClr val="accent1">
                  <a:lumMod val="75000"/>
                </a:schemeClr>
              </a:solidFill>
              <a:latin typeface="Book Antiqua" pitchFamily="18" charset="0"/>
            </a:endParaRPr>
          </a:p>
        </p:txBody>
      </p:sp>
    </p:spTree>
    <p:extLst>
      <p:ext uri="{BB962C8B-B14F-4D97-AF65-F5344CB8AC3E}">
        <p14:creationId xmlns:p14="http://schemas.microsoft.com/office/powerpoint/2010/main" val="4167497552"/>
      </p:ext>
    </p:extLst>
  </p:cSld>
  <p:clrMapOvr>
    <a:masterClrMapping/>
  </p:clrMapOvr>
  <p:transition>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tt-RU" dirty="0" smtClean="0"/>
              <a:t>Бүген җирлекләргә күп төрле эш йөкләтелгән</a:t>
            </a:r>
            <a:endParaRPr lang="ru-RU" dirty="0"/>
          </a:p>
        </p:txBody>
      </p:sp>
      <p:pic>
        <p:nvPicPr>
          <p:cNvPr id="3074" name="Picture 2" descr="D:\Рабочий стол\фото\отчет 2019 сентябрь\Резеда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1727194"/>
            <a:ext cx="3530352" cy="44191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5" name="Picture 3" descr="D:\Рабочий стол\фото\отчет 2019 сентябрь\ЛЕЙЛА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85" y="1727194"/>
            <a:ext cx="3240360" cy="3962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126854" y="2708920"/>
            <a:ext cx="2381250" cy="317182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041547"/>
      </p:ext>
    </p:extLst>
  </p:cSld>
  <p:clrMapOvr>
    <a:masterClrMapping/>
  </p:clrMapOvr>
  <p:transition>
    <p:wedg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6" descr="http://kukmor.tatarstan.ru/file/photoreport/view_685410_112059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55976" y="1039730"/>
            <a:ext cx="4464496" cy="475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C:\Documents and Settings\user\Мои документы\Слайд\фото 12.17\DSCN27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039730"/>
            <a:ext cx="4536504" cy="483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8118556"/>
      </p:ext>
    </p:extLst>
  </p:cSld>
  <p:clrMapOvr>
    <a:masterClrMapping/>
  </p:clrMapOvr>
  <p:transition>
    <p:wedg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8671"/>
            <a:ext cx="9144000" cy="6063198"/>
          </a:xfrm>
          <a:prstGeom prst="rect">
            <a:avLst/>
          </a:prstGeom>
        </p:spPr>
        <p:txBody>
          <a:bodyPr wrap="square">
            <a:spAutoFit/>
          </a:bodyPr>
          <a:lstStyle/>
          <a:p>
            <a:pPr algn="ctr"/>
            <a:r>
              <a:rPr lang="tt-RU" sz="2800" b="1" dirty="0" smtClean="0">
                <a:solidFill>
                  <a:srgbClr val="002060"/>
                </a:solidFill>
                <a:latin typeface="Arial Black" pitchFamily="34" charset="0"/>
                <a:ea typeface="Batang" pitchFamily="18" charset="-127"/>
              </a:rPr>
              <a:t>Шәхси хуҗалыклардан сөт җыю.</a:t>
            </a:r>
            <a:br>
              <a:rPr lang="tt-RU" sz="2800" b="1" dirty="0" smtClean="0">
                <a:solidFill>
                  <a:srgbClr val="002060"/>
                </a:solidFill>
                <a:latin typeface="Arial Black" pitchFamily="34" charset="0"/>
                <a:ea typeface="Batang" pitchFamily="18" charset="-127"/>
              </a:rPr>
            </a:br>
            <a:r>
              <a:rPr lang="tt-RU" sz="2800" b="1" dirty="0" smtClean="0">
                <a:solidFill>
                  <a:srgbClr val="002060"/>
                </a:solidFill>
                <a:latin typeface="Arial Black" pitchFamily="34" charset="0"/>
                <a:ea typeface="Batang" pitchFamily="18" charset="-127"/>
              </a:rPr>
              <a:t>Барлыгы 2021 елда 50258 л һәм Касай буенча 52577 л сөт жыелды.</a:t>
            </a:r>
            <a:r>
              <a:rPr lang="ru-RU" sz="2800" b="1" dirty="0" smtClean="0">
                <a:solidFill>
                  <a:srgbClr val="002060"/>
                </a:solidFill>
                <a:latin typeface="Arial Black" pitchFamily="34" charset="0"/>
                <a:ea typeface="Batang" pitchFamily="18" charset="-127"/>
              </a:rPr>
              <a:t/>
            </a:r>
            <a:br>
              <a:rPr lang="ru-RU" sz="2800" b="1" dirty="0" smtClean="0">
                <a:solidFill>
                  <a:srgbClr val="002060"/>
                </a:solidFill>
                <a:latin typeface="Arial Black" pitchFamily="34" charset="0"/>
                <a:ea typeface="Batang" pitchFamily="18" charset="-127"/>
              </a:rPr>
            </a:br>
            <a:r>
              <a:rPr lang="tt-RU" sz="2800" b="1" dirty="0" smtClean="0">
                <a:solidFill>
                  <a:srgbClr val="002060"/>
                </a:solidFill>
                <a:latin typeface="Arial Black" pitchFamily="34" charset="0"/>
                <a:ea typeface="Batang" pitchFamily="18" charset="-127"/>
              </a:rPr>
              <a:t>Дәүләткә иң күп сөт тапшырган шәхси хуҗалыклар .</a:t>
            </a:r>
          </a:p>
          <a:p>
            <a:r>
              <a:rPr lang="ru-RU" sz="2800" b="1" dirty="0" err="1">
                <a:solidFill>
                  <a:srgbClr val="002060"/>
                </a:solidFill>
                <a:latin typeface="Arial Black" pitchFamily="34" charset="0"/>
                <a:ea typeface="Batang" pitchFamily="18" charset="-127"/>
              </a:rPr>
              <a:t>Касай</a:t>
            </a:r>
            <a:r>
              <a:rPr lang="ru-RU" sz="2800" b="1" dirty="0">
                <a:solidFill>
                  <a:srgbClr val="002060"/>
                </a:solidFill>
                <a:latin typeface="Arial Black" pitchFamily="34" charset="0"/>
                <a:ea typeface="Batang" pitchFamily="18" charset="-127"/>
              </a:rPr>
              <a:t> </a:t>
            </a:r>
            <a:r>
              <a:rPr lang="ru-RU" sz="2800" b="1" dirty="0" err="1">
                <a:solidFill>
                  <a:srgbClr val="002060"/>
                </a:solidFill>
                <a:latin typeface="Arial Black" pitchFamily="34" charset="0"/>
                <a:ea typeface="Batang" pitchFamily="18" charset="-127"/>
              </a:rPr>
              <a:t>авылы</a:t>
            </a:r>
            <a:r>
              <a:rPr lang="ru-RU" sz="2800" b="1" dirty="0">
                <a:solidFill>
                  <a:srgbClr val="002060"/>
                </a:solidFill>
                <a:latin typeface="Arial Black" pitchFamily="34" charset="0"/>
                <a:ea typeface="Batang" pitchFamily="18" charset="-127"/>
              </a:rPr>
              <a:t> </a:t>
            </a:r>
            <a:r>
              <a:rPr lang="ru-RU" sz="2800" b="1" dirty="0" err="1">
                <a:solidFill>
                  <a:srgbClr val="002060"/>
                </a:solidFill>
                <a:latin typeface="Arial Black" pitchFamily="34" charset="0"/>
                <a:ea typeface="Batang" pitchFamily="18" charset="-127"/>
              </a:rPr>
              <a:t>буенча</a:t>
            </a:r>
            <a:r>
              <a:rPr lang="ru-RU" sz="2800" b="1" dirty="0">
                <a:solidFill>
                  <a:srgbClr val="002060"/>
                </a:solidFill>
                <a:latin typeface="Arial Black" pitchFamily="34" charset="0"/>
                <a:ea typeface="Batang" pitchFamily="18" charset="-127"/>
              </a:rPr>
              <a:t>;</a:t>
            </a:r>
          </a:p>
          <a:p>
            <a:r>
              <a:rPr lang="ru-RU" sz="2800" b="1" dirty="0" smtClean="0">
                <a:solidFill>
                  <a:srgbClr val="002060"/>
                </a:solidFill>
                <a:latin typeface="Arial Black" pitchFamily="34" charset="0"/>
                <a:ea typeface="Batang" pitchFamily="18" charset="-127"/>
              </a:rPr>
              <a:t>1.Султанов Алмаз хуҗалыгы-22 501 л;</a:t>
            </a:r>
          </a:p>
          <a:p>
            <a:r>
              <a:rPr lang="tt-RU" sz="2800" b="1" dirty="0" smtClean="0">
                <a:solidFill>
                  <a:srgbClr val="002060"/>
                </a:solidFill>
                <a:latin typeface="Arial Black" pitchFamily="34" charset="0"/>
                <a:ea typeface="Batang" pitchFamily="18" charset="-127"/>
              </a:rPr>
              <a:t>2.Рузибаева Наталья хуҗалыгы- 11 272 л;</a:t>
            </a:r>
            <a:endParaRPr lang="ru-RU" sz="2800" b="1" dirty="0" smtClean="0">
              <a:solidFill>
                <a:srgbClr val="002060"/>
              </a:solidFill>
              <a:latin typeface="Arial Black" pitchFamily="34" charset="0"/>
              <a:ea typeface="Batang" pitchFamily="18" charset="-127"/>
            </a:endParaRPr>
          </a:p>
          <a:p>
            <a:r>
              <a:rPr lang="ru-RU" sz="2800" b="1" dirty="0">
                <a:solidFill>
                  <a:srgbClr val="002060"/>
                </a:solidFill>
                <a:latin typeface="Arial Black" pitchFamily="34" charset="0"/>
                <a:ea typeface="Batang" pitchFamily="18" charset="-127"/>
              </a:rPr>
              <a:t>3</a:t>
            </a:r>
            <a:r>
              <a:rPr lang="ru-RU" sz="2800" b="1" dirty="0" smtClean="0">
                <a:solidFill>
                  <a:srgbClr val="002060"/>
                </a:solidFill>
                <a:latin typeface="Arial Black" pitchFamily="34" charset="0"/>
                <a:ea typeface="Batang" pitchFamily="18" charset="-127"/>
              </a:rPr>
              <a:t>.Ахмадиев </a:t>
            </a:r>
            <a:r>
              <a:rPr lang="ru-RU" sz="2800" b="1" dirty="0">
                <a:solidFill>
                  <a:srgbClr val="002060"/>
                </a:solidFill>
                <a:latin typeface="Arial Black" pitchFamily="34" charset="0"/>
                <a:ea typeface="Batang" pitchFamily="18" charset="-127"/>
              </a:rPr>
              <a:t>Альберт </a:t>
            </a:r>
            <a:r>
              <a:rPr lang="ru-RU" sz="2800" b="1" dirty="0" err="1">
                <a:solidFill>
                  <a:srgbClr val="002060"/>
                </a:solidFill>
                <a:latin typeface="Arial Black" pitchFamily="34" charset="0"/>
                <a:ea typeface="Batang" pitchFamily="18" charset="-127"/>
              </a:rPr>
              <a:t>хуҗалыгы</a:t>
            </a:r>
            <a:r>
              <a:rPr lang="ru-RU" sz="2800" b="1" dirty="0">
                <a:solidFill>
                  <a:srgbClr val="002060"/>
                </a:solidFill>
                <a:latin typeface="Arial Black" pitchFamily="34" charset="0"/>
                <a:ea typeface="Batang" pitchFamily="18" charset="-127"/>
              </a:rPr>
              <a:t>- </a:t>
            </a:r>
            <a:r>
              <a:rPr lang="ru-RU" sz="2800" b="1" dirty="0" smtClean="0">
                <a:solidFill>
                  <a:srgbClr val="002060"/>
                </a:solidFill>
                <a:latin typeface="Arial Black" pitchFamily="34" charset="0"/>
                <a:ea typeface="Batang" pitchFamily="18" charset="-127"/>
              </a:rPr>
              <a:t>7191 </a:t>
            </a:r>
            <a:r>
              <a:rPr lang="ru-RU" sz="2800" b="1" dirty="0">
                <a:solidFill>
                  <a:srgbClr val="002060"/>
                </a:solidFill>
                <a:latin typeface="Arial Black" pitchFamily="34" charset="0"/>
                <a:ea typeface="Batang" pitchFamily="18" charset="-127"/>
              </a:rPr>
              <a:t>л;</a:t>
            </a:r>
          </a:p>
          <a:p>
            <a:r>
              <a:rPr lang="ru-RU" sz="2800" b="1" dirty="0">
                <a:solidFill>
                  <a:srgbClr val="002060"/>
                </a:solidFill>
                <a:latin typeface="Arial Black" pitchFamily="34" charset="0"/>
                <a:ea typeface="Batang" pitchFamily="18" charset="-127"/>
              </a:rPr>
              <a:t>4</a:t>
            </a:r>
            <a:r>
              <a:rPr lang="ru-RU" sz="2800" b="1" dirty="0" smtClean="0">
                <a:solidFill>
                  <a:srgbClr val="002060"/>
                </a:solidFill>
                <a:latin typeface="Arial Black" pitchFamily="34" charset="0"/>
                <a:ea typeface="Batang" pitchFamily="18" charset="-127"/>
              </a:rPr>
              <a:t>.Ахметзянов </a:t>
            </a:r>
            <a:r>
              <a:rPr lang="ru-RU" sz="2800" b="1" dirty="0">
                <a:solidFill>
                  <a:srgbClr val="002060"/>
                </a:solidFill>
                <a:latin typeface="Arial Black" pitchFamily="34" charset="0"/>
                <a:ea typeface="Batang" pitchFamily="18" charset="-127"/>
              </a:rPr>
              <a:t>Ил</a:t>
            </a:r>
            <a:r>
              <a:rPr lang="tt-RU" sz="2800" b="1" dirty="0">
                <a:solidFill>
                  <a:srgbClr val="002060"/>
                </a:solidFill>
                <a:latin typeface="Arial Black" pitchFamily="34" charset="0"/>
                <a:ea typeface="Batang" pitchFamily="18" charset="-127"/>
              </a:rPr>
              <a:t>һ</a:t>
            </a:r>
            <a:r>
              <a:rPr lang="ru-RU" sz="2800" b="1" dirty="0" err="1">
                <a:solidFill>
                  <a:srgbClr val="002060"/>
                </a:solidFill>
                <a:latin typeface="Arial Black" pitchFamily="34" charset="0"/>
                <a:ea typeface="Batang" pitchFamily="18" charset="-127"/>
              </a:rPr>
              <a:t>ам</a:t>
            </a:r>
            <a:r>
              <a:rPr lang="ru-RU" sz="2800" b="1" dirty="0">
                <a:solidFill>
                  <a:srgbClr val="002060"/>
                </a:solidFill>
                <a:latin typeface="Arial Black" pitchFamily="34" charset="0"/>
                <a:ea typeface="Batang" pitchFamily="18" charset="-127"/>
              </a:rPr>
              <a:t> </a:t>
            </a:r>
            <a:r>
              <a:rPr lang="ru-RU" sz="2800" b="1" dirty="0" err="1">
                <a:solidFill>
                  <a:srgbClr val="002060"/>
                </a:solidFill>
                <a:latin typeface="Arial Black" pitchFamily="34" charset="0"/>
                <a:ea typeface="Batang" pitchFamily="18" charset="-127"/>
              </a:rPr>
              <a:t>хуҗалыгы</a:t>
            </a:r>
            <a:r>
              <a:rPr lang="ru-RU" sz="2800" b="1" dirty="0">
                <a:solidFill>
                  <a:srgbClr val="002060"/>
                </a:solidFill>
                <a:latin typeface="Arial Black" pitchFamily="34" charset="0"/>
                <a:ea typeface="Batang" pitchFamily="18" charset="-127"/>
              </a:rPr>
              <a:t> – </a:t>
            </a:r>
            <a:r>
              <a:rPr lang="ru-RU" sz="2800" b="1" dirty="0" smtClean="0">
                <a:solidFill>
                  <a:srgbClr val="002060"/>
                </a:solidFill>
                <a:latin typeface="Arial Black" pitchFamily="34" charset="0"/>
                <a:ea typeface="Batang" pitchFamily="18" charset="-127"/>
              </a:rPr>
              <a:t>5641;</a:t>
            </a:r>
          </a:p>
          <a:p>
            <a:r>
              <a:rPr lang="ru-RU" sz="2800" b="1" dirty="0" smtClean="0">
                <a:solidFill>
                  <a:srgbClr val="002060"/>
                </a:solidFill>
                <a:latin typeface="Arial Black" pitchFamily="34" charset="0"/>
                <a:ea typeface="Batang" pitchFamily="18" charset="-127"/>
              </a:rPr>
              <a:t>5.Ахмадиев </a:t>
            </a:r>
            <a:r>
              <a:rPr lang="ru-RU" sz="2800" b="1" dirty="0">
                <a:solidFill>
                  <a:srgbClr val="002060"/>
                </a:solidFill>
                <a:latin typeface="Arial Black" pitchFamily="34" charset="0"/>
                <a:ea typeface="Batang" pitchFamily="18" charset="-127"/>
              </a:rPr>
              <a:t>Ильшат хуҗалыгы-3371л;</a:t>
            </a:r>
          </a:p>
          <a:p>
            <a:r>
              <a:rPr lang="ru-RU" sz="2800" b="1" dirty="0">
                <a:solidFill>
                  <a:srgbClr val="002060"/>
                </a:solidFill>
                <a:latin typeface="Arial Black" pitchFamily="34" charset="0"/>
                <a:ea typeface="Batang" pitchFamily="18" charset="-127"/>
              </a:rPr>
              <a:t>6</a:t>
            </a:r>
            <a:r>
              <a:rPr lang="ru-RU" sz="2800" b="1" dirty="0" smtClean="0">
                <a:solidFill>
                  <a:srgbClr val="002060"/>
                </a:solidFill>
                <a:latin typeface="Arial Black" pitchFamily="34" charset="0"/>
                <a:ea typeface="Batang" pitchFamily="18" charset="-127"/>
              </a:rPr>
              <a:t>.Ахметзянов </a:t>
            </a:r>
            <a:r>
              <a:rPr lang="ru-RU" sz="2800" b="1" dirty="0" err="1" smtClean="0">
                <a:solidFill>
                  <a:srgbClr val="002060"/>
                </a:solidFill>
                <a:latin typeface="Arial Black" pitchFamily="34" charset="0"/>
                <a:ea typeface="Batang" pitchFamily="18" charset="-127"/>
              </a:rPr>
              <a:t>Илдус</a:t>
            </a:r>
            <a:r>
              <a:rPr lang="ru-RU" sz="2800" b="1" dirty="0" smtClean="0">
                <a:solidFill>
                  <a:srgbClr val="002060"/>
                </a:solidFill>
                <a:latin typeface="Arial Black" pitchFamily="34" charset="0"/>
                <a:ea typeface="Batang" pitchFamily="18" charset="-127"/>
              </a:rPr>
              <a:t> </a:t>
            </a:r>
            <a:r>
              <a:rPr lang="ru-RU" sz="2800" b="1" dirty="0" err="1">
                <a:solidFill>
                  <a:srgbClr val="002060"/>
                </a:solidFill>
                <a:latin typeface="Arial Black" pitchFamily="34" charset="0"/>
                <a:ea typeface="Batang" pitchFamily="18" charset="-127"/>
              </a:rPr>
              <a:t>хуҗалыгы</a:t>
            </a:r>
            <a:r>
              <a:rPr lang="ru-RU" sz="2800" b="1" dirty="0">
                <a:solidFill>
                  <a:srgbClr val="002060"/>
                </a:solidFill>
                <a:latin typeface="Arial Black" pitchFamily="34" charset="0"/>
                <a:ea typeface="Batang" pitchFamily="18" charset="-127"/>
              </a:rPr>
              <a:t>- </a:t>
            </a:r>
            <a:r>
              <a:rPr lang="ru-RU" sz="2800" b="1" dirty="0" smtClean="0">
                <a:solidFill>
                  <a:srgbClr val="002060"/>
                </a:solidFill>
                <a:latin typeface="Arial Black" pitchFamily="34" charset="0"/>
                <a:ea typeface="Batang" pitchFamily="18" charset="-127"/>
              </a:rPr>
              <a:t>2601 л</a:t>
            </a:r>
            <a:r>
              <a:rPr lang="ru-RU" sz="2800" b="1" dirty="0">
                <a:solidFill>
                  <a:srgbClr val="002060"/>
                </a:solidFill>
                <a:latin typeface="Arial Black" pitchFamily="34" charset="0"/>
                <a:ea typeface="Batang" pitchFamily="18" charset="-127"/>
              </a:rPr>
              <a:t>;</a:t>
            </a:r>
          </a:p>
          <a:p>
            <a:endParaRPr lang="ru-RU" sz="2800" b="1" dirty="0">
              <a:solidFill>
                <a:srgbClr val="002060"/>
              </a:solidFill>
              <a:latin typeface="Arial Black" pitchFamily="34" charset="0"/>
              <a:ea typeface="Batang" pitchFamily="18" charset="-127"/>
            </a:endParaRPr>
          </a:p>
          <a:p>
            <a:pPr algn="ctr"/>
            <a:r>
              <a:rPr lang="tt-RU" sz="2400" b="1" dirty="0" smtClean="0">
                <a:solidFill>
                  <a:srgbClr val="002060"/>
                </a:solidFill>
                <a:latin typeface="Arial Black" pitchFamily="34" charset="0"/>
                <a:ea typeface="Batang" pitchFamily="18" charset="-127"/>
              </a:rPr>
              <a:t>1</a:t>
            </a:r>
            <a:endParaRPr lang="ru-RU" dirty="0"/>
          </a:p>
        </p:txBody>
      </p:sp>
    </p:spTree>
    <p:extLst>
      <p:ext uri="{BB962C8B-B14F-4D97-AF65-F5344CB8AC3E}">
        <p14:creationId xmlns:p14="http://schemas.microsoft.com/office/powerpoint/2010/main" val="901551759"/>
      </p:ext>
    </p:extLst>
  </p:cSld>
  <p:clrMapOvr>
    <a:masterClrMapping/>
  </p:clrMapOvr>
  <p:transition>
    <p:wedg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8671"/>
            <a:ext cx="9144000" cy="5570756"/>
          </a:xfrm>
          <a:prstGeom prst="rect">
            <a:avLst/>
          </a:prstGeom>
        </p:spPr>
        <p:txBody>
          <a:bodyPr wrap="square">
            <a:spAutoFit/>
          </a:bodyPr>
          <a:lstStyle/>
          <a:p>
            <a:r>
              <a:rPr lang="tt-RU" sz="2800" b="1" dirty="0" smtClean="0">
                <a:solidFill>
                  <a:srgbClr val="002060"/>
                </a:solidFill>
                <a:latin typeface="Arial Black" pitchFamily="34" charset="0"/>
                <a:ea typeface="Batang" pitchFamily="18" charset="-127"/>
              </a:rPr>
              <a:t>Кадыбаш авылы буенча:</a:t>
            </a:r>
          </a:p>
          <a:p>
            <a:endParaRPr lang="ru-RU" sz="2800" b="1" dirty="0">
              <a:solidFill>
                <a:srgbClr val="002060"/>
              </a:solidFill>
              <a:latin typeface="Arial Black" pitchFamily="34" charset="0"/>
              <a:ea typeface="Batang" pitchFamily="18" charset="-127"/>
            </a:endParaRPr>
          </a:p>
          <a:p>
            <a:pPr marL="457200" indent="-457200">
              <a:buAutoNum type="arabicPeriod"/>
            </a:pPr>
            <a:r>
              <a:rPr lang="tt-RU" sz="2400" b="1" dirty="0" smtClean="0">
                <a:solidFill>
                  <a:srgbClr val="002060"/>
                </a:solidFill>
                <a:latin typeface="Arial Black" pitchFamily="34" charset="0"/>
                <a:ea typeface="Batang" pitchFamily="18" charset="-127"/>
              </a:rPr>
              <a:t>Дулкарнаев Илһам хуҗалыгы – 9575 л;</a:t>
            </a:r>
          </a:p>
          <a:p>
            <a:pPr marL="457200" indent="-457200">
              <a:buAutoNum type="arabicPeriod"/>
            </a:pPr>
            <a:r>
              <a:rPr lang="tt-RU" sz="2400" b="1" dirty="0" smtClean="0">
                <a:solidFill>
                  <a:srgbClr val="002060"/>
                </a:solidFill>
                <a:latin typeface="Arial Black" pitchFamily="34" charset="0"/>
                <a:ea typeface="Batang" pitchFamily="18" charset="-127"/>
              </a:rPr>
              <a:t>Айдаров Айрат хуҗалыгы – 9076 л ;</a:t>
            </a:r>
            <a:endParaRPr lang="ru-RU" sz="2400" b="1" dirty="0">
              <a:solidFill>
                <a:srgbClr val="002060"/>
              </a:solidFill>
              <a:latin typeface="Arial Black" pitchFamily="34" charset="0"/>
              <a:ea typeface="Batang" pitchFamily="18" charset="-127"/>
            </a:endParaRPr>
          </a:p>
          <a:p>
            <a:r>
              <a:rPr lang="ru-RU" sz="2400" b="1" dirty="0" smtClean="0">
                <a:solidFill>
                  <a:srgbClr val="002060"/>
                </a:solidFill>
                <a:latin typeface="Arial Black" pitchFamily="34" charset="0"/>
                <a:ea typeface="Batang" pitchFamily="18" charset="-127"/>
              </a:rPr>
              <a:t>3. </a:t>
            </a:r>
            <a:r>
              <a:rPr lang="ru-RU" sz="2400" b="1" dirty="0" err="1" smtClean="0">
                <a:solidFill>
                  <a:srgbClr val="002060"/>
                </a:solidFill>
                <a:latin typeface="Arial Black" pitchFamily="34" charset="0"/>
                <a:ea typeface="Batang" pitchFamily="18" charset="-127"/>
              </a:rPr>
              <a:t>Гайфиев</a:t>
            </a:r>
            <a:r>
              <a:rPr lang="ru-RU" sz="2400" b="1" dirty="0" smtClean="0">
                <a:solidFill>
                  <a:srgbClr val="002060"/>
                </a:solidFill>
                <a:latin typeface="Arial Black" pitchFamily="34" charset="0"/>
                <a:ea typeface="Batang" pitchFamily="18" charset="-127"/>
              </a:rPr>
              <a:t> Ринат </a:t>
            </a:r>
            <a:r>
              <a:rPr lang="ru-RU" sz="2400" b="1" dirty="0" err="1" smtClean="0">
                <a:solidFill>
                  <a:srgbClr val="002060"/>
                </a:solidFill>
                <a:latin typeface="Arial Black" pitchFamily="34" charset="0"/>
                <a:ea typeface="Batang" pitchFamily="18" charset="-127"/>
              </a:rPr>
              <a:t>хуҗалыгы</a:t>
            </a:r>
            <a:r>
              <a:rPr lang="ru-RU" sz="2400" b="1" dirty="0" smtClean="0">
                <a:solidFill>
                  <a:srgbClr val="002060"/>
                </a:solidFill>
                <a:latin typeface="Arial Black" pitchFamily="34" charset="0"/>
                <a:ea typeface="Batang" pitchFamily="18" charset="-127"/>
              </a:rPr>
              <a:t> – 5421 л;</a:t>
            </a:r>
          </a:p>
          <a:p>
            <a:r>
              <a:rPr lang="ru-RU" sz="2400" b="1" dirty="0" smtClean="0">
                <a:solidFill>
                  <a:srgbClr val="002060"/>
                </a:solidFill>
                <a:latin typeface="Arial Black" pitchFamily="34" charset="0"/>
                <a:ea typeface="Batang" pitchFamily="18" charset="-127"/>
              </a:rPr>
              <a:t>4. Рамазанов </a:t>
            </a:r>
            <a:r>
              <a:rPr lang="ru-RU" sz="2400" b="1" dirty="0" err="1" smtClean="0">
                <a:solidFill>
                  <a:srgbClr val="002060"/>
                </a:solidFill>
                <a:latin typeface="Arial Black" pitchFamily="34" charset="0"/>
                <a:ea typeface="Batang" pitchFamily="18" charset="-127"/>
              </a:rPr>
              <a:t>Рафиль</a:t>
            </a:r>
            <a:r>
              <a:rPr lang="ru-RU" sz="2400" b="1" dirty="0" smtClean="0">
                <a:solidFill>
                  <a:srgbClr val="002060"/>
                </a:solidFill>
                <a:latin typeface="Arial Black" pitchFamily="34" charset="0"/>
                <a:ea typeface="Batang" pitchFamily="18" charset="-127"/>
              </a:rPr>
              <a:t> </a:t>
            </a:r>
            <a:r>
              <a:rPr lang="ru-RU" sz="2400" b="1" dirty="0" err="1">
                <a:solidFill>
                  <a:srgbClr val="002060"/>
                </a:solidFill>
                <a:latin typeface="Arial Black" pitchFamily="34" charset="0"/>
                <a:ea typeface="Batang" pitchFamily="18" charset="-127"/>
              </a:rPr>
              <a:t>хуҗалыгы</a:t>
            </a:r>
            <a:r>
              <a:rPr lang="ru-RU" sz="2400" b="1" dirty="0">
                <a:solidFill>
                  <a:srgbClr val="002060"/>
                </a:solidFill>
                <a:latin typeface="Arial Black" pitchFamily="34" charset="0"/>
                <a:ea typeface="Batang" pitchFamily="18" charset="-127"/>
              </a:rPr>
              <a:t> – </a:t>
            </a:r>
            <a:r>
              <a:rPr lang="ru-RU" sz="2400" b="1" dirty="0" smtClean="0">
                <a:solidFill>
                  <a:srgbClr val="002060"/>
                </a:solidFill>
                <a:latin typeface="Arial Black" pitchFamily="34" charset="0"/>
                <a:ea typeface="Batang" pitchFamily="18" charset="-127"/>
              </a:rPr>
              <a:t>5046 </a:t>
            </a:r>
            <a:r>
              <a:rPr lang="ru-RU" sz="2400" b="1" dirty="0">
                <a:solidFill>
                  <a:srgbClr val="002060"/>
                </a:solidFill>
                <a:latin typeface="Arial Black" pitchFamily="34" charset="0"/>
                <a:ea typeface="Batang" pitchFamily="18" charset="-127"/>
              </a:rPr>
              <a:t>л;</a:t>
            </a:r>
          </a:p>
          <a:p>
            <a:r>
              <a:rPr lang="tt-RU" sz="2400" b="1" dirty="0" smtClean="0">
                <a:solidFill>
                  <a:srgbClr val="002060"/>
                </a:solidFill>
                <a:latin typeface="Arial Black" pitchFamily="34" charset="0"/>
                <a:ea typeface="Batang" pitchFamily="18" charset="-127"/>
              </a:rPr>
              <a:t>5.  Айдаров </a:t>
            </a:r>
            <a:r>
              <a:rPr lang="tt-RU" sz="2400" b="1" dirty="0">
                <a:solidFill>
                  <a:srgbClr val="002060"/>
                </a:solidFill>
                <a:latin typeface="Arial Black" pitchFamily="34" charset="0"/>
                <a:ea typeface="Batang" pitchFamily="18" charset="-127"/>
              </a:rPr>
              <a:t>Рәшит  хуҗалыгы </a:t>
            </a:r>
            <a:r>
              <a:rPr lang="tt-RU" sz="2400" b="1" dirty="0" smtClean="0">
                <a:solidFill>
                  <a:srgbClr val="002060"/>
                </a:solidFill>
                <a:latin typeface="Arial Black" pitchFamily="34" charset="0"/>
                <a:ea typeface="Batang" pitchFamily="18" charset="-127"/>
              </a:rPr>
              <a:t>-</a:t>
            </a:r>
            <a:r>
              <a:rPr lang="tt-RU" sz="2400" b="1" dirty="0">
                <a:solidFill>
                  <a:srgbClr val="002060"/>
                </a:solidFill>
                <a:latin typeface="Arial Black" pitchFamily="34" charset="0"/>
                <a:ea typeface="Batang" pitchFamily="18" charset="-127"/>
              </a:rPr>
              <a:t> </a:t>
            </a:r>
            <a:r>
              <a:rPr lang="tt-RU" sz="2400" b="1" dirty="0" smtClean="0">
                <a:solidFill>
                  <a:srgbClr val="002060"/>
                </a:solidFill>
                <a:latin typeface="Arial Black" pitchFamily="34" charset="0"/>
                <a:ea typeface="Batang" pitchFamily="18" charset="-127"/>
              </a:rPr>
              <a:t>3825 </a:t>
            </a:r>
            <a:r>
              <a:rPr lang="tt-RU" sz="2400" b="1" dirty="0">
                <a:solidFill>
                  <a:srgbClr val="002060"/>
                </a:solidFill>
                <a:latin typeface="Arial Black" pitchFamily="34" charset="0"/>
                <a:ea typeface="Batang" pitchFamily="18" charset="-127"/>
              </a:rPr>
              <a:t>л</a:t>
            </a:r>
            <a:r>
              <a:rPr lang="tt-RU" sz="2400" b="1" dirty="0" smtClean="0">
                <a:solidFill>
                  <a:srgbClr val="002060"/>
                </a:solidFill>
                <a:latin typeface="Arial Black" pitchFamily="34" charset="0"/>
                <a:ea typeface="Batang" pitchFamily="18" charset="-127"/>
              </a:rPr>
              <a:t>;</a:t>
            </a:r>
          </a:p>
          <a:p>
            <a:pPr marL="457200" indent="-457200">
              <a:buAutoNum type="arabicPeriod" startAt="6"/>
            </a:pPr>
            <a:r>
              <a:rPr lang="tt-RU" sz="2400" b="1" dirty="0" smtClean="0">
                <a:solidFill>
                  <a:srgbClr val="002060"/>
                </a:solidFill>
                <a:latin typeface="Arial Black" pitchFamily="34" charset="0"/>
                <a:ea typeface="Batang" pitchFamily="18" charset="-127"/>
              </a:rPr>
              <a:t>Абдуллин </a:t>
            </a:r>
            <a:r>
              <a:rPr lang="tt-RU" sz="2400" b="1" dirty="0">
                <a:solidFill>
                  <a:srgbClr val="002060"/>
                </a:solidFill>
                <a:latin typeface="Arial Black" pitchFamily="34" charset="0"/>
                <a:ea typeface="Batang" pitchFamily="18" charset="-127"/>
              </a:rPr>
              <a:t>Илһам хуҗалыгы-3685 л</a:t>
            </a:r>
            <a:r>
              <a:rPr lang="tt-RU" sz="2400" b="1" dirty="0" smtClean="0">
                <a:solidFill>
                  <a:srgbClr val="002060"/>
                </a:solidFill>
                <a:latin typeface="Arial Black" pitchFamily="34" charset="0"/>
                <a:ea typeface="Batang" pitchFamily="18" charset="-127"/>
              </a:rPr>
              <a:t>;</a:t>
            </a:r>
          </a:p>
          <a:p>
            <a:pPr marL="457200" indent="-457200">
              <a:buAutoNum type="arabicPeriod" startAt="6"/>
            </a:pPr>
            <a:r>
              <a:rPr lang="tt-RU" sz="2400" b="1" dirty="0" smtClean="0">
                <a:solidFill>
                  <a:srgbClr val="002060"/>
                </a:solidFill>
                <a:latin typeface="Arial Black" pitchFamily="34" charset="0"/>
                <a:ea typeface="Batang" pitchFamily="18" charset="-127"/>
              </a:rPr>
              <a:t>Исмагилов Ил</a:t>
            </a:r>
            <a:r>
              <a:rPr lang="ru-RU" sz="2400" b="1" dirty="0" smtClean="0">
                <a:solidFill>
                  <a:srgbClr val="002060"/>
                </a:solidFill>
                <a:latin typeface="Arial Black" pitchFamily="34" charset="0"/>
                <a:ea typeface="Batang" pitchFamily="18" charset="-127"/>
              </a:rPr>
              <a:t>ь</a:t>
            </a:r>
            <a:r>
              <a:rPr lang="tt-RU" sz="2400" b="1" dirty="0" smtClean="0">
                <a:solidFill>
                  <a:srgbClr val="002060"/>
                </a:solidFill>
                <a:latin typeface="Arial Black" pitchFamily="34" charset="0"/>
                <a:ea typeface="Batang" pitchFamily="18" charset="-127"/>
              </a:rPr>
              <a:t>нур хуҗалыгы -3440 л;</a:t>
            </a:r>
          </a:p>
          <a:p>
            <a:r>
              <a:rPr lang="tt-RU" sz="2400" b="1" dirty="0">
                <a:solidFill>
                  <a:srgbClr val="002060"/>
                </a:solidFill>
                <a:latin typeface="Arial Black" pitchFamily="34" charset="0"/>
                <a:ea typeface="Batang" pitchFamily="18" charset="-127"/>
              </a:rPr>
              <a:t>8</a:t>
            </a:r>
            <a:r>
              <a:rPr lang="tt-RU" sz="2400" b="1" dirty="0" smtClean="0">
                <a:solidFill>
                  <a:srgbClr val="002060"/>
                </a:solidFill>
                <a:latin typeface="Arial Black" pitchFamily="34" charset="0"/>
                <a:ea typeface="Batang" pitchFamily="18" charset="-127"/>
              </a:rPr>
              <a:t>.  Рамазанова Лариса хуҗалыгы -2999 л;</a:t>
            </a:r>
          </a:p>
          <a:p>
            <a:r>
              <a:rPr lang="tt-RU" sz="2400" b="1" dirty="0">
                <a:solidFill>
                  <a:srgbClr val="002060"/>
                </a:solidFill>
                <a:latin typeface="Arial Black" pitchFamily="34" charset="0"/>
                <a:ea typeface="Batang" pitchFamily="18" charset="-127"/>
              </a:rPr>
              <a:t>9</a:t>
            </a:r>
            <a:r>
              <a:rPr lang="tt-RU" sz="2400" b="1" dirty="0" smtClean="0">
                <a:solidFill>
                  <a:srgbClr val="002060"/>
                </a:solidFill>
                <a:latin typeface="Arial Black" pitchFamily="34" charset="0"/>
                <a:ea typeface="Batang" pitchFamily="18" charset="-127"/>
              </a:rPr>
              <a:t>.  Дулкарнаев Ромел</a:t>
            </a:r>
            <a:r>
              <a:rPr lang="ru-RU" sz="2400" b="1" dirty="0" smtClean="0">
                <a:solidFill>
                  <a:srgbClr val="002060"/>
                </a:solidFill>
                <a:latin typeface="Arial Black" pitchFamily="34" charset="0"/>
                <a:ea typeface="Batang" pitchFamily="18" charset="-127"/>
              </a:rPr>
              <a:t>ь</a:t>
            </a:r>
            <a:r>
              <a:rPr lang="tt-RU" sz="2400" b="1" dirty="0" smtClean="0">
                <a:solidFill>
                  <a:srgbClr val="002060"/>
                </a:solidFill>
                <a:latin typeface="Arial Black" pitchFamily="34" charset="0"/>
                <a:ea typeface="Batang" pitchFamily="18" charset="-127"/>
              </a:rPr>
              <a:t> хуҗалыгы – 2989 л;</a:t>
            </a:r>
          </a:p>
          <a:p>
            <a:r>
              <a:rPr lang="tt-RU" sz="2400" b="1" dirty="0" smtClean="0">
                <a:solidFill>
                  <a:srgbClr val="002060"/>
                </a:solidFill>
                <a:latin typeface="Arial Black" pitchFamily="34" charset="0"/>
                <a:ea typeface="Batang" pitchFamily="18" charset="-127"/>
              </a:rPr>
              <a:t>10.  Башаров </a:t>
            </a:r>
            <a:r>
              <a:rPr lang="tt-RU" sz="2400" b="1" dirty="0">
                <a:solidFill>
                  <a:srgbClr val="002060"/>
                </a:solidFill>
                <a:latin typeface="Arial Black" pitchFamily="34" charset="0"/>
                <a:ea typeface="Batang" pitchFamily="18" charset="-127"/>
              </a:rPr>
              <a:t>Тахир хуҗалыгы  -- </a:t>
            </a:r>
            <a:r>
              <a:rPr lang="tt-RU" sz="2400" b="1" dirty="0" smtClean="0">
                <a:solidFill>
                  <a:srgbClr val="002060"/>
                </a:solidFill>
                <a:latin typeface="Arial Black" pitchFamily="34" charset="0"/>
                <a:ea typeface="Batang" pitchFamily="18" charset="-127"/>
              </a:rPr>
              <a:t>2654 </a:t>
            </a:r>
            <a:r>
              <a:rPr lang="tt-RU" sz="2400" b="1" dirty="0">
                <a:solidFill>
                  <a:srgbClr val="002060"/>
                </a:solidFill>
                <a:latin typeface="Arial Black" pitchFamily="34" charset="0"/>
                <a:ea typeface="Batang" pitchFamily="18" charset="-127"/>
              </a:rPr>
              <a:t>л</a:t>
            </a:r>
            <a:r>
              <a:rPr lang="tt-RU" sz="2400" b="1" dirty="0" smtClean="0">
                <a:solidFill>
                  <a:srgbClr val="002060"/>
                </a:solidFill>
                <a:latin typeface="Arial Black" pitchFamily="34" charset="0"/>
                <a:ea typeface="Batang" pitchFamily="18" charset="-127"/>
              </a:rPr>
              <a:t>;</a:t>
            </a:r>
          </a:p>
          <a:p>
            <a:r>
              <a:rPr lang="tt-RU" sz="2400" b="1" dirty="0" smtClean="0">
                <a:solidFill>
                  <a:srgbClr val="002060"/>
                </a:solidFill>
                <a:latin typeface="Arial Black" pitchFamily="34" charset="0"/>
                <a:ea typeface="Batang" pitchFamily="18" charset="-127"/>
              </a:rPr>
              <a:t>11.Муллануров Фатхелбаян хуҗалыгы -1545 л;</a:t>
            </a:r>
            <a:endParaRPr lang="tt-RU" sz="2400" b="1" dirty="0">
              <a:solidFill>
                <a:srgbClr val="002060"/>
              </a:solidFill>
              <a:latin typeface="Arial Black" pitchFamily="34" charset="0"/>
              <a:ea typeface="Batang" pitchFamily="18" charset="-127"/>
            </a:endParaRPr>
          </a:p>
          <a:p>
            <a:endParaRPr lang="tt-RU" b="1" dirty="0">
              <a:solidFill>
                <a:srgbClr val="002060"/>
              </a:solidFill>
              <a:latin typeface="Arial Black" pitchFamily="34" charset="0"/>
              <a:ea typeface="Batang" pitchFamily="18" charset="-127"/>
            </a:endParaRPr>
          </a:p>
          <a:p>
            <a:endParaRPr lang="ru-RU" dirty="0"/>
          </a:p>
        </p:txBody>
      </p:sp>
    </p:spTree>
    <p:extLst>
      <p:ext uri="{BB962C8B-B14F-4D97-AF65-F5344CB8AC3E}">
        <p14:creationId xmlns:p14="http://schemas.microsoft.com/office/powerpoint/2010/main" val="3500543525"/>
      </p:ext>
    </p:extLst>
  </p:cSld>
  <p:clrMapOvr>
    <a:masterClrMapping/>
  </p:clrMapOvr>
  <p:transition>
    <p:wedg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628800"/>
            <a:ext cx="3891533" cy="31455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625995"/>
            <a:ext cx="3819525" cy="31455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620038"/>
      </p:ext>
    </p:extLst>
  </p:cSld>
  <p:clrMapOvr>
    <a:masterClrMapping/>
  </p:clrMapOvr>
  <p:transition>
    <p:wedg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tt-RU" dirty="0" smtClean="0"/>
              <a:t>Әйбәт сортлы викторияләр үстерә</a:t>
            </a:r>
            <a:endParaRPr lang="ru-RU" dirty="0"/>
          </a:p>
        </p:txBody>
      </p:sp>
      <p:pic>
        <p:nvPicPr>
          <p:cNvPr id="4" name="Содержимое 3" descr="&amp;ZHcy;&amp;icy;&amp;tcy;&amp;iecy;&amp;lcy;&amp;icy; &amp;Kcy;&amp;acy;&amp;scy;&amp;acy;&amp;iecy;&amp;vcy;&amp;acy; &amp;scy; &amp;ucy;&amp;scy;&amp;pcy;&amp;iecy;&amp;khcy;&amp;ocy;&amp;mcy; &amp;rcy;&amp;acy;&amp;zcy;&amp;vcy;&amp;ocy;&amp;dcy;&amp;yacy;&amp;tcy; &amp;scy;&amp;ocy;&amp;rcy;&amp;tcy;&amp;ocy;&amp;vcy;&amp;ucy;&amp;yucy; &amp;vcy;&amp;icy;&amp;kcy;&amp;tcy;&amp;ocy;&amp;rcy;&amp;icy;&amp;yucy;"/>
          <p:cNvPicPr>
            <a:picLocks noGrp="1"/>
          </p:cNvPicPr>
          <p:nvPr>
            <p:ph idx="1"/>
          </p:nvPr>
        </p:nvPicPr>
        <p:blipFill>
          <a:blip r:embed="rId2"/>
          <a:srcRect/>
          <a:stretch>
            <a:fillRect/>
          </a:stretch>
        </p:blipFill>
        <p:spPr bwMode="auto">
          <a:xfrm>
            <a:off x="467544" y="1916832"/>
            <a:ext cx="8208912" cy="4824536"/>
          </a:xfrm>
          <a:prstGeom prst="rect">
            <a:avLst/>
          </a:prstGeom>
          <a:noFill/>
          <a:ln w="9525">
            <a:noFill/>
            <a:miter lim="800000"/>
            <a:headEnd/>
            <a:tailEnd/>
          </a:ln>
        </p:spPr>
      </p:pic>
    </p:spTree>
    <p:extLst>
      <p:ext uri="{BB962C8B-B14F-4D97-AF65-F5344CB8AC3E}">
        <p14:creationId xmlns:p14="http://schemas.microsoft.com/office/powerpoint/2010/main" val="1808242368"/>
      </p:ext>
    </p:extLst>
  </p:cSld>
  <p:clrMapOvr>
    <a:masterClrMapping/>
  </p:clrMapOvr>
  <p:transition>
    <p:wedg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764704"/>
            <a:ext cx="7272808" cy="49065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0321888"/>
      </p:ext>
    </p:extLst>
  </p:cSld>
  <p:clrMapOvr>
    <a:masterClrMapping/>
  </p:clrMapOvr>
  <p:transition>
    <p:wedg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20788"/>
            <a:ext cx="5184576" cy="4530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0396" y="1772816"/>
            <a:ext cx="2968027" cy="402602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Tree>
    <p:extLst>
      <p:ext uri="{BB962C8B-B14F-4D97-AF65-F5344CB8AC3E}">
        <p14:creationId xmlns:p14="http://schemas.microsoft.com/office/powerpoint/2010/main" val="444005654"/>
      </p:ext>
    </p:extLst>
  </p:cSld>
  <p:clrMapOvr>
    <a:masterClrMapping/>
  </p:clrMapOvr>
  <p:transition>
    <p:wedg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2088236336"/>
              </p:ext>
            </p:extLst>
          </p:nvPr>
        </p:nvGraphicFramePr>
        <p:xfrm>
          <a:off x="571472" y="1785927"/>
          <a:ext cx="8072493" cy="2182561"/>
        </p:xfrm>
        <a:graphic>
          <a:graphicData uri="http://schemas.openxmlformats.org/drawingml/2006/table">
            <a:tbl>
              <a:tblPr/>
              <a:tblGrid>
                <a:gridCol w="2690550">
                  <a:extLst>
                    <a:ext uri="{9D8B030D-6E8A-4147-A177-3AD203B41FA5}">
                      <a16:colId xmlns:a16="http://schemas.microsoft.com/office/drawing/2014/main" val="20000"/>
                    </a:ext>
                  </a:extLst>
                </a:gridCol>
                <a:gridCol w="2690550">
                  <a:extLst>
                    <a:ext uri="{9D8B030D-6E8A-4147-A177-3AD203B41FA5}">
                      <a16:colId xmlns:a16="http://schemas.microsoft.com/office/drawing/2014/main" val="20001"/>
                    </a:ext>
                  </a:extLst>
                </a:gridCol>
                <a:gridCol w="1353709">
                  <a:extLst>
                    <a:ext uri="{9D8B030D-6E8A-4147-A177-3AD203B41FA5}">
                      <a16:colId xmlns:a16="http://schemas.microsoft.com/office/drawing/2014/main" val="20002"/>
                    </a:ext>
                  </a:extLst>
                </a:gridCol>
                <a:gridCol w="1337684">
                  <a:extLst>
                    <a:ext uri="{9D8B030D-6E8A-4147-A177-3AD203B41FA5}">
                      <a16:colId xmlns:a16="http://schemas.microsoft.com/office/drawing/2014/main" val="20003"/>
                    </a:ext>
                  </a:extLst>
                </a:gridCol>
              </a:tblGrid>
              <a:tr h="500065">
                <a:tc>
                  <a:txBody>
                    <a:bodyPr/>
                    <a:lstStyle/>
                    <a:p>
                      <a:pPr>
                        <a:lnSpc>
                          <a:spcPct val="115000"/>
                        </a:lnSpc>
                        <a:spcAft>
                          <a:spcPts val="0"/>
                        </a:spcAft>
                      </a:pPr>
                      <a:r>
                        <a:rPr lang="tt-RU" sz="2400" b="1" dirty="0">
                          <a:solidFill>
                            <a:srgbClr val="FF0000"/>
                          </a:solidFill>
                          <a:latin typeface="Calibri"/>
                          <a:ea typeface="Calibri"/>
                          <a:cs typeface="Times New Roman"/>
                        </a:rPr>
                        <a:t>НДФЛ</a:t>
                      </a:r>
                      <a:endParaRPr lang="ru-RU" sz="2400" b="1" dirty="0">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t-RU" sz="2400" b="1" dirty="0" smtClean="0">
                          <a:solidFill>
                            <a:srgbClr val="FF0000"/>
                          </a:solidFill>
                          <a:latin typeface="Calibri"/>
                          <a:ea typeface="Calibri"/>
                          <a:cs typeface="Times New Roman"/>
                        </a:rPr>
                        <a:t>96 000</a:t>
                      </a:r>
                      <a:endParaRPr lang="ru-RU" sz="2400" b="1" dirty="0">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t-RU" sz="2400" b="1" dirty="0" smtClean="0">
                          <a:solidFill>
                            <a:srgbClr val="FF0000"/>
                          </a:solidFill>
                          <a:latin typeface="Calibri"/>
                          <a:ea typeface="Calibri"/>
                          <a:cs typeface="Times New Roman"/>
                        </a:rPr>
                        <a:t>96</a:t>
                      </a:r>
                      <a:r>
                        <a:rPr lang="tt-RU" sz="2400" b="1" baseline="0" dirty="0" smtClean="0">
                          <a:solidFill>
                            <a:srgbClr val="FF0000"/>
                          </a:solidFill>
                          <a:latin typeface="Calibri"/>
                          <a:ea typeface="Calibri"/>
                          <a:cs typeface="Times New Roman"/>
                        </a:rPr>
                        <a:t> </a:t>
                      </a:r>
                      <a:r>
                        <a:rPr lang="tt-RU" sz="2400" b="1" dirty="0" smtClean="0">
                          <a:solidFill>
                            <a:srgbClr val="FF0000"/>
                          </a:solidFill>
                          <a:latin typeface="Calibri"/>
                          <a:ea typeface="Calibri"/>
                          <a:cs typeface="Times New Roman"/>
                        </a:rPr>
                        <a:t>000</a:t>
                      </a:r>
                      <a:endParaRPr lang="ru-RU" sz="2400" b="1" dirty="0">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t-RU" sz="2400" b="1" dirty="0" smtClean="0">
                          <a:solidFill>
                            <a:srgbClr val="FF0000"/>
                          </a:solidFill>
                          <a:latin typeface="Calibri"/>
                          <a:ea typeface="Calibri"/>
                          <a:cs typeface="Times New Roman"/>
                        </a:rPr>
                        <a:t>100%</a:t>
                      </a:r>
                      <a:endParaRPr lang="ru-RU" sz="2400" b="1" dirty="0">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62430">
                <a:tc>
                  <a:txBody>
                    <a:bodyPr/>
                    <a:lstStyle/>
                    <a:p>
                      <a:pPr>
                        <a:lnSpc>
                          <a:spcPct val="115000"/>
                        </a:lnSpc>
                        <a:spcAft>
                          <a:spcPts val="0"/>
                        </a:spcAft>
                      </a:pPr>
                      <a:r>
                        <a:rPr lang="tt-RU" sz="2400" b="1" dirty="0">
                          <a:solidFill>
                            <a:srgbClr val="FF0000"/>
                          </a:solidFill>
                          <a:latin typeface="Calibri"/>
                          <a:ea typeface="Calibri"/>
                          <a:cs typeface="Times New Roman"/>
                        </a:rPr>
                        <a:t>МИЛЕК НАЛОГЫ</a:t>
                      </a:r>
                      <a:endParaRPr lang="ru-RU" sz="2400" b="1" dirty="0">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t-RU" sz="2400" b="1" dirty="0" smtClean="0">
                          <a:solidFill>
                            <a:srgbClr val="FF0000"/>
                          </a:solidFill>
                          <a:latin typeface="Calibri"/>
                          <a:ea typeface="Calibri"/>
                          <a:cs typeface="Times New Roman"/>
                        </a:rPr>
                        <a:t>15 </a:t>
                      </a:r>
                      <a:r>
                        <a:rPr lang="tt-RU" sz="2400" b="1" dirty="0">
                          <a:solidFill>
                            <a:srgbClr val="FF0000"/>
                          </a:solidFill>
                          <a:latin typeface="Calibri"/>
                          <a:ea typeface="Calibri"/>
                          <a:cs typeface="Times New Roman"/>
                        </a:rPr>
                        <a:t>000</a:t>
                      </a:r>
                      <a:endParaRPr lang="ru-RU" sz="2400" b="1" dirty="0">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400" b="1" dirty="0" smtClean="0">
                          <a:solidFill>
                            <a:srgbClr val="FF0000"/>
                          </a:solidFill>
                          <a:latin typeface="Calibri"/>
                          <a:ea typeface="Calibri"/>
                          <a:cs typeface="Times New Roman"/>
                        </a:rPr>
                        <a:t>12 000</a:t>
                      </a:r>
                      <a:endParaRPr lang="ru-RU" sz="2400" b="1" dirty="0">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t-RU" sz="2400" b="1" dirty="0" smtClean="0">
                          <a:solidFill>
                            <a:srgbClr val="FF0000"/>
                          </a:solidFill>
                          <a:latin typeface="Calibri"/>
                          <a:ea typeface="Calibri"/>
                          <a:cs typeface="Times New Roman"/>
                        </a:rPr>
                        <a:t> 80</a:t>
                      </a:r>
                      <a:r>
                        <a:rPr lang="tt-RU" sz="2400" b="1" baseline="0" dirty="0" smtClean="0">
                          <a:solidFill>
                            <a:srgbClr val="FF0000"/>
                          </a:solidFill>
                          <a:latin typeface="Calibri"/>
                          <a:ea typeface="Calibri"/>
                          <a:cs typeface="Times New Roman"/>
                        </a:rPr>
                        <a:t> </a:t>
                      </a:r>
                      <a:r>
                        <a:rPr lang="tt-RU" sz="2400" b="1" dirty="0" smtClean="0">
                          <a:solidFill>
                            <a:srgbClr val="FF0000"/>
                          </a:solidFill>
                          <a:latin typeface="Calibri"/>
                          <a:ea typeface="Calibri"/>
                          <a:cs typeface="Times New Roman"/>
                        </a:rPr>
                        <a:t>%</a:t>
                      </a:r>
                      <a:endParaRPr lang="ru-RU" sz="2400" b="1" dirty="0">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2430">
                <a:tc>
                  <a:txBody>
                    <a:bodyPr/>
                    <a:lstStyle/>
                    <a:p>
                      <a:pPr>
                        <a:lnSpc>
                          <a:spcPct val="115000"/>
                        </a:lnSpc>
                        <a:spcAft>
                          <a:spcPts val="0"/>
                        </a:spcAft>
                      </a:pPr>
                      <a:r>
                        <a:rPr lang="tt-RU" sz="2400" b="1" dirty="0">
                          <a:solidFill>
                            <a:srgbClr val="FF0000"/>
                          </a:solidFill>
                          <a:latin typeface="Calibri"/>
                          <a:ea typeface="Calibri"/>
                          <a:cs typeface="Times New Roman"/>
                        </a:rPr>
                        <a:t>ҖИР НАЛОГЫ</a:t>
                      </a:r>
                      <a:endParaRPr lang="ru-RU" sz="2400" b="1" dirty="0">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t-RU" sz="2400" b="1" dirty="0" smtClean="0">
                          <a:solidFill>
                            <a:srgbClr val="FF0000"/>
                          </a:solidFill>
                          <a:latin typeface="Calibri"/>
                          <a:ea typeface="Calibri"/>
                          <a:cs typeface="Times New Roman"/>
                        </a:rPr>
                        <a:t>260 </a:t>
                      </a:r>
                      <a:r>
                        <a:rPr lang="tt-RU" sz="2400" b="1" dirty="0">
                          <a:solidFill>
                            <a:srgbClr val="FF0000"/>
                          </a:solidFill>
                          <a:latin typeface="Calibri"/>
                          <a:ea typeface="Calibri"/>
                          <a:cs typeface="Times New Roman"/>
                        </a:rPr>
                        <a:t>000</a:t>
                      </a:r>
                      <a:endParaRPr lang="ru-RU" sz="2400" b="1" dirty="0">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400" b="1" dirty="0" smtClean="0">
                          <a:solidFill>
                            <a:srgbClr val="FF0000"/>
                          </a:solidFill>
                          <a:latin typeface="Calibri"/>
                          <a:ea typeface="Calibri"/>
                          <a:cs typeface="Times New Roman"/>
                        </a:rPr>
                        <a:t>246 000</a:t>
                      </a:r>
                      <a:endParaRPr lang="ru-RU" sz="2400" b="1" dirty="0">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t-RU" sz="2400" b="1" baseline="0" dirty="0" smtClean="0">
                          <a:solidFill>
                            <a:srgbClr val="FF0000"/>
                          </a:solidFill>
                          <a:latin typeface="Calibri"/>
                          <a:ea typeface="Calibri"/>
                          <a:cs typeface="Times New Roman"/>
                        </a:rPr>
                        <a:t> 91,3 </a:t>
                      </a:r>
                      <a:r>
                        <a:rPr lang="tt-RU" sz="2400" b="1" dirty="0" smtClean="0">
                          <a:solidFill>
                            <a:srgbClr val="FF0000"/>
                          </a:solidFill>
                          <a:latin typeface="Calibri"/>
                          <a:ea typeface="Calibri"/>
                          <a:cs typeface="Times New Roman"/>
                        </a:rPr>
                        <a:t>%</a:t>
                      </a:r>
                      <a:endParaRPr lang="ru-RU" sz="2400" b="1" dirty="0">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2430">
                <a:tc>
                  <a:txBody>
                    <a:bodyPr/>
                    <a:lstStyle/>
                    <a:p>
                      <a:pPr>
                        <a:lnSpc>
                          <a:spcPct val="115000"/>
                        </a:lnSpc>
                        <a:spcAft>
                          <a:spcPts val="0"/>
                        </a:spcAft>
                      </a:pPr>
                      <a:r>
                        <a:rPr lang="tt-RU" sz="2400" b="1" dirty="0">
                          <a:solidFill>
                            <a:srgbClr val="FF0000"/>
                          </a:solidFill>
                          <a:latin typeface="Calibri"/>
                          <a:ea typeface="Calibri"/>
                          <a:cs typeface="Times New Roman"/>
                        </a:rPr>
                        <a:t>ГОСПОШЛИНА</a:t>
                      </a:r>
                      <a:endParaRPr lang="ru-RU" sz="2400" b="1" dirty="0">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t-RU" sz="2400" b="1" dirty="0">
                          <a:solidFill>
                            <a:srgbClr val="FF0000"/>
                          </a:solidFill>
                          <a:latin typeface="Calibri"/>
                          <a:ea typeface="Calibri"/>
                          <a:cs typeface="Times New Roman"/>
                        </a:rPr>
                        <a:t>6</a:t>
                      </a:r>
                      <a:r>
                        <a:rPr lang="tt-RU" sz="2400" b="1" dirty="0" smtClean="0">
                          <a:solidFill>
                            <a:srgbClr val="FF0000"/>
                          </a:solidFill>
                          <a:latin typeface="Calibri"/>
                          <a:ea typeface="Calibri"/>
                          <a:cs typeface="Times New Roman"/>
                        </a:rPr>
                        <a:t> </a:t>
                      </a:r>
                      <a:r>
                        <a:rPr lang="tt-RU" sz="2400" b="1" dirty="0">
                          <a:solidFill>
                            <a:srgbClr val="FF0000"/>
                          </a:solidFill>
                          <a:latin typeface="Calibri"/>
                          <a:ea typeface="Calibri"/>
                          <a:cs typeface="Times New Roman"/>
                        </a:rPr>
                        <a:t>000</a:t>
                      </a:r>
                      <a:endParaRPr lang="ru-RU" sz="2400" b="1" dirty="0">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t-RU" sz="2400" b="1" dirty="0" smtClean="0">
                          <a:solidFill>
                            <a:srgbClr val="FF0000"/>
                          </a:solidFill>
                          <a:latin typeface="Calibri"/>
                          <a:ea typeface="Calibri"/>
                          <a:cs typeface="Times New Roman"/>
                        </a:rPr>
                        <a:t>5500</a:t>
                      </a:r>
                      <a:endParaRPr lang="ru-RU" sz="2400" b="1" dirty="0">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t-RU" sz="2400" b="1" baseline="0" dirty="0" smtClean="0">
                          <a:solidFill>
                            <a:srgbClr val="FF0000"/>
                          </a:solidFill>
                          <a:latin typeface="Calibri"/>
                          <a:ea typeface="Calibri"/>
                          <a:cs typeface="Times New Roman"/>
                        </a:rPr>
                        <a:t> 92 </a:t>
                      </a:r>
                      <a:r>
                        <a:rPr lang="tt-RU" sz="2400" b="1" dirty="0" smtClean="0">
                          <a:solidFill>
                            <a:srgbClr val="FF0000"/>
                          </a:solidFill>
                          <a:latin typeface="Calibri"/>
                          <a:ea typeface="Calibri"/>
                          <a:cs typeface="Times New Roman"/>
                        </a:rPr>
                        <a:t>%</a:t>
                      </a:r>
                      <a:endParaRPr lang="ru-RU" sz="2400" b="1" dirty="0">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62430">
                <a:tc>
                  <a:txBody>
                    <a:bodyPr/>
                    <a:lstStyle/>
                    <a:p>
                      <a:pPr>
                        <a:lnSpc>
                          <a:spcPct val="115000"/>
                        </a:lnSpc>
                        <a:spcAft>
                          <a:spcPts val="0"/>
                        </a:spcAft>
                      </a:pPr>
                      <a:r>
                        <a:rPr lang="tt-RU" sz="2400" b="1">
                          <a:solidFill>
                            <a:srgbClr val="FF0000"/>
                          </a:solidFill>
                          <a:latin typeface="Calibri"/>
                          <a:ea typeface="Calibri"/>
                          <a:cs typeface="Times New Roman"/>
                        </a:rPr>
                        <a:t>ҮЗАРАСАЛЫМ</a:t>
                      </a:r>
                      <a:endParaRPr lang="ru-RU" sz="2400" b="1">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t-RU" sz="2400" b="1" dirty="0" smtClean="0">
                          <a:solidFill>
                            <a:srgbClr val="FF0000"/>
                          </a:solidFill>
                          <a:latin typeface="Calibri"/>
                          <a:ea typeface="Calibri"/>
                          <a:cs typeface="Times New Roman"/>
                        </a:rPr>
                        <a:t>142</a:t>
                      </a:r>
                      <a:r>
                        <a:rPr lang="tt-RU" sz="2400" b="1" baseline="0" dirty="0" smtClean="0">
                          <a:solidFill>
                            <a:srgbClr val="FF0000"/>
                          </a:solidFill>
                          <a:latin typeface="Calibri"/>
                          <a:ea typeface="Calibri"/>
                          <a:cs typeface="Times New Roman"/>
                        </a:rPr>
                        <a:t> 0</a:t>
                      </a:r>
                      <a:r>
                        <a:rPr lang="tt-RU" sz="2400" b="1" dirty="0" smtClean="0">
                          <a:solidFill>
                            <a:srgbClr val="FF0000"/>
                          </a:solidFill>
                          <a:latin typeface="Calibri"/>
                          <a:ea typeface="Calibri"/>
                          <a:cs typeface="Times New Roman"/>
                        </a:rPr>
                        <a:t>00</a:t>
                      </a:r>
                      <a:endParaRPr lang="ru-RU" sz="2400" b="1" dirty="0">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t-RU" sz="2400" b="1" dirty="0" smtClean="0">
                          <a:solidFill>
                            <a:srgbClr val="FF0000"/>
                          </a:solidFill>
                          <a:latin typeface="Calibri"/>
                          <a:ea typeface="Calibri"/>
                          <a:cs typeface="Times New Roman"/>
                        </a:rPr>
                        <a:t>142</a:t>
                      </a:r>
                      <a:r>
                        <a:rPr lang="tt-RU" sz="2400" b="1" baseline="0" dirty="0" smtClean="0">
                          <a:solidFill>
                            <a:srgbClr val="FF0000"/>
                          </a:solidFill>
                          <a:latin typeface="Calibri"/>
                          <a:ea typeface="Calibri"/>
                          <a:cs typeface="Times New Roman"/>
                        </a:rPr>
                        <a:t> 000</a:t>
                      </a:r>
                      <a:endParaRPr lang="ru-RU" sz="2400" b="1" dirty="0">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t-RU" sz="2400" b="1" dirty="0">
                          <a:solidFill>
                            <a:srgbClr val="FF0000"/>
                          </a:solidFill>
                          <a:latin typeface="Calibri"/>
                          <a:ea typeface="Calibri"/>
                          <a:cs typeface="Times New Roman"/>
                        </a:rPr>
                        <a:t>100%</a:t>
                      </a:r>
                      <a:endParaRPr lang="ru-RU" sz="2400" b="1" dirty="0">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2705" name="Rectangle 1"/>
          <p:cNvSpPr>
            <a:spLocks noChangeArrowheads="1"/>
          </p:cNvSpPr>
          <p:nvPr/>
        </p:nvSpPr>
        <p:spPr bwMode="auto">
          <a:xfrm>
            <a:off x="1928794" y="857232"/>
            <a:ext cx="500066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4000" b="1" i="0" u="none" strike="noStrike" cap="none" normalizeH="0" baseline="0" dirty="0" smtClean="0">
                <a:ln>
                  <a:noFill/>
                </a:ln>
                <a:solidFill>
                  <a:srgbClr val="0070C0"/>
                </a:solidFill>
                <a:effectLst/>
                <a:latin typeface="Calibri" pitchFamily="34" charset="0"/>
                <a:ea typeface="Calibri" pitchFamily="34" charset="0"/>
                <a:cs typeface="Times New Roman" pitchFamily="18" charset="0"/>
              </a:rPr>
              <a:t>БЮДЖЕТ </a:t>
            </a:r>
            <a:r>
              <a:rPr kumimoji="0" lang="tt-RU" sz="4000" b="1" i="0" u="none" strike="noStrike" cap="none" normalizeH="0" baseline="0" dirty="0" smtClean="0">
                <a:ln>
                  <a:noFill/>
                </a:ln>
                <a:solidFill>
                  <a:srgbClr val="0070C0"/>
                </a:solidFill>
                <a:effectLst/>
                <a:latin typeface="Calibri" pitchFamily="34" charset="0"/>
                <a:ea typeface="Calibri" pitchFamily="34" charset="0"/>
                <a:cs typeface="Times New Roman" pitchFamily="18" charset="0"/>
              </a:rPr>
              <a:t>   ҮТӘЛЕШЕ</a:t>
            </a:r>
            <a:endParaRPr kumimoji="0" lang="tt-RU" sz="4000" b="1" i="0" u="none" strike="noStrike" cap="none" normalizeH="0" baseline="0" dirty="0" smtClean="0">
              <a:ln>
                <a:noFill/>
              </a:ln>
              <a:solidFill>
                <a:srgbClr val="0070C0"/>
              </a:solidFill>
              <a:effectLst/>
              <a:latin typeface="Arial" pitchFamily="34" charset="0"/>
              <a:cs typeface="Arial" pitchFamily="34" charset="0"/>
            </a:endParaRPr>
          </a:p>
        </p:txBody>
      </p:sp>
    </p:spTree>
    <p:extLst>
      <p:ext uri="{BB962C8B-B14F-4D97-AF65-F5344CB8AC3E}">
        <p14:creationId xmlns:p14="http://schemas.microsoft.com/office/powerpoint/2010/main" val="1751269341"/>
      </p:ext>
    </p:extLst>
  </p:cSld>
  <p:clrMapOvr>
    <a:masterClrMapping/>
  </p:clrMapOvr>
  <p:transition>
    <p:wedg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438896"/>
          </a:xfrm>
        </p:spPr>
        <p:txBody>
          <a:bodyPr>
            <a:noAutofit/>
          </a:bodyPr>
          <a:lstStyle/>
          <a:p>
            <a:pPr algn="ctr"/>
            <a:r>
              <a:rPr lang="tt-RU" sz="4800" dirty="0" smtClean="0"/>
              <a:t>Налог түләмәүчеләр исемлеге</a:t>
            </a:r>
            <a:endParaRPr lang="ru-RU" sz="4800" dirty="0"/>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539630499"/>
              </p:ext>
            </p:extLst>
          </p:nvPr>
        </p:nvGraphicFramePr>
        <p:xfrm>
          <a:off x="571472" y="1428736"/>
          <a:ext cx="7615262" cy="4974336"/>
        </p:xfrm>
        <a:graphic>
          <a:graphicData uri="http://schemas.openxmlformats.org/drawingml/2006/table">
            <a:tbl>
              <a:tblPr firstRow="1" bandRow="1">
                <a:tableStyleId>{5C22544A-7EE6-4342-B048-85BDC9FD1C3A}</a:tableStyleId>
              </a:tblPr>
              <a:tblGrid>
                <a:gridCol w="4872062">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tblGrid>
              <a:tr h="136515">
                <a:tc>
                  <a:txBody>
                    <a:bodyPr/>
                    <a:lstStyle/>
                    <a:p>
                      <a:endParaRPr lang="ru-RU" dirty="0"/>
                    </a:p>
                  </a:txBody>
                  <a:tcPr/>
                </a:tc>
                <a:tc>
                  <a:txBody>
                    <a:bodyPr/>
                    <a:lstStyle/>
                    <a:p>
                      <a:endParaRPr lang="ru-RU"/>
                    </a:p>
                  </a:txBody>
                  <a:tcPr/>
                </a:tc>
                <a:extLst>
                  <a:ext uri="{0D108BD9-81ED-4DB2-BD59-A6C34878D82A}">
                    <a16:rowId xmlns:a16="http://schemas.microsoft.com/office/drawing/2014/main" val="10000"/>
                  </a:ext>
                </a:extLst>
              </a:tr>
              <a:tr h="199383">
                <a:tc>
                  <a:txBody>
                    <a:bodyPr/>
                    <a:lstStyle/>
                    <a:p>
                      <a:pPr>
                        <a:spcAft>
                          <a:spcPts val="0"/>
                        </a:spcAft>
                      </a:pPr>
                      <a:r>
                        <a:rPr lang="tt-RU" sz="3200" dirty="0" smtClean="0">
                          <a:latin typeface="Times New Roman"/>
                          <a:ea typeface="Times New Roman"/>
                        </a:rPr>
                        <a:t>Аникин</a:t>
                      </a:r>
                      <a:r>
                        <a:rPr lang="tt-RU" sz="3200" baseline="0" dirty="0" smtClean="0">
                          <a:latin typeface="Times New Roman"/>
                          <a:ea typeface="Times New Roman"/>
                        </a:rPr>
                        <a:t> Игорь Владимирович</a:t>
                      </a:r>
                      <a:endParaRPr lang="ru-RU" sz="3200" dirty="0">
                        <a:latin typeface="Times New Roman"/>
                        <a:ea typeface="Times New Roman"/>
                      </a:endParaRPr>
                    </a:p>
                  </a:txBody>
                  <a:tcPr marL="68580" marR="68580" marT="0" marB="0" anchor="ctr"/>
                </a:tc>
                <a:tc>
                  <a:txBody>
                    <a:bodyPr/>
                    <a:lstStyle/>
                    <a:p>
                      <a:pPr algn="just">
                        <a:lnSpc>
                          <a:spcPct val="115000"/>
                        </a:lnSpc>
                        <a:spcAft>
                          <a:spcPts val="0"/>
                        </a:spcAft>
                      </a:pPr>
                      <a:r>
                        <a:rPr lang="tt-RU" sz="3200" dirty="0" smtClean="0">
                          <a:latin typeface="Times New Roman"/>
                          <a:ea typeface="Times New Roman"/>
                        </a:rPr>
                        <a:t>179,95+1381,89 (җир+ транс)</a:t>
                      </a:r>
                      <a:endParaRPr lang="ru-RU" sz="3200" dirty="0">
                        <a:latin typeface="Times New Roman"/>
                        <a:ea typeface="Times New Roman"/>
                      </a:endParaRPr>
                    </a:p>
                  </a:txBody>
                  <a:tcPr marL="68580" marR="68580" marT="0" marB="0"/>
                </a:tc>
                <a:extLst>
                  <a:ext uri="{0D108BD9-81ED-4DB2-BD59-A6C34878D82A}">
                    <a16:rowId xmlns:a16="http://schemas.microsoft.com/office/drawing/2014/main" val="10001"/>
                  </a:ext>
                </a:extLst>
              </a:tr>
              <a:tr h="214314">
                <a:tc>
                  <a:txBody>
                    <a:bodyPr/>
                    <a:lstStyle/>
                    <a:p>
                      <a:pPr algn="just">
                        <a:lnSpc>
                          <a:spcPct val="115000"/>
                        </a:lnSpc>
                        <a:spcAft>
                          <a:spcPts val="0"/>
                        </a:spcAft>
                      </a:pPr>
                      <a:r>
                        <a:rPr lang="tt-RU" sz="3200" dirty="0" smtClean="0">
                          <a:latin typeface="Times New Roman"/>
                          <a:ea typeface="Times New Roman"/>
                        </a:rPr>
                        <a:t>Валеев</a:t>
                      </a:r>
                      <a:r>
                        <a:rPr lang="tt-RU" sz="3200" baseline="0" dirty="0" smtClean="0">
                          <a:latin typeface="Times New Roman"/>
                          <a:ea typeface="Times New Roman"/>
                        </a:rPr>
                        <a:t> Рунар Ильясович</a:t>
                      </a:r>
                      <a:endParaRPr lang="ru-RU" sz="3200" dirty="0">
                        <a:latin typeface="Times New Roman"/>
                        <a:ea typeface="Times New Roman"/>
                      </a:endParaRPr>
                    </a:p>
                  </a:txBody>
                  <a:tcPr marL="68580" marR="68580" marT="0" marB="0"/>
                </a:tc>
                <a:tc>
                  <a:txBody>
                    <a:bodyPr/>
                    <a:lstStyle/>
                    <a:p>
                      <a:pPr algn="just">
                        <a:lnSpc>
                          <a:spcPct val="115000"/>
                        </a:lnSpc>
                        <a:spcAft>
                          <a:spcPts val="0"/>
                        </a:spcAft>
                      </a:pPr>
                      <a:r>
                        <a:rPr lang="tt-RU" sz="3200" dirty="0" smtClean="0">
                          <a:latin typeface="Times New Roman"/>
                          <a:ea typeface="Times New Roman"/>
                        </a:rPr>
                        <a:t>340,65 (тр)</a:t>
                      </a:r>
                      <a:endParaRPr lang="ru-RU" sz="3200" dirty="0">
                        <a:latin typeface="Times New Roman"/>
                        <a:ea typeface="Times New Roman"/>
                      </a:endParaRPr>
                    </a:p>
                  </a:txBody>
                  <a:tcPr marL="68580" marR="68580" marT="0" marB="0"/>
                </a:tc>
                <a:extLst>
                  <a:ext uri="{0D108BD9-81ED-4DB2-BD59-A6C34878D82A}">
                    <a16:rowId xmlns:a16="http://schemas.microsoft.com/office/drawing/2014/main" val="10002"/>
                  </a:ext>
                </a:extLst>
              </a:tr>
              <a:tr h="214314">
                <a:tc>
                  <a:txBody>
                    <a:bodyPr/>
                    <a:lstStyle/>
                    <a:p>
                      <a:pPr>
                        <a:spcAft>
                          <a:spcPts val="0"/>
                        </a:spcAft>
                      </a:pPr>
                      <a:r>
                        <a:rPr lang="ru-RU" sz="3200" dirty="0" err="1" smtClean="0">
                          <a:latin typeface="Times New Roman"/>
                          <a:ea typeface="Times New Roman"/>
                        </a:rPr>
                        <a:t>Шарахамуллина</a:t>
                      </a:r>
                      <a:r>
                        <a:rPr lang="ru-RU" sz="3200" baseline="0" dirty="0" smtClean="0">
                          <a:latin typeface="Times New Roman"/>
                          <a:ea typeface="Times New Roman"/>
                        </a:rPr>
                        <a:t> Земфира </a:t>
                      </a:r>
                      <a:r>
                        <a:rPr lang="ru-RU" sz="3200" baseline="0" dirty="0" err="1" smtClean="0">
                          <a:latin typeface="Times New Roman"/>
                          <a:ea typeface="Times New Roman"/>
                        </a:rPr>
                        <a:t>Сагитовна</a:t>
                      </a:r>
                      <a:endParaRPr lang="ru-RU" sz="3200" dirty="0">
                        <a:latin typeface="Times New Roman"/>
                        <a:ea typeface="Times New Roman"/>
                      </a:endParaRPr>
                    </a:p>
                  </a:txBody>
                  <a:tcPr marL="68580" marR="68580" marT="0" marB="0" anchor="ctr"/>
                </a:tc>
                <a:tc>
                  <a:txBody>
                    <a:bodyPr/>
                    <a:lstStyle/>
                    <a:p>
                      <a:pPr algn="just">
                        <a:lnSpc>
                          <a:spcPct val="115000"/>
                        </a:lnSpc>
                        <a:spcAft>
                          <a:spcPts val="0"/>
                        </a:spcAft>
                      </a:pPr>
                      <a:r>
                        <a:rPr lang="tt-RU" sz="3200" dirty="0" smtClean="0">
                          <a:latin typeface="Times New Roman"/>
                          <a:ea typeface="Times New Roman"/>
                        </a:rPr>
                        <a:t>2788,9 (милек)</a:t>
                      </a:r>
                      <a:endParaRPr lang="ru-RU" sz="3200" dirty="0">
                        <a:latin typeface="Times New Roman"/>
                        <a:ea typeface="Times New Roman"/>
                      </a:endParaRPr>
                    </a:p>
                  </a:txBody>
                  <a:tcPr marL="68580" marR="68580" marT="0" marB="0"/>
                </a:tc>
                <a:extLst>
                  <a:ext uri="{0D108BD9-81ED-4DB2-BD59-A6C34878D82A}">
                    <a16:rowId xmlns:a16="http://schemas.microsoft.com/office/drawing/2014/main" val="10003"/>
                  </a:ext>
                </a:extLst>
              </a:tr>
              <a:tr h="274823">
                <a:tc>
                  <a:txBody>
                    <a:bodyPr/>
                    <a:lstStyle/>
                    <a:p>
                      <a:pPr>
                        <a:spcAft>
                          <a:spcPts val="0"/>
                        </a:spcAft>
                      </a:pPr>
                      <a:r>
                        <a:rPr lang="tt-RU" sz="3200" dirty="0" smtClean="0">
                          <a:latin typeface="Times New Roman"/>
                          <a:ea typeface="Times New Roman"/>
                        </a:rPr>
                        <a:t>Кирьянова</a:t>
                      </a:r>
                      <a:r>
                        <a:rPr lang="tt-RU" sz="3200" baseline="0" dirty="0" smtClean="0">
                          <a:latin typeface="Times New Roman"/>
                          <a:ea typeface="Times New Roman"/>
                        </a:rPr>
                        <a:t> Наталья Владимировна</a:t>
                      </a:r>
                      <a:endParaRPr lang="ru-RU" sz="3200" dirty="0">
                        <a:latin typeface="Times New Roman"/>
                        <a:ea typeface="Times New Roman"/>
                      </a:endParaRPr>
                    </a:p>
                  </a:txBody>
                  <a:tcPr marL="68580" marR="68580" marT="0" marB="0" anchor="ctr"/>
                </a:tc>
                <a:tc>
                  <a:txBody>
                    <a:bodyPr/>
                    <a:lstStyle/>
                    <a:p>
                      <a:pPr algn="just">
                        <a:lnSpc>
                          <a:spcPct val="115000"/>
                        </a:lnSpc>
                        <a:spcAft>
                          <a:spcPts val="0"/>
                        </a:spcAft>
                      </a:pPr>
                      <a:r>
                        <a:rPr lang="tt-RU" sz="3200" dirty="0" smtClean="0">
                          <a:latin typeface="Times New Roman"/>
                          <a:ea typeface="Times New Roman"/>
                        </a:rPr>
                        <a:t>524,36</a:t>
                      </a:r>
                      <a:r>
                        <a:rPr lang="tt-RU" sz="3200" baseline="0" dirty="0" smtClean="0">
                          <a:latin typeface="Times New Roman"/>
                          <a:ea typeface="Times New Roman"/>
                        </a:rPr>
                        <a:t> (милек)</a:t>
                      </a:r>
                      <a:endParaRPr lang="ru-RU" sz="3200" dirty="0">
                        <a:latin typeface="Times New Roman"/>
                        <a:ea typeface="Times New Roman"/>
                      </a:endParaRPr>
                    </a:p>
                  </a:txBody>
                  <a:tcPr marL="68580" marR="68580" marT="0" marB="0"/>
                </a:tc>
                <a:extLst>
                  <a:ext uri="{0D108BD9-81ED-4DB2-BD59-A6C34878D82A}">
                    <a16:rowId xmlns:a16="http://schemas.microsoft.com/office/drawing/2014/main" val="10004"/>
                  </a:ext>
                </a:extLst>
              </a:tr>
              <a:tr h="235207">
                <a:tc>
                  <a:txBody>
                    <a:bodyPr/>
                    <a:lstStyle/>
                    <a:p>
                      <a:pPr>
                        <a:spcAft>
                          <a:spcPts val="0"/>
                        </a:spcAft>
                      </a:pPr>
                      <a:r>
                        <a:rPr lang="tt-RU" sz="3200" dirty="0" smtClean="0">
                          <a:latin typeface="Times New Roman"/>
                          <a:ea typeface="Times New Roman"/>
                        </a:rPr>
                        <a:t>Ногманов</a:t>
                      </a:r>
                      <a:r>
                        <a:rPr lang="tt-RU" sz="3200" baseline="0" dirty="0" smtClean="0">
                          <a:latin typeface="Times New Roman"/>
                          <a:ea typeface="Times New Roman"/>
                        </a:rPr>
                        <a:t> Ленар Александрович</a:t>
                      </a:r>
                      <a:endParaRPr lang="ru-RU" sz="3200" dirty="0">
                        <a:latin typeface="Times New Roman"/>
                        <a:ea typeface="Times New Roman"/>
                      </a:endParaRPr>
                    </a:p>
                  </a:txBody>
                  <a:tcPr marL="68580" marR="68580" marT="0" marB="0" anchor="ctr"/>
                </a:tc>
                <a:tc>
                  <a:txBody>
                    <a:bodyPr/>
                    <a:lstStyle/>
                    <a:p>
                      <a:pPr algn="just">
                        <a:lnSpc>
                          <a:spcPct val="115000"/>
                        </a:lnSpc>
                        <a:spcAft>
                          <a:spcPts val="0"/>
                        </a:spcAft>
                      </a:pPr>
                      <a:r>
                        <a:rPr lang="tt-RU" sz="3200" dirty="0" smtClean="0">
                          <a:latin typeface="Times New Roman"/>
                          <a:ea typeface="Times New Roman"/>
                        </a:rPr>
                        <a:t>217 214(тр)</a:t>
                      </a:r>
                      <a:endParaRPr lang="ru-RU" sz="3200" dirty="0">
                        <a:latin typeface="Times New Roman"/>
                        <a:ea typeface="Times New Roman"/>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96258046"/>
      </p:ext>
    </p:extLst>
  </p:cSld>
  <p:clrMapOvr>
    <a:masterClrMapping/>
  </p:clrMapOvr>
  <p:transition>
    <p:wedg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692696"/>
            <a:ext cx="8229600" cy="1143000"/>
          </a:xfrm>
        </p:spPr>
        <p:txBody>
          <a:bodyPr>
            <a:normAutofit fontScale="90000"/>
          </a:bodyPr>
          <a:lstStyle/>
          <a:p>
            <a:pPr algn="ctr"/>
            <a:r>
              <a:rPr lang="tt-RU" dirty="0" smtClean="0"/>
              <a:t>Үзарасалымның Кадыбаш авылы буенча 2021 елга </a:t>
            </a:r>
            <a:r>
              <a:rPr lang="tt-RU" dirty="0"/>
              <a:t>бүленеше</a:t>
            </a:r>
            <a:endParaRPr lang="ru-RU" dirty="0"/>
          </a:p>
        </p:txBody>
      </p:sp>
      <p:sp>
        <p:nvSpPr>
          <p:cNvPr id="3" name="Объект 2"/>
          <p:cNvSpPr>
            <a:spLocks noGrp="1"/>
          </p:cNvSpPr>
          <p:nvPr>
            <p:ph idx="1"/>
          </p:nvPr>
        </p:nvSpPr>
        <p:spPr/>
        <p:txBody>
          <a:bodyPr>
            <a:normAutofit fontScale="25000" lnSpcReduction="20000"/>
          </a:bodyPr>
          <a:lstStyle/>
          <a:p>
            <a:r>
              <a:rPr lang="tt-RU" sz="7200" b="1" dirty="0"/>
              <a:t>1. </a:t>
            </a:r>
            <a:r>
              <a:rPr lang="tt-RU" sz="7200" b="1" dirty="0" smtClean="0"/>
              <a:t>Скважиналар </a:t>
            </a:r>
            <a:r>
              <a:rPr lang="tt-RU" sz="7200" b="1" dirty="0"/>
              <a:t>өчен тирәнлек насослары сатып алу һәм </a:t>
            </a:r>
            <a:r>
              <a:rPr lang="tt-RU" sz="7200" b="1" dirty="0" smtClean="0"/>
              <a:t>ремонтлау, Кадыбаш авылында </a:t>
            </a:r>
            <a:r>
              <a:rPr lang="tt-RU" sz="7200" b="1" dirty="0"/>
              <a:t>су үткәрү челтәрен </a:t>
            </a:r>
            <a:r>
              <a:rPr lang="tt-RU" sz="7200" b="1" dirty="0" smtClean="0"/>
              <a:t>ремонтлау, коены төзекләндерү – 240 000 сум;</a:t>
            </a:r>
            <a:endParaRPr lang="ru-RU" sz="7200" b="1" dirty="0"/>
          </a:p>
          <a:p>
            <a:r>
              <a:rPr lang="tt-RU" sz="7200" b="1" dirty="0"/>
              <a:t>2. Кадыбаш авылында урамнарны яктырту чаралары</a:t>
            </a:r>
            <a:endParaRPr lang="ru-RU" sz="7200" b="1" dirty="0"/>
          </a:p>
          <a:p>
            <a:r>
              <a:rPr lang="tt-RU" sz="7200" b="1" dirty="0"/>
              <a:t>( урам яктырткычларын сатып алу, урнаштыру, алмаштыру һәм хезмәт шартнамәсе буенча </a:t>
            </a:r>
            <a:r>
              <a:rPr lang="tt-RU" sz="7200" b="1" dirty="0" smtClean="0"/>
              <a:t>электрикка </a:t>
            </a:r>
            <a:r>
              <a:rPr lang="tt-RU" sz="7200" b="1" dirty="0"/>
              <a:t>түләү</a:t>
            </a:r>
            <a:r>
              <a:rPr lang="tt-RU" sz="7200" b="1" dirty="0" smtClean="0"/>
              <a:t>)- 50 000 сум;</a:t>
            </a:r>
            <a:endParaRPr lang="ru-RU" sz="7200" b="1" dirty="0"/>
          </a:p>
          <a:p>
            <a:r>
              <a:rPr lang="tt-RU" sz="7200" b="1" dirty="0"/>
              <a:t>3. Кадыбаш авылында урамнарны кардан чистарту (юлларга хезмәт күрсәтү, Кадыбаш авылында тракторлар өчен дизель ягулыгы сатып алу</a:t>
            </a:r>
            <a:r>
              <a:rPr lang="tt-RU" sz="7200" b="1" dirty="0" smtClean="0"/>
              <a:t>) – 100 000 сум;</a:t>
            </a:r>
            <a:endParaRPr lang="ru-RU" sz="7200" b="1" dirty="0"/>
          </a:p>
          <a:p>
            <a:r>
              <a:rPr lang="tt-RU" sz="7200" b="1" dirty="0"/>
              <a:t>4. Җирлекнең торак пунктлары чикләрендә янгын куркынычсызлыгының беренчел чараларын тәэмин итү (янгын сүндерү машинасын карап тоту һәм хезмәт шартнамәсе буенча янгын сүндерү машинасы йөртүчесенә түләү</a:t>
            </a:r>
            <a:r>
              <a:rPr lang="tt-RU" sz="7200" b="1" dirty="0" smtClean="0"/>
              <a:t>) – 55 000 сум;</a:t>
            </a:r>
            <a:endParaRPr lang="ru-RU" sz="7200" b="1" dirty="0"/>
          </a:p>
          <a:p>
            <a:r>
              <a:rPr lang="ru-RU" sz="7200" b="1" dirty="0"/>
              <a:t>5. </a:t>
            </a:r>
            <a:r>
              <a:rPr lang="ru-RU" sz="7200" b="1" dirty="0" err="1"/>
              <a:t>Кадыбаш</a:t>
            </a:r>
            <a:r>
              <a:rPr lang="ru-RU" sz="7200" b="1" dirty="0"/>
              <a:t> </a:t>
            </a:r>
            <a:r>
              <a:rPr lang="ru-RU" sz="7200" b="1" dirty="0" err="1"/>
              <a:t>авылында</a:t>
            </a:r>
            <a:r>
              <a:rPr lang="ru-RU" sz="7200" b="1" dirty="0"/>
              <a:t> Подгорная </a:t>
            </a:r>
            <a:r>
              <a:rPr lang="ru-RU" sz="7200" b="1" dirty="0" err="1"/>
              <a:t>урамы</a:t>
            </a:r>
            <a:r>
              <a:rPr lang="ru-RU" sz="7200" b="1" dirty="0"/>
              <a:t> </a:t>
            </a:r>
            <a:r>
              <a:rPr lang="tt-RU" sz="7200" b="1" dirty="0"/>
              <a:t>өчен вак таш сатып алу һәм аны </a:t>
            </a:r>
            <a:r>
              <a:rPr lang="tt-RU" sz="7200" b="1" dirty="0" smtClean="0"/>
              <a:t>җәю</a:t>
            </a:r>
            <a:r>
              <a:rPr lang="ru-RU" sz="7200" b="1" dirty="0" smtClean="0"/>
              <a:t>-145 000 </a:t>
            </a:r>
            <a:r>
              <a:rPr lang="ru-RU" sz="7200" b="1" dirty="0" err="1" smtClean="0"/>
              <a:t>сум</a:t>
            </a:r>
            <a:r>
              <a:rPr lang="ru-RU" sz="7200" b="1" dirty="0" smtClean="0"/>
              <a:t>;</a:t>
            </a:r>
            <a:endParaRPr lang="ru-RU" sz="7200" b="1" dirty="0"/>
          </a:p>
          <a:p>
            <a:r>
              <a:rPr lang="ru-RU" sz="7200" b="1" dirty="0"/>
              <a:t>6. </a:t>
            </a:r>
            <a:r>
              <a:rPr lang="ru-RU" sz="7200" b="1" dirty="0" err="1"/>
              <a:t>Торак</a:t>
            </a:r>
            <a:r>
              <a:rPr lang="ru-RU" sz="7200" b="1" dirty="0"/>
              <a:t> </a:t>
            </a:r>
            <a:r>
              <a:rPr lang="ru-RU" sz="7200" b="1" dirty="0" err="1"/>
              <a:t>булмаган</a:t>
            </a:r>
            <a:r>
              <a:rPr lang="ru-RU" sz="7200" b="1" dirty="0"/>
              <a:t> </a:t>
            </a:r>
            <a:r>
              <a:rPr lang="ru-RU" sz="7200" b="1" dirty="0" err="1"/>
              <a:t>йортларны</a:t>
            </a:r>
            <a:r>
              <a:rPr lang="ru-RU" sz="7200" b="1" dirty="0"/>
              <a:t> да </a:t>
            </a:r>
            <a:r>
              <a:rPr lang="ru-RU" sz="7200" b="1" dirty="0" err="1"/>
              <a:t>кертеп</a:t>
            </a:r>
            <a:r>
              <a:rPr lang="ru-RU" sz="7200" b="1" dirty="0"/>
              <a:t>, </a:t>
            </a:r>
            <a:r>
              <a:rPr lang="ru-RU" sz="7200" b="1" dirty="0" err="1"/>
              <a:t>Кадыбаш</a:t>
            </a:r>
            <a:r>
              <a:rPr lang="ru-RU" sz="7200" b="1" dirty="0"/>
              <a:t> </a:t>
            </a:r>
            <a:r>
              <a:rPr lang="ru-RU" sz="7200" b="1" dirty="0" err="1"/>
              <a:t>авылы</a:t>
            </a:r>
            <a:r>
              <a:rPr lang="ru-RU" sz="7200" b="1" dirty="0"/>
              <a:t> </a:t>
            </a:r>
            <a:r>
              <a:rPr lang="ru-RU" sz="7200" b="1" dirty="0" err="1"/>
              <a:t>биналарын</a:t>
            </a:r>
            <a:r>
              <a:rPr lang="ru-RU" sz="7200" b="1" dirty="0"/>
              <a:t> </a:t>
            </a:r>
            <a:r>
              <a:rPr lang="ru-RU" sz="7200" b="1" dirty="0" err="1"/>
              <a:t>карап</a:t>
            </a:r>
            <a:r>
              <a:rPr lang="ru-RU" sz="7200" b="1" dirty="0"/>
              <a:t> </a:t>
            </a:r>
            <a:r>
              <a:rPr lang="ru-RU" sz="7200" b="1" dirty="0" err="1"/>
              <a:t>тоту</a:t>
            </a:r>
            <a:r>
              <a:rPr lang="ru-RU" sz="7200" b="1" dirty="0"/>
              <a:t> </a:t>
            </a:r>
            <a:r>
              <a:rPr lang="ru-RU" sz="7200" b="1" dirty="0" err="1"/>
              <a:t>буенча</a:t>
            </a:r>
            <a:r>
              <a:rPr lang="ru-RU" sz="7200" b="1" dirty="0"/>
              <a:t> </a:t>
            </a:r>
            <a:r>
              <a:rPr lang="ru-RU" sz="7200" b="1" dirty="0" err="1"/>
              <a:t>җирлек</a:t>
            </a:r>
            <a:r>
              <a:rPr lang="ru-RU" sz="7200" b="1" dirty="0"/>
              <a:t> </a:t>
            </a:r>
            <a:r>
              <a:rPr lang="ru-RU" sz="7200" b="1" dirty="0" err="1"/>
              <a:t>территориясендә</a:t>
            </a:r>
            <a:r>
              <a:rPr lang="ru-RU" sz="7200" b="1" dirty="0"/>
              <a:t> </a:t>
            </a:r>
            <a:r>
              <a:rPr lang="ru-RU" sz="7200" b="1" dirty="0" err="1"/>
              <a:t>төзекләндерү</a:t>
            </a:r>
            <a:r>
              <a:rPr lang="ru-RU" sz="7200" b="1" dirty="0"/>
              <a:t> </a:t>
            </a:r>
            <a:r>
              <a:rPr lang="ru-RU" sz="7200" b="1" dirty="0" err="1"/>
              <a:t>чаралары</a:t>
            </a:r>
            <a:r>
              <a:rPr lang="ru-RU" sz="7200" b="1" dirty="0"/>
              <a:t>;</a:t>
            </a:r>
          </a:p>
          <a:p>
            <a:r>
              <a:rPr lang="ru-RU" sz="7200" b="1" dirty="0"/>
              <a:t>- </a:t>
            </a:r>
            <a:r>
              <a:rPr lang="ru-RU" sz="7200" b="1" dirty="0" err="1"/>
              <a:t>биналарның</a:t>
            </a:r>
            <a:r>
              <a:rPr lang="ru-RU" sz="7200" b="1" dirty="0"/>
              <a:t> </a:t>
            </a:r>
            <a:r>
              <a:rPr lang="ru-RU" sz="7200" b="1" dirty="0" err="1"/>
              <a:t>һәм</a:t>
            </a:r>
            <a:r>
              <a:rPr lang="ru-RU" sz="7200" b="1" dirty="0"/>
              <a:t> </a:t>
            </a:r>
            <a:r>
              <a:rPr lang="ru-RU" sz="7200" b="1" dirty="0" err="1"/>
              <a:t>корылмаларның</a:t>
            </a:r>
            <a:r>
              <a:rPr lang="ru-RU" sz="7200" b="1" dirty="0"/>
              <a:t> </a:t>
            </a:r>
            <a:r>
              <a:rPr lang="ru-RU" sz="7200" b="1" dirty="0" err="1"/>
              <a:t>тышкы</a:t>
            </a:r>
            <a:r>
              <a:rPr lang="ru-RU" sz="7200" b="1" dirty="0"/>
              <a:t> </a:t>
            </a:r>
            <a:r>
              <a:rPr lang="ru-RU" sz="7200" b="1" dirty="0" err="1"/>
              <a:t>фасадларын</a:t>
            </a:r>
            <a:r>
              <a:rPr lang="ru-RU" sz="7200" b="1" dirty="0"/>
              <a:t> </a:t>
            </a:r>
            <a:r>
              <a:rPr lang="ru-RU" sz="7200" b="1" dirty="0" err="1"/>
              <a:t>һәм</a:t>
            </a:r>
            <a:r>
              <a:rPr lang="ru-RU" sz="7200" b="1" dirty="0"/>
              <a:t> </a:t>
            </a:r>
            <a:r>
              <a:rPr lang="ru-RU" sz="7200" b="1" dirty="0" err="1"/>
              <a:t>коймаларын</a:t>
            </a:r>
            <a:r>
              <a:rPr lang="ru-RU" sz="7200" b="1" dirty="0"/>
              <a:t> </a:t>
            </a:r>
            <a:r>
              <a:rPr lang="ru-RU" sz="7200" b="1" dirty="0" err="1"/>
              <a:t>төзекләндерү</a:t>
            </a:r>
            <a:r>
              <a:rPr lang="ru-RU" sz="7200" b="1" dirty="0"/>
              <a:t> </a:t>
            </a:r>
            <a:r>
              <a:rPr lang="ru-RU" sz="7200" b="1" dirty="0" err="1"/>
              <a:t>һәм</a:t>
            </a:r>
            <a:r>
              <a:rPr lang="ru-RU" sz="7200" b="1" dirty="0"/>
              <a:t> </a:t>
            </a:r>
            <a:r>
              <a:rPr lang="ru-RU" sz="7200" b="1" dirty="0" err="1"/>
              <a:t>ремонтлау</a:t>
            </a:r>
            <a:r>
              <a:rPr lang="ru-RU" sz="7200" b="1" dirty="0" smtClean="0"/>
              <a:t>;</a:t>
            </a:r>
            <a:endParaRPr lang="ru-RU" sz="7200" b="1" dirty="0"/>
          </a:p>
          <a:p>
            <a:endParaRPr lang="ru-RU" sz="7200" b="1" dirty="0"/>
          </a:p>
          <a:p>
            <a:endParaRPr lang="ru-RU" dirty="0"/>
          </a:p>
        </p:txBody>
      </p:sp>
    </p:spTree>
    <p:extLst>
      <p:ext uri="{BB962C8B-B14F-4D97-AF65-F5344CB8AC3E}">
        <p14:creationId xmlns:p14="http://schemas.microsoft.com/office/powerpoint/2010/main" val="2587004058"/>
      </p:ext>
    </p:extLst>
  </p:cSld>
  <p:clrMapOvr>
    <a:masterClrMapping/>
  </p:clrMapOvr>
  <p:transition>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sz="half" idx="2"/>
          </p:nvPr>
        </p:nvSpPr>
        <p:spPr/>
        <p:txBody>
          <a:bodyPr/>
          <a:lstStyle/>
          <a:p>
            <a:endParaRPr lang="ru-RU"/>
          </a:p>
        </p:txBody>
      </p:sp>
      <p:pic>
        <p:nvPicPr>
          <p:cNvPr id="4099" name="Picture 3" descr="D:\Рабочий стол\фото\отчет 2019 сентябрь\масгуть.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5942" r="5942"/>
          <a:stretch>
            <a:fillRect/>
          </a:stretch>
        </p:blipFill>
        <p:spPr bwMode="auto">
          <a:xfrm rot="420000">
            <a:off x="3786267" y="1175445"/>
            <a:ext cx="4617720" cy="39319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Рабочий стол\фото\отчет 2019 сентябрь\әнисә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68" y="404664"/>
            <a:ext cx="3962400" cy="29718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1" name="Picture 5" descr="D:\Рабочий стол\фото\отчет 2019 сентябрь\газила.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64" y="3429000"/>
            <a:ext cx="3962400" cy="29718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070310"/>
      </p:ext>
    </p:extLst>
  </p:cSld>
  <p:clrMapOvr>
    <a:masterClrMapping/>
  </p:clrMapOvr>
  <p:transition>
    <p:wedg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tt-RU" dirty="0" smtClean="0"/>
              <a:t>Үзарасалымның  Касай авылы буенча 2021 елга бүленеше</a:t>
            </a:r>
            <a:endParaRPr lang="ru-RU" dirty="0"/>
          </a:p>
        </p:txBody>
      </p:sp>
      <p:sp>
        <p:nvSpPr>
          <p:cNvPr id="3" name="Объект 2"/>
          <p:cNvSpPr>
            <a:spLocks noGrp="1"/>
          </p:cNvSpPr>
          <p:nvPr>
            <p:ph idx="1"/>
          </p:nvPr>
        </p:nvSpPr>
        <p:spPr/>
        <p:txBody>
          <a:bodyPr>
            <a:normAutofit/>
          </a:bodyPr>
          <a:lstStyle/>
          <a:p>
            <a:r>
              <a:rPr lang="tt-RU" dirty="0"/>
              <a:t> 1. Скважиналар өчен тирәнлек насослары сатып алу һәм ремонтлау, Касай авылында су үткәрү челтәрен </a:t>
            </a:r>
            <a:r>
              <a:rPr lang="tt-RU" dirty="0" smtClean="0"/>
              <a:t>төзекләндерү- 23 000 сум;</a:t>
            </a:r>
            <a:endParaRPr lang="ru-RU" dirty="0"/>
          </a:p>
          <a:p>
            <a:r>
              <a:rPr lang="tt-RU" dirty="0" smtClean="0"/>
              <a:t> </a:t>
            </a:r>
            <a:r>
              <a:rPr lang="ru-RU" dirty="0"/>
              <a:t>2. </a:t>
            </a:r>
            <a:r>
              <a:rPr lang="tt-RU" dirty="0"/>
              <a:t>Касай авылын кардан </a:t>
            </a:r>
            <a:r>
              <a:rPr lang="tt-RU" dirty="0" smtClean="0"/>
              <a:t>чистарту</a:t>
            </a:r>
            <a:r>
              <a:rPr lang="ru-RU" dirty="0" smtClean="0"/>
              <a:t>- 34 000 </a:t>
            </a:r>
            <a:r>
              <a:rPr lang="ru-RU" dirty="0" err="1" smtClean="0"/>
              <a:t>сум</a:t>
            </a:r>
            <a:r>
              <a:rPr lang="ru-RU" dirty="0" smtClean="0"/>
              <a:t>;</a:t>
            </a:r>
            <a:endParaRPr lang="ru-RU" dirty="0"/>
          </a:p>
          <a:p>
            <a:pPr marL="0" indent="0">
              <a:buNone/>
            </a:pPr>
            <a:endParaRPr lang="ru-RU" dirty="0"/>
          </a:p>
          <a:p>
            <a:pPr marL="0" indent="0">
              <a:buNone/>
            </a:pPr>
            <a:r>
              <a:rPr lang="tt-RU" dirty="0" smtClean="0"/>
              <a:t>  </a:t>
            </a:r>
            <a:r>
              <a:rPr lang="tt-RU" dirty="0"/>
              <a:t>3. Касай авылы зиратын карап тоту (төзелеш материаллары сатып алу һәм коймаларны яңарту</a:t>
            </a:r>
            <a:r>
              <a:rPr lang="tt-RU" dirty="0" smtClean="0"/>
              <a:t>)-63 000 сум.</a:t>
            </a:r>
            <a:endParaRPr lang="ru-RU" dirty="0"/>
          </a:p>
          <a:p>
            <a:pPr marL="0" indent="0">
              <a:buNone/>
            </a:pPr>
            <a:endParaRPr lang="ru-RU" dirty="0"/>
          </a:p>
          <a:p>
            <a:endParaRPr lang="ru-RU" dirty="0"/>
          </a:p>
        </p:txBody>
      </p:sp>
    </p:spTree>
    <p:extLst>
      <p:ext uri="{BB962C8B-B14F-4D97-AF65-F5344CB8AC3E}">
        <p14:creationId xmlns:p14="http://schemas.microsoft.com/office/powerpoint/2010/main" val="3079204979"/>
      </p:ext>
    </p:extLst>
  </p:cSld>
  <p:clrMapOvr>
    <a:masterClrMapping/>
  </p:clrMapOvr>
  <p:transition>
    <p:wedg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030"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980728"/>
            <a:ext cx="7704855" cy="4464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98674"/>
      </p:ext>
    </p:extLst>
  </p:cSld>
  <p:clrMapOvr>
    <a:masterClrMapping/>
  </p:clrMapOvr>
  <p:transition>
    <p:wedg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4000" dirty="0" smtClean="0"/>
              <a:t>Су </a:t>
            </a:r>
            <a:r>
              <a:rPr lang="ru-RU" sz="4000" dirty="0" err="1" smtClean="0"/>
              <a:t>башнясы</a:t>
            </a:r>
            <a:r>
              <a:rPr lang="ru-RU" sz="4000" dirty="0" smtClean="0"/>
              <a:t> </a:t>
            </a:r>
            <a:r>
              <a:rPr lang="ru-RU" sz="4000" dirty="0" err="1" smtClean="0"/>
              <a:t>өчен</a:t>
            </a:r>
            <a:r>
              <a:rPr lang="ru-RU" sz="4000" dirty="0" smtClean="0"/>
              <a:t> </a:t>
            </a:r>
            <a:r>
              <a:rPr lang="ru-RU" sz="4000" dirty="0" err="1" smtClean="0"/>
              <a:t>алынган</a:t>
            </a:r>
            <a:r>
              <a:rPr lang="ru-RU" sz="4000" dirty="0" smtClean="0"/>
              <a:t> </a:t>
            </a:r>
            <a:r>
              <a:rPr lang="ru-RU" sz="4000" dirty="0" err="1" smtClean="0"/>
              <a:t>материаллар</a:t>
            </a:r>
            <a:r>
              <a:rPr lang="ru-RU" sz="4000" dirty="0" smtClean="0"/>
              <a:t> </a:t>
            </a:r>
            <a:r>
              <a:rPr lang="ru-RU" sz="4000" dirty="0" err="1" smtClean="0"/>
              <a:t>һәм</a:t>
            </a:r>
            <a:r>
              <a:rPr lang="ru-RU" sz="4000" dirty="0" smtClean="0"/>
              <a:t> </a:t>
            </a:r>
            <a:r>
              <a:rPr lang="ru-RU" sz="4000" dirty="0" err="1" smtClean="0"/>
              <a:t>эшләнгән</a:t>
            </a:r>
            <a:r>
              <a:rPr lang="ru-RU" sz="4000" dirty="0" smtClean="0"/>
              <a:t> </a:t>
            </a:r>
            <a:r>
              <a:rPr lang="ru-RU" sz="4000" dirty="0" err="1" smtClean="0"/>
              <a:t>эшләр</a:t>
            </a:r>
            <a:endParaRPr lang="ru-RU" sz="4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16016" y="1844824"/>
            <a:ext cx="3960440" cy="4356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844824"/>
            <a:ext cx="3960440" cy="4356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3868558"/>
      </p:ext>
    </p:extLst>
  </p:cSld>
  <p:clrMapOvr>
    <a:masterClrMapping/>
  </p:clrMapOvr>
  <p:transition>
    <p:wedg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88024" y="792304"/>
            <a:ext cx="3672408" cy="5337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764703"/>
            <a:ext cx="3862638" cy="53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2555796"/>
      </p:ext>
    </p:extLst>
  </p:cSld>
  <p:clrMapOvr>
    <a:masterClrMapping/>
  </p:clrMapOvr>
  <p:transition>
    <p:wedg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44008" y="980728"/>
            <a:ext cx="4032448" cy="507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980728"/>
            <a:ext cx="3960440" cy="507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1748626"/>
      </p:ext>
    </p:extLst>
  </p:cSld>
  <p:clrMapOvr>
    <a:masterClrMapping/>
  </p:clrMapOvr>
  <p:transition>
    <p:wedg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896145"/>
            <a:ext cx="3888432" cy="518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08720"/>
            <a:ext cx="3888432"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7172759"/>
      </p:ext>
    </p:extLst>
  </p:cSld>
  <p:clrMapOvr>
    <a:masterClrMapping/>
  </p:clrMapOvr>
  <p:transition>
    <p:wedg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476672"/>
            <a:ext cx="5076825"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3429000"/>
            <a:ext cx="5328592" cy="3145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1164964"/>
      </p:ext>
    </p:extLst>
  </p:cSld>
  <p:clrMapOvr>
    <a:masterClrMapping/>
  </p:clrMapOvr>
  <p:transition>
    <p:wedg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tt-RU" sz="4400" dirty="0" smtClean="0"/>
              <a:t>Касай һәм Кадыбаш авылларында өстәмә </a:t>
            </a:r>
            <a:r>
              <a:rPr lang="tt-RU" sz="4400" dirty="0"/>
              <a:t>яктырткычлар </a:t>
            </a:r>
            <a:r>
              <a:rPr lang="tt-RU" sz="4400" dirty="0" smtClean="0"/>
              <a:t>куелды</a:t>
            </a:r>
            <a:endParaRPr lang="ru-RU" sz="4400" b="1"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2000240"/>
            <a:ext cx="3888432" cy="385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88840"/>
            <a:ext cx="3672408"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edg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t>Тау </a:t>
            </a:r>
            <a:r>
              <a:rPr lang="ru-RU" dirty="0" err="1" smtClean="0"/>
              <a:t>асты</a:t>
            </a:r>
            <a:r>
              <a:rPr lang="ru-RU" dirty="0" smtClean="0"/>
              <a:t> </a:t>
            </a:r>
            <a:r>
              <a:rPr lang="ru-RU" dirty="0" err="1" smtClean="0"/>
              <a:t>урамына</a:t>
            </a:r>
            <a:r>
              <a:rPr lang="ru-RU" dirty="0" smtClean="0"/>
              <a:t> </a:t>
            </a:r>
            <a:r>
              <a:rPr lang="ru-RU" dirty="0" err="1" smtClean="0"/>
              <a:t>вак</a:t>
            </a:r>
            <a:r>
              <a:rPr lang="ru-RU" dirty="0" smtClean="0"/>
              <a:t> </a:t>
            </a:r>
            <a:r>
              <a:rPr lang="ru-RU" dirty="0" err="1" smtClean="0"/>
              <a:t>таш</a:t>
            </a:r>
            <a:r>
              <a:rPr lang="ru-RU" dirty="0" smtClean="0"/>
              <a:t> салу </a:t>
            </a:r>
            <a:endParaRPr lang="ru-RU"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2204864"/>
            <a:ext cx="3744416" cy="42321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204864"/>
            <a:ext cx="3744416" cy="42484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8116231"/>
      </p:ext>
    </p:extLst>
  </p:cSld>
  <p:clrMapOvr>
    <a:masterClrMapping/>
  </p:clrMapOvr>
  <p:transition>
    <p:wedg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476672"/>
            <a:ext cx="6353175"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3429000"/>
            <a:ext cx="6353175" cy="2929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4667308"/>
      </p:ext>
    </p:extLst>
  </p:cSld>
  <p:clrMapOvr>
    <a:masterClrMapping/>
  </p:clrMapOvr>
  <p:transition>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sz="2000" dirty="0" smtClean="0"/>
              <a:t>      </a:t>
            </a:r>
            <a:r>
              <a:rPr lang="ru-RU" sz="5400" b="1" dirty="0" err="1" smtClean="0">
                <a:solidFill>
                  <a:srgbClr val="FF0000"/>
                </a:solidFill>
              </a:rPr>
              <a:t>Авыл</a:t>
            </a:r>
            <a:r>
              <a:rPr lang="ru-RU" sz="5400" b="1" dirty="0" smtClean="0">
                <a:solidFill>
                  <a:srgbClr val="FF0000"/>
                </a:solidFill>
              </a:rPr>
              <a:t> </a:t>
            </a:r>
            <a:r>
              <a:rPr lang="tt-RU" sz="5400" b="1" dirty="0" smtClean="0">
                <a:solidFill>
                  <a:srgbClr val="FF0000"/>
                </a:solidFill>
              </a:rPr>
              <a:t>җирлегендә халык саны :</a:t>
            </a:r>
            <a:endParaRPr lang="ru-RU" sz="5400" b="1" dirty="0">
              <a:solidFill>
                <a:srgbClr val="FF0000"/>
              </a:solidFill>
            </a:endParaRPr>
          </a:p>
        </p:txBody>
      </p:sp>
      <p:sp>
        <p:nvSpPr>
          <p:cNvPr id="3" name="Содержимое 2"/>
          <p:cNvSpPr>
            <a:spLocks noGrp="1"/>
          </p:cNvSpPr>
          <p:nvPr>
            <p:ph idx="1"/>
          </p:nvPr>
        </p:nvSpPr>
        <p:spPr/>
        <p:txBody>
          <a:bodyPr/>
          <a:lstStyle/>
          <a:p>
            <a:pPr algn="ctr">
              <a:buNone/>
            </a:pPr>
            <a:r>
              <a:rPr lang="tt-RU" sz="3600" b="1" dirty="0" smtClean="0">
                <a:latin typeface="Tahoma" pitchFamily="34" charset="0"/>
                <a:ea typeface="Tahoma" pitchFamily="34" charset="0"/>
                <a:cs typeface="Tahoma" pitchFamily="34" charset="0"/>
              </a:rPr>
              <a:t>Барлыгы- 465 кеше . </a:t>
            </a:r>
          </a:p>
          <a:p>
            <a:pPr algn="ctr">
              <a:buNone/>
            </a:pPr>
            <a:r>
              <a:rPr lang="tt-RU" sz="3600" b="1" dirty="0" smtClean="0">
                <a:latin typeface="Tahoma" pitchFamily="34" charset="0"/>
                <a:ea typeface="Tahoma" pitchFamily="34" charset="0"/>
                <a:cs typeface="Tahoma" pitchFamily="34" charset="0"/>
              </a:rPr>
              <a:t>Үлүчеләр -11 кеше. </a:t>
            </a:r>
          </a:p>
          <a:p>
            <a:pPr algn="ctr">
              <a:buNone/>
            </a:pPr>
            <a:r>
              <a:rPr lang="tt-RU" sz="3600" b="1" dirty="0" smtClean="0">
                <a:latin typeface="Tahoma" pitchFamily="34" charset="0"/>
                <a:ea typeface="Tahoma" pitchFamily="34" charset="0"/>
                <a:cs typeface="Tahoma" pitchFamily="34" charset="0"/>
              </a:rPr>
              <a:t>Туучы балалар- </a:t>
            </a:r>
            <a:r>
              <a:rPr lang="tt-RU" sz="3600" b="1" dirty="0">
                <a:latin typeface="Tahoma" pitchFamily="34" charset="0"/>
                <a:ea typeface="Tahoma" pitchFamily="34" charset="0"/>
                <a:cs typeface="Tahoma" pitchFamily="34" charset="0"/>
              </a:rPr>
              <a:t>3</a:t>
            </a:r>
            <a:r>
              <a:rPr lang="tt-RU" sz="3600" b="1" dirty="0" smtClean="0">
                <a:latin typeface="Tahoma" pitchFamily="34" charset="0"/>
                <a:ea typeface="Tahoma" pitchFamily="34" charset="0"/>
                <a:cs typeface="Tahoma" pitchFamily="34" charset="0"/>
              </a:rPr>
              <a:t>.  </a:t>
            </a:r>
          </a:p>
          <a:p>
            <a:pPr algn="ctr">
              <a:buNone/>
            </a:pPr>
            <a:r>
              <a:rPr lang="tt-RU" sz="3600" b="1" dirty="0" smtClean="0">
                <a:latin typeface="Tahoma" pitchFamily="34" charset="0"/>
                <a:ea typeface="Tahoma" pitchFamily="34" charset="0"/>
                <a:cs typeface="Tahoma" pitchFamily="34" charset="0"/>
              </a:rPr>
              <a:t>Авыл җирлегендә барлыгы –</a:t>
            </a:r>
          </a:p>
          <a:p>
            <a:pPr algn="ctr">
              <a:buNone/>
            </a:pPr>
            <a:r>
              <a:rPr lang="tt-RU" sz="3600" b="1" dirty="0" smtClean="0">
                <a:latin typeface="Tahoma" pitchFamily="34" charset="0"/>
                <a:ea typeface="Tahoma" pitchFamily="34" charset="0"/>
                <a:cs typeface="Tahoma" pitchFamily="34" charset="0"/>
              </a:rPr>
              <a:t>221   ир-ат,   </a:t>
            </a:r>
          </a:p>
          <a:p>
            <a:pPr algn="ctr">
              <a:buNone/>
            </a:pPr>
            <a:r>
              <a:rPr lang="tt-RU" sz="3600" b="1" dirty="0" smtClean="0">
                <a:latin typeface="Tahoma" pitchFamily="34" charset="0"/>
                <a:ea typeface="Tahoma" pitchFamily="34" charset="0"/>
                <a:cs typeface="Tahoma" pitchFamily="34" charset="0"/>
              </a:rPr>
              <a:t>244 хатын - кыз яши. </a:t>
            </a:r>
            <a:endParaRPr lang="ru-RU" sz="3600" b="1" dirty="0" smtClean="0">
              <a:latin typeface="Tahoma" pitchFamily="34" charset="0"/>
              <a:ea typeface="Tahoma" pitchFamily="34" charset="0"/>
              <a:cs typeface="Tahoma" pitchFamily="34" charset="0"/>
            </a:endParaRPr>
          </a:p>
          <a:p>
            <a:endParaRPr lang="ru-RU" dirty="0"/>
          </a:p>
        </p:txBody>
      </p:sp>
    </p:spTree>
    <p:extLst>
      <p:ext uri="{BB962C8B-B14F-4D97-AF65-F5344CB8AC3E}">
        <p14:creationId xmlns:p14="http://schemas.microsoft.com/office/powerpoint/2010/main" val="2799809026"/>
      </p:ext>
    </p:extLst>
  </p:cSld>
  <p:clrMapOvr>
    <a:masterClrMapping/>
  </p:clrMapOvr>
  <p:transition>
    <p:wedg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412776"/>
            <a:ext cx="8050088" cy="443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4417167"/>
      </p:ext>
    </p:extLst>
  </p:cSld>
  <p:clrMapOvr>
    <a:masterClrMapping/>
  </p:clrMapOvr>
  <p:transition>
    <p:wedg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404664"/>
            <a:ext cx="8229600" cy="1143000"/>
          </a:xfrm>
        </p:spPr>
        <p:txBody>
          <a:bodyPr>
            <a:normAutofit/>
          </a:bodyPr>
          <a:lstStyle/>
          <a:p>
            <a:pPr algn="ctr"/>
            <a:endParaRPr lang="ru-RU" sz="3600" b="1" dirty="0">
              <a:solidFill>
                <a:srgbClr val="FF000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76671"/>
            <a:ext cx="4032448" cy="5904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0" y="404664"/>
            <a:ext cx="3960440" cy="6048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edg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836712"/>
            <a:ext cx="3744416" cy="5325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836712"/>
            <a:ext cx="3888432" cy="5372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876296"/>
      </p:ext>
    </p:extLst>
  </p:cSld>
  <p:clrMapOvr>
    <a:masterClrMapping/>
  </p:clrMapOvr>
  <p:transition>
    <p:wedg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tt-RU" dirty="0"/>
              <a:t>Җимерек коймалар урынына</a:t>
            </a:r>
            <a:endParaRPr lang="ru-RU"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2072481"/>
            <a:ext cx="7315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3463729"/>
      </p:ext>
    </p:extLst>
  </p:cSld>
  <p:clrMapOvr>
    <a:masterClrMapping/>
  </p:clrMapOvr>
  <p:transition>
    <p:wedg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tt-RU" dirty="0"/>
              <a:t>Яңа коймалар</a:t>
            </a:r>
            <a:endParaRPr lang="ru-RU" dirty="0"/>
          </a:p>
        </p:txBody>
      </p:sp>
      <p:pic>
        <p:nvPicPr>
          <p:cNvPr id="614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916832"/>
            <a:ext cx="7474024" cy="4270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1027544"/>
      </p:ext>
    </p:extLst>
  </p:cSld>
  <p:clrMapOvr>
    <a:masterClrMapping/>
  </p:clrMapOvr>
  <p:transition>
    <p:wedg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tt-RU" sz="3600" dirty="0"/>
              <a:t>Үзарасалымның  </a:t>
            </a:r>
            <a:r>
              <a:rPr lang="tt-RU" sz="3600" dirty="0" smtClean="0"/>
              <a:t>Кадыбаш </a:t>
            </a:r>
            <a:r>
              <a:rPr lang="tt-RU" sz="3600" dirty="0"/>
              <a:t>авылы буенча 2022 елга бүленеше</a:t>
            </a:r>
            <a:endParaRPr lang="ru-RU" sz="3600" dirty="0"/>
          </a:p>
        </p:txBody>
      </p:sp>
      <p:sp>
        <p:nvSpPr>
          <p:cNvPr id="3" name="Объект 2"/>
          <p:cNvSpPr>
            <a:spLocks noGrp="1"/>
          </p:cNvSpPr>
          <p:nvPr>
            <p:ph idx="1"/>
          </p:nvPr>
        </p:nvSpPr>
        <p:spPr/>
        <p:txBody>
          <a:bodyPr>
            <a:noAutofit/>
          </a:bodyPr>
          <a:lstStyle/>
          <a:p>
            <a:r>
              <a:rPr lang="tt-RU" sz="2000" dirty="0"/>
              <a:t>1. Кадыбаш авылында скважиналар өчен тирәнлек насослары сатып алу һәм ремонтлау, су үткәрү челтәрен ремонтлау;</a:t>
            </a:r>
            <a:endParaRPr lang="ru-RU" sz="2000" dirty="0"/>
          </a:p>
          <a:p>
            <a:r>
              <a:rPr lang="tt-RU" sz="2000" dirty="0"/>
              <a:t>2. Кадыбаш авылында урамнарны яктырту чаралары</a:t>
            </a:r>
            <a:endParaRPr lang="ru-RU" sz="2000" dirty="0"/>
          </a:p>
          <a:p>
            <a:r>
              <a:rPr lang="tt-RU" sz="2000" dirty="0"/>
              <a:t>(урам яктырткычларын,электр товарларын сатып алу, урнаштыру, алмаштыру һәм хезмәт шартнамәсе буенча электрик өчен түләү); </a:t>
            </a:r>
            <a:endParaRPr lang="ru-RU" sz="2000" dirty="0"/>
          </a:p>
          <a:p>
            <a:r>
              <a:rPr lang="tt-RU" sz="2000" dirty="0"/>
              <a:t>3. Кадыбаш авылында урамнарны кардан чистарту (юлларга хезмәт </a:t>
            </a:r>
            <a:r>
              <a:rPr lang="tt-RU" sz="2000" dirty="0" smtClean="0"/>
              <a:t>күрсәтү, </a:t>
            </a:r>
            <a:r>
              <a:rPr lang="tt-RU" sz="2000" dirty="0"/>
              <a:t>дизель ягулыгы сатып алу, кардан чистарту, Кадыбаш авылында тракторга дизель мае алу, хезмәт килешүе буенча тракторчыга түләү);</a:t>
            </a:r>
            <a:endParaRPr lang="ru-RU" sz="2000" dirty="0"/>
          </a:p>
          <a:p>
            <a:r>
              <a:rPr lang="tt-RU" sz="2000" dirty="0"/>
              <a:t>4. Җирлекнең торак пунктлары чикләрендә янгын куркынычсызлыгының беренчел чараларын тәэмин итү (янгын сүндерү машинасын карап тоту һәм хезмәт шартнамәсе буенча янгын сүндерү машинасы йөртүчесенә түләү, янгын сүндерү машинасына бензин сатып алу, запас частьлар сатып алу); </a:t>
            </a:r>
            <a:endParaRPr lang="ru-RU" sz="2000" dirty="0"/>
          </a:p>
          <a:p>
            <a:endParaRPr lang="ru-RU" sz="1600" dirty="0"/>
          </a:p>
          <a:p>
            <a:endParaRPr lang="ru-RU" sz="1600" dirty="0"/>
          </a:p>
        </p:txBody>
      </p:sp>
    </p:spTree>
    <p:extLst>
      <p:ext uri="{BB962C8B-B14F-4D97-AF65-F5344CB8AC3E}">
        <p14:creationId xmlns:p14="http://schemas.microsoft.com/office/powerpoint/2010/main" val="164976751"/>
      </p:ext>
    </p:extLst>
  </p:cSld>
  <p:clrMapOvr>
    <a:masterClrMapping/>
  </p:clrMapOvr>
  <p:transition>
    <p:wedg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5400" dirty="0"/>
              <a:t/>
            </a:r>
            <a:br>
              <a:rPr lang="ru-RU" sz="5400" dirty="0"/>
            </a:br>
            <a:r>
              <a:rPr lang="ru-RU" sz="5400" dirty="0"/>
              <a:t/>
            </a:r>
            <a:br>
              <a:rPr lang="ru-RU" sz="5400" dirty="0"/>
            </a:br>
            <a:endParaRPr lang="ru-RU" dirty="0"/>
          </a:p>
        </p:txBody>
      </p:sp>
      <p:sp>
        <p:nvSpPr>
          <p:cNvPr id="3" name="Объект 2"/>
          <p:cNvSpPr>
            <a:spLocks noGrp="1"/>
          </p:cNvSpPr>
          <p:nvPr>
            <p:ph idx="1"/>
          </p:nvPr>
        </p:nvSpPr>
        <p:spPr>
          <a:xfrm>
            <a:off x="467544" y="908720"/>
            <a:ext cx="8219256" cy="5415880"/>
          </a:xfrm>
        </p:spPr>
        <p:txBody>
          <a:bodyPr>
            <a:noAutofit/>
          </a:bodyPr>
          <a:lstStyle/>
          <a:p>
            <a:r>
              <a:rPr lang="tt-RU" sz="2400" dirty="0"/>
              <a:t>5. Кадыбаш авылында Гали урамына бара торган юл өслеге өчен ком һәм вак таш сатып алу, төяү, каплау, юл салу;</a:t>
            </a:r>
            <a:endParaRPr lang="ru-RU" sz="2400" dirty="0"/>
          </a:p>
          <a:p>
            <a:r>
              <a:rPr lang="tt-RU" sz="2400" dirty="0"/>
              <a:t> 6.Кадыбаш авылы территориясендә хуҗасыз йортларның фасадларын алыштыру (төзелеш материаллары сатып алу һәм башкарылган эшләр өчен хезмәт килешеүе буенча түләү)</a:t>
            </a:r>
            <a:endParaRPr lang="ru-RU" sz="2400" dirty="0"/>
          </a:p>
          <a:p>
            <a:r>
              <a:rPr lang="tt-RU" sz="2400" dirty="0"/>
              <a:t>- фасадларның тышкы төрләрен төзекләндерү һәм ремонтлау, торак йортларның коймаларын булдыру һәм төзелеш материаллары сатып алу;</a:t>
            </a:r>
            <a:endParaRPr lang="ru-RU" sz="2400" dirty="0"/>
          </a:p>
          <a:p>
            <a:r>
              <a:rPr lang="tt-RU" sz="2400" dirty="0"/>
              <a:t>  </a:t>
            </a:r>
            <a:r>
              <a:rPr lang="tt-RU" sz="2400" dirty="0" smtClean="0"/>
              <a:t> </a:t>
            </a:r>
            <a:r>
              <a:rPr lang="tt-RU" sz="2400" dirty="0"/>
              <a:t>7. МТЗ тракторы өчен асылма җиһазлар сатып алу.</a:t>
            </a:r>
            <a:endParaRPr lang="ru-RU" sz="2400" dirty="0"/>
          </a:p>
          <a:p>
            <a:r>
              <a:rPr lang="tt-RU" sz="2400" dirty="0"/>
              <a:t>  8. 3 штук бензочапкыч, 2 штук бензопычкы, бензин һәм май сатып алу,агачлар кисү,үләннәрне чабу.</a:t>
            </a:r>
            <a:endParaRPr lang="ru-RU" sz="2400" dirty="0"/>
          </a:p>
          <a:p>
            <a:endParaRPr lang="ru-RU" sz="2800" dirty="0"/>
          </a:p>
          <a:p>
            <a:endParaRPr lang="ru-RU" sz="2800" dirty="0"/>
          </a:p>
        </p:txBody>
      </p:sp>
    </p:spTree>
    <p:extLst>
      <p:ext uri="{BB962C8B-B14F-4D97-AF65-F5344CB8AC3E}">
        <p14:creationId xmlns:p14="http://schemas.microsoft.com/office/powerpoint/2010/main" val="1333625497"/>
      </p:ext>
    </p:extLst>
  </p:cSld>
  <p:clrMapOvr>
    <a:masterClrMapping/>
  </p:clrMapOvr>
  <p:transition>
    <p:wedg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tt-RU" sz="3600" dirty="0"/>
              <a:t>Үзарасалымның  Касай авылы буенча </a:t>
            </a:r>
            <a:r>
              <a:rPr lang="tt-RU" sz="3600" dirty="0" smtClean="0"/>
              <a:t>2022 </a:t>
            </a:r>
            <a:r>
              <a:rPr lang="tt-RU" sz="3600" dirty="0"/>
              <a:t>елга бүленеше</a:t>
            </a:r>
            <a:endParaRPr lang="ru-RU" sz="3600" dirty="0"/>
          </a:p>
        </p:txBody>
      </p:sp>
      <p:sp>
        <p:nvSpPr>
          <p:cNvPr id="3" name="Объект 2"/>
          <p:cNvSpPr>
            <a:spLocks noGrp="1"/>
          </p:cNvSpPr>
          <p:nvPr>
            <p:ph idx="1"/>
          </p:nvPr>
        </p:nvSpPr>
        <p:spPr/>
        <p:txBody>
          <a:bodyPr>
            <a:normAutofit/>
          </a:bodyPr>
          <a:lstStyle/>
          <a:p>
            <a:r>
              <a:rPr lang="tt-RU" dirty="0" smtClean="0"/>
              <a:t> </a:t>
            </a:r>
            <a:r>
              <a:rPr lang="tt-RU" dirty="0"/>
              <a:t>1. Скважиналар өчен тирәнлек насослары сатып алу һәм ремонтлау, Касай авылында су үткәрү челтәрен төзекләндерү;</a:t>
            </a:r>
            <a:endParaRPr lang="ru-RU" dirty="0"/>
          </a:p>
          <a:p>
            <a:r>
              <a:rPr lang="tt-RU" dirty="0"/>
              <a:t> 2. Касай авылын кардан чистарту (хезмәт шартнамәсе буенча тракторчы өчен түләү);</a:t>
            </a:r>
            <a:endParaRPr lang="ru-RU" dirty="0"/>
          </a:p>
          <a:p>
            <a:pPr marL="0" indent="0">
              <a:buNone/>
            </a:pPr>
            <a:endParaRPr lang="ru-RU" dirty="0"/>
          </a:p>
          <a:p>
            <a:r>
              <a:rPr lang="tt-RU" dirty="0"/>
              <a:t> </a:t>
            </a:r>
            <a:r>
              <a:rPr lang="tt-RU" dirty="0" smtClean="0"/>
              <a:t>  </a:t>
            </a:r>
            <a:r>
              <a:rPr lang="tt-RU" dirty="0"/>
              <a:t>3. Касай авылы зиратын карап тоту (төзелеш материаллары сатып алу һәм коймаларны яңарту)</a:t>
            </a:r>
            <a:endParaRPr lang="ru-RU" dirty="0"/>
          </a:p>
        </p:txBody>
      </p:sp>
    </p:spTree>
    <p:extLst>
      <p:ext uri="{BB962C8B-B14F-4D97-AF65-F5344CB8AC3E}">
        <p14:creationId xmlns:p14="http://schemas.microsoft.com/office/powerpoint/2010/main" val="4053636359"/>
      </p:ext>
    </p:extLst>
  </p:cSld>
  <p:clrMapOvr>
    <a:masterClrMapping/>
  </p:clrMapOvr>
  <p:transition>
    <p:wedg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836712"/>
            <a:ext cx="6264696" cy="51845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622463"/>
      </p:ext>
    </p:extLst>
  </p:cSld>
  <p:clrMapOvr>
    <a:masterClrMapping/>
  </p:clrMapOvr>
  <p:transition>
    <p:wedg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92696"/>
            <a:ext cx="8229600" cy="1143000"/>
          </a:xfrm>
        </p:spPr>
        <p:txBody>
          <a:bodyPr>
            <a:normAutofit fontScale="90000"/>
          </a:bodyPr>
          <a:lstStyle/>
          <a:p>
            <a:pPr algn="ctr"/>
            <a:r>
              <a:rPr lang="ru-RU" sz="5400" dirty="0" smtClean="0"/>
              <a:t> </a:t>
            </a:r>
            <a:r>
              <a:rPr lang="ru-RU" sz="5400" dirty="0"/>
              <a:t>«</a:t>
            </a:r>
            <a:r>
              <a:rPr lang="ru-RU" sz="5400" dirty="0" smtClean="0"/>
              <a:t>Чиста яр буе» </a:t>
            </a:r>
            <a:r>
              <a:rPr lang="ru-RU" sz="5400" dirty="0" err="1" smtClean="0"/>
              <a:t>акциясендә</a:t>
            </a:r>
            <a:r>
              <a:rPr lang="ru-RU" sz="5400" dirty="0" smtClean="0"/>
              <a:t> </a:t>
            </a:r>
            <a:r>
              <a:rPr lang="ru-RU" sz="5400" dirty="0" err="1" smtClean="0"/>
              <a:t>катнашу</a:t>
            </a:r>
            <a:endParaRPr lang="ru-RU"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672" y="1772816"/>
            <a:ext cx="5849922" cy="43894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5912768"/>
      </p:ext>
    </p:extLst>
  </p:cSld>
  <p:clrMapOvr>
    <a:masterClrMapping/>
  </p:clrMapOvr>
  <p:transition>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4939490"/>
          </a:xfrm>
        </p:spPr>
        <p:txBody>
          <a:bodyPr>
            <a:noAutofit/>
          </a:bodyPr>
          <a:lstStyle/>
          <a:p>
            <a:pPr algn="ctr"/>
            <a:r>
              <a:rPr lang="tt-RU" sz="4000" b="1" dirty="0" smtClean="0"/>
              <a:t>Халыкның  230 </a:t>
            </a:r>
            <a:r>
              <a:rPr lang="tt-RU" sz="4000" b="1" dirty="0"/>
              <a:t>ы</a:t>
            </a:r>
            <a:r>
              <a:rPr lang="tt-RU" sz="4000" b="1" dirty="0" smtClean="0"/>
              <a:t> – 49 % эшче яшендәгеләр, мәктәпкәчә һәм мәктәп яшендәгеләр    40 бала – 8,6 % . Авылларда 195 пенсионер яши – 42 % . 18 студент вузларда һәм техникумнарда белем ала.</a:t>
            </a:r>
            <a:endParaRPr lang="ru-RU" sz="4000" b="1" dirty="0"/>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2330587743"/>
              </p:ext>
            </p:extLst>
          </p:nvPr>
        </p:nvGraphicFramePr>
        <p:xfrm>
          <a:off x="395536" y="1268760"/>
          <a:ext cx="8229600" cy="43894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47592021"/>
      </p:ext>
    </p:extLst>
  </p:cSld>
  <p:clrMapOvr>
    <a:masterClrMapping/>
  </p:clrMapOvr>
  <p:transition>
    <p:wedg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3200" dirty="0"/>
              <a:t/>
            </a:r>
            <a:br>
              <a:rPr lang="ru-RU" sz="3200" dirty="0"/>
            </a:br>
            <a:r>
              <a:rPr lang="tt-RU" sz="3200" dirty="0"/>
              <a:t>Касай зиратының коймаларын өлешчә ремонтлау өчен </a:t>
            </a:r>
            <a:r>
              <a:rPr lang="tt-RU" sz="3200" dirty="0" smtClean="0"/>
              <a:t>профиль торбалар һәм баганалык өчен торбалар алынды</a:t>
            </a:r>
            <a:endParaRPr lang="ru-RU" sz="32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988841"/>
            <a:ext cx="3672408"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988841"/>
            <a:ext cx="3456384"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9241737"/>
      </p:ext>
    </p:extLst>
  </p:cSld>
  <p:clrMapOvr>
    <a:masterClrMapping/>
  </p:clrMapOvr>
  <p:transition>
    <p:wedg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908720"/>
            <a:ext cx="3960440" cy="5220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08721"/>
            <a:ext cx="4104456"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5448635"/>
      </p:ext>
    </p:extLst>
  </p:cSld>
  <p:clrMapOvr>
    <a:masterClrMapping/>
  </p:clrMapOvr>
  <p:transition>
    <p:wedg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err="1" smtClean="0"/>
              <a:t>Кадыбаш</a:t>
            </a:r>
            <a:r>
              <a:rPr lang="ru-RU" dirty="0" smtClean="0"/>
              <a:t> </a:t>
            </a:r>
            <a:r>
              <a:rPr lang="ru-RU" dirty="0" err="1" smtClean="0"/>
              <a:t>зираты</a:t>
            </a:r>
            <a:r>
              <a:rPr lang="ru-RU" dirty="0" smtClean="0"/>
              <a:t> </a:t>
            </a:r>
            <a:r>
              <a:rPr lang="ru-RU" dirty="0" err="1" smtClean="0"/>
              <a:t>коймасын</a:t>
            </a:r>
            <a:r>
              <a:rPr lang="ru-RU" dirty="0" smtClean="0"/>
              <a:t> </a:t>
            </a:r>
            <a:r>
              <a:rPr lang="ru-RU" dirty="0" err="1" smtClean="0"/>
              <a:t>яңага</a:t>
            </a:r>
            <a:r>
              <a:rPr lang="ru-RU" dirty="0" smtClean="0"/>
              <a:t> </a:t>
            </a:r>
            <a:r>
              <a:rPr lang="ru-RU" dirty="0" err="1" smtClean="0"/>
              <a:t>алыштыру</a:t>
            </a:r>
            <a:endParaRPr lang="ru-RU"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961516"/>
            <a:ext cx="3888432" cy="36311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916831"/>
            <a:ext cx="3744416" cy="3675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372148"/>
      </p:ext>
    </p:extLst>
  </p:cSld>
  <p:clrMapOvr>
    <a:masterClrMapping/>
  </p:clrMapOvr>
  <p:transition>
    <p:wedg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268761"/>
            <a:ext cx="3960440"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268761"/>
            <a:ext cx="3816424"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1968910"/>
      </p:ext>
    </p:extLst>
  </p:cSld>
  <p:clrMapOvr>
    <a:masterClrMapping/>
  </p:clrMapOvr>
  <p:transition>
    <p:wedg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908720"/>
            <a:ext cx="7344816" cy="4170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6331051"/>
      </p:ext>
    </p:extLst>
  </p:cSld>
  <p:clrMapOvr>
    <a:masterClrMapping/>
  </p:clrMapOvr>
  <p:transition>
    <p:wedg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12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404664"/>
            <a:ext cx="6912768" cy="51998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6541152"/>
      </p:ext>
    </p:extLst>
  </p:cSld>
  <p:clrMapOvr>
    <a:masterClrMapping/>
  </p:clrMapOvr>
  <p:transition>
    <p:wedg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16016" y="1236068"/>
            <a:ext cx="3888432" cy="5253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196752"/>
            <a:ext cx="3721596" cy="5292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2369396"/>
      </p:ext>
    </p:extLst>
  </p:cSld>
  <p:clrMapOvr>
    <a:masterClrMapping/>
  </p:clrMapOvr>
  <p:transition>
    <p:wedg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descr="https://pronedra.ru/upkeep/uploads/2019/10/8fsbsp2z.jpg"/>
          <p:cNvPicPr/>
          <p:nvPr/>
        </p:nvPicPr>
        <p:blipFill>
          <a:blip r:embed="rId2">
            <a:extLst>
              <a:ext uri="{28A0092B-C50C-407E-A947-70E740481C1C}">
                <a14:useLocalDpi xmlns:a14="http://schemas.microsoft.com/office/drawing/2010/main" val="0"/>
              </a:ext>
            </a:extLst>
          </a:blip>
          <a:srcRect/>
          <a:stretch>
            <a:fillRect/>
          </a:stretch>
        </p:blipFill>
        <p:spPr bwMode="auto">
          <a:xfrm>
            <a:off x="467544" y="548680"/>
            <a:ext cx="8280920" cy="5850532"/>
          </a:xfrm>
          <a:prstGeom prst="rect">
            <a:avLst/>
          </a:prstGeom>
          <a:noFill/>
          <a:ln>
            <a:noFill/>
          </a:ln>
        </p:spPr>
      </p:pic>
    </p:spTree>
    <p:extLst>
      <p:ext uri="{BB962C8B-B14F-4D97-AF65-F5344CB8AC3E}">
        <p14:creationId xmlns:p14="http://schemas.microsoft.com/office/powerpoint/2010/main" val="2720872738"/>
      </p:ext>
    </p:extLst>
  </p:cSld>
  <p:clrMapOvr>
    <a:masterClrMapping/>
  </p:clrMapOvr>
  <p:transition>
    <p:wedg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4" y="764704"/>
            <a:ext cx="7315200" cy="40324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1804781"/>
      </p:ext>
    </p:extLst>
  </p:cSld>
  <p:clrMapOvr>
    <a:masterClrMapping/>
  </p:clrMapOvr>
  <p:transition>
    <p:wedg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4448175" cy="31683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0" y="3356992"/>
            <a:ext cx="4448175" cy="28296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1671660"/>
      </p:ext>
    </p:extLst>
  </p:cSld>
  <p:clrMapOvr>
    <a:masterClrMapping/>
  </p:clrMapOvr>
  <p:transition>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err="1"/>
              <a:t>Авыл</a:t>
            </a:r>
            <a:r>
              <a:rPr lang="ru-RU" dirty="0"/>
              <a:t> </a:t>
            </a:r>
            <a:r>
              <a:rPr lang="tt-RU" dirty="0"/>
              <a:t>җирлегендә яшәүче өлкәннәребез </a:t>
            </a:r>
            <a:r>
              <a:rPr lang="ru-RU" dirty="0" smtClean="0"/>
              <a:t> </a:t>
            </a:r>
            <a:r>
              <a:rPr lang="ru-RU" dirty="0" err="1"/>
              <a:t>юбилейларын</a:t>
            </a:r>
            <a:r>
              <a:rPr lang="ru-RU" dirty="0"/>
              <a:t> </a:t>
            </a:r>
            <a:r>
              <a:rPr lang="ru-RU" dirty="0" err="1"/>
              <a:t>билгеләп</a:t>
            </a:r>
            <a:r>
              <a:rPr lang="ru-RU" dirty="0"/>
              <a:t> </a:t>
            </a:r>
            <a:r>
              <a:rPr lang="ru-RU" dirty="0" err="1"/>
              <a:t>уздылар</a:t>
            </a:r>
            <a:endParaRPr lang="ru-RU"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2060848"/>
            <a:ext cx="4366262" cy="30243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790" y="2060848"/>
            <a:ext cx="4130682" cy="3024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9323128"/>
      </p:ext>
    </p:extLst>
  </p:cSld>
  <p:clrMapOvr>
    <a:masterClrMapping/>
  </p:clrMapOvr>
  <p:transition>
    <p:wedg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331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27984" y="2780928"/>
            <a:ext cx="4160143" cy="333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76672"/>
            <a:ext cx="4176464" cy="2900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2166824"/>
      </p:ext>
    </p:extLst>
  </p:cSld>
  <p:clrMapOvr>
    <a:masterClrMapping/>
  </p:clrMapOvr>
  <p:transition>
    <p:wedg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dirty="0" err="1" smtClean="0"/>
              <a:t>Касайда</a:t>
            </a:r>
            <a:r>
              <a:rPr lang="ru-RU" dirty="0" smtClean="0"/>
              <a:t>  </a:t>
            </a:r>
            <a:r>
              <a:rPr lang="ru-RU" dirty="0" smtClean="0">
                <a:solidFill>
                  <a:srgbClr val="FF0000"/>
                </a:solidFill>
              </a:rPr>
              <a:t>8 март </a:t>
            </a:r>
            <a:r>
              <a:rPr lang="ru-RU" dirty="0" err="1" smtClean="0"/>
              <a:t>бәйрәме</a:t>
            </a:r>
            <a:endParaRPr lang="ru-RU" dirty="0"/>
          </a:p>
        </p:txBody>
      </p:sp>
      <p:pic>
        <p:nvPicPr>
          <p:cNvPr id="512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656" y="1772816"/>
            <a:ext cx="5715000" cy="4286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9186788"/>
      </p:ext>
    </p:extLst>
  </p:cSld>
  <p:clrMapOvr>
    <a:masterClrMapping/>
  </p:clrMapOvr>
  <p:transition>
    <p:wedg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tt-RU" dirty="0" smtClean="0"/>
              <a:t> </a:t>
            </a:r>
            <a:r>
              <a:rPr lang="tt-RU" dirty="0"/>
              <a:t>“</a:t>
            </a:r>
            <a:r>
              <a:rPr lang="tt-RU" dirty="0" smtClean="0"/>
              <a:t>Сабантуй бәйрәме”</a:t>
            </a:r>
            <a:endParaRPr lang="ru-RU"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2194173"/>
            <a:ext cx="4448175" cy="333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2685915"/>
            <a:ext cx="3171825" cy="2381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2963837"/>
      </p:ext>
    </p:extLst>
  </p:cSld>
  <p:clrMapOvr>
    <a:masterClrMapping/>
  </p:clrMapOvr>
  <p:transition>
    <p:wedg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tt-RU" smtClean="0"/>
              <a:t>Игътибарыгыз өчен рәхмәт</a:t>
            </a:r>
            <a:endParaRPr lang="ru-RU"/>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1988840"/>
            <a:ext cx="7033964" cy="41180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3072780"/>
      </p:ext>
    </p:extLst>
  </p:cSld>
  <p:clrMapOvr>
    <a:masterClrMapping/>
  </p:clrMapOvr>
  <p:transition>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124744"/>
            <a:ext cx="3941646" cy="43894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9784" y="1268760"/>
            <a:ext cx="3600400" cy="4277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641650"/>
      </p:ext>
    </p:extLst>
  </p:cSld>
  <p:clrMapOvr>
    <a:masterClrMapping/>
  </p:clrMapOvr>
  <p:transition>
    <p:wedg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2591</TotalTime>
  <Words>926</Words>
  <Application>Microsoft Office PowerPoint</Application>
  <PresentationFormat>Экран (4:3)</PresentationFormat>
  <Paragraphs>120</Paragraphs>
  <Slides>83</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83</vt:i4>
      </vt:variant>
    </vt:vector>
  </HeadingPairs>
  <TitlesOfParts>
    <vt:vector size="93" baseType="lpstr">
      <vt:lpstr>Arial</vt:lpstr>
      <vt:lpstr>Arial Black</vt:lpstr>
      <vt:lpstr>Batang</vt:lpstr>
      <vt:lpstr>Book Antiqua</vt:lpstr>
      <vt:lpstr>Calibri</vt:lpstr>
      <vt:lpstr>Constantia</vt:lpstr>
      <vt:lpstr>Tahoma</vt:lpstr>
      <vt:lpstr>Times New Roman</vt:lpstr>
      <vt:lpstr>Wingdings 2</vt:lpstr>
      <vt:lpstr>Поток</vt:lpstr>
      <vt:lpstr>Әгерҗе муниципаль районы Кадыбаш авыл җирлеге башлыгының 2021 елга отчеты</vt:lpstr>
      <vt:lpstr>Презентация PowerPoint</vt:lpstr>
      <vt:lpstr>Презентация PowerPoint</vt:lpstr>
      <vt:lpstr>Бүген җирлекләргә күп төрле эш йөкләтелгән</vt:lpstr>
      <vt:lpstr>Презентация PowerPoint</vt:lpstr>
      <vt:lpstr>      Авыл җирлегендә халык саны :</vt:lpstr>
      <vt:lpstr>Халыкның  230 ы – 49 % эшче яшендәгеләр, мәктәпкәчә һәм мәктәп яшендәгеләр    40 бала – 8,6 % . Авылларда 195 пенсионер яши – 42 % . 18 студент вузларда һәм техникумнарда белем ала.</vt:lpstr>
      <vt:lpstr>Авыл җирлегендә яшәүче өлкәннәребез  юбилейларын билгеләп уздылар</vt:lpstr>
      <vt:lpstr>Презентация PowerPoint</vt:lpstr>
      <vt:lpstr>Презентация PowerPoint</vt:lpstr>
      <vt:lpstr>Презентация PowerPoint</vt:lpstr>
      <vt:lpstr>Презентация PowerPoint</vt:lpstr>
      <vt:lpstr>Презентация PowerPoint</vt:lpstr>
      <vt:lpstr>Депутатлар ярдәме белән мәктәпкә шахмат кирәк-яраклары бүләк ителде</vt:lpstr>
      <vt:lpstr>Презентация PowerPoint</vt:lpstr>
      <vt:lpstr>Тыл ветераннарын тәбрикләү </vt:lpstr>
      <vt:lpstr>Әтиләре сугышта вафат булган сугыш чоры балаларына бүләкләр тапшыру</vt:lpstr>
      <vt:lpstr>Презентация PowerPoint</vt:lpstr>
      <vt:lpstr>Презентация PowerPoint</vt:lpstr>
      <vt:lpstr>Презентация PowerPoint</vt:lpstr>
      <vt:lpstr>Презентация PowerPoint</vt:lpstr>
      <vt:lpstr>Элемтә бүлекчәсе һәм элемтә хезмәте яхшы оештырылган</vt:lpstr>
      <vt:lpstr>Презентация PowerPoint</vt:lpstr>
      <vt:lpstr>Кадыбаш авылы китапханәсе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Ерак тау чишмәсе</vt:lpstr>
      <vt:lpstr>Презентация PowerPoint</vt:lpstr>
      <vt:lpstr>Ерак тау чишмәсе янында агач утырту өмәсе</vt:lpstr>
      <vt:lpstr>Презентация PowerPoint</vt:lpstr>
      <vt:lpstr>Презентация PowerPoint</vt:lpstr>
      <vt:lpstr>Кадыбаш авылында  спортплощадка ачу</vt:lpstr>
      <vt:lpstr>Авыл хуҗалыгы продуктлары җитештерү  белән  «Тугызбуй»  ширкәте шөгыльләнә</vt:lpstr>
      <vt:lpstr>Авыл җирлеге буенча  53 баш сыер асрала</vt:lpstr>
      <vt:lpstr>Презентация PowerPoint</vt:lpstr>
      <vt:lpstr>Презентация PowerPoint</vt:lpstr>
      <vt:lpstr>Презентация PowerPoint</vt:lpstr>
      <vt:lpstr>Презентация PowerPoint</vt:lpstr>
      <vt:lpstr>Презентация PowerPoint</vt:lpstr>
      <vt:lpstr>Әйбәт сортлы викторияләр үстерә</vt:lpstr>
      <vt:lpstr>Презентация PowerPoint</vt:lpstr>
      <vt:lpstr>Презентация PowerPoint</vt:lpstr>
      <vt:lpstr>Презентация PowerPoint</vt:lpstr>
      <vt:lpstr>Налог түләмәүчеләр исемлеге</vt:lpstr>
      <vt:lpstr>Үзарасалымның Кадыбаш авылы буенча 2021 елга бүленеше</vt:lpstr>
      <vt:lpstr>Үзарасалымның  Касай авылы буенча 2021 елга бүленеше</vt:lpstr>
      <vt:lpstr>Презентация PowerPoint</vt:lpstr>
      <vt:lpstr>Су башнясы өчен алынган материаллар һәм эшләнгән эшләр</vt:lpstr>
      <vt:lpstr>Презентация PowerPoint</vt:lpstr>
      <vt:lpstr>Презентация PowerPoint</vt:lpstr>
      <vt:lpstr>Презентация PowerPoint</vt:lpstr>
      <vt:lpstr>Презентация PowerPoint</vt:lpstr>
      <vt:lpstr>Касай һәм Кадыбаш авылларында өстәмә яктырткычлар куелды</vt:lpstr>
      <vt:lpstr>Тау асты урамына вак таш салу </vt:lpstr>
      <vt:lpstr>Презентация PowerPoint</vt:lpstr>
      <vt:lpstr>Презентация PowerPoint</vt:lpstr>
      <vt:lpstr>Презентация PowerPoint</vt:lpstr>
      <vt:lpstr>Презентация PowerPoint</vt:lpstr>
      <vt:lpstr>Җимерек коймалар урынына</vt:lpstr>
      <vt:lpstr>Яңа коймалар</vt:lpstr>
      <vt:lpstr>Үзарасалымның  Кадыбаш авылы буенча 2022 елга бүленеше</vt:lpstr>
      <vt:lpstr>  </vt:lpstr>
      <vt:lpstr>Үзарасалымның  Касай авылы буенча 2022 елга бүленеше</vt:lpstr>
      <vt:lpstr>Презентация PowerPoint</vt:lpstr>
      <vt:lpstr> «Чиста яр буе» акциясендә катнашу</vt:lpstr>
      <vt:lpstr> Касай зиратының коймаларын өлешчә ремонтлау өчен профиль торбалар һәм баганалык өчен торбалар алынды</vt:lpstr>
      <vt:lpstr>Презентация PowerPoint</vt:lpstr>
      <vt:lpstr>Кадыбаш зираты коймасын яңага алыштыру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Касайда  8 март бәйрәме</vt:lpstr>
      <vt:lpstr> “Сабантуй бәйрәме”</vt:lpstr>
      <vt:lpstr>Игътибарыгыз өчен рәхмәт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Кадыбаш авыл җирлеге башлыгының 2015 елга отчеты</dc:title>
  <dc:creator>Кадыбашское СП</dc:creator>
  <cp:lastModifiedBy>Азалия Ильгизаровна</cp:lastModifiedBy>
  <cp:revision>193</cp:revision>
  <dcterms:created xsi:type="dcterms:W3CDTF">2016-01-28T04:31:46Z</dcterms:created>
  <dcterms:modified xsi:type="dcterms:W3CDTF">2022-01-26T12:30:29Z</dcterms:modified>
</cp:coreProperties>
</file>