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4" r:id="rId2"/>
    <p:sldId id="256" r:id="rId3"/>
    <p:sldId id="257" r:id="rId4"/>
    <p:sldId id="286" r:id="rId5"/>
    <p:sldId id="259" r:id="rId6"/>
    <p:sldId id="287" r:id="rId7"/>
    <p:sldId id="279" r:id="rId8"/>
    <p:sldId id="280" r:id="rId9"/>
    <p:sldId id="261" r:id="rId10"/>
    <p:sldId id="266" r:id="rId11"/>
    <p:sldId id="265" r:id="rId12"/>
    <p:sldId id="288" r:id="rId13"/>
    <p:sldId id="289" r:id="rId14"/>
    <p:sldId id="267" r:id="rId15"/>
    <p:sldId id="263" r:id="rId16"/>
    <p:sldId id="278" r:id="rId17"/>
    <p:sldId id="264" r:id="rId18"/>
    <p:sldId id="260" r:id="rId19"/>
    <p:sldId id="281" r:id="rId20"/>
    <p:sldId id="285" r:id="rId21"/>
    <p:sldId id="268" r:id="rId22"/>
    <p:sldId id="290" r:id="rId23"/>
    <p:sldId id="275" r:id="rId24"/>
    <p:sldId id="273" r:id="rId25"/>
    <p:sldId id="269" r:id="rId26"/>
    <p:sldId id="270" r:id="rId27"/>
    <p:sldId id="282" r:id="rId28"/>
    <p:sldId id="283" r:id="rId29"/>
    <p:sldId id="271" r:id="rId30"/>
    <p:sldId id="272" r:id="rId31"/>
    <p:sldId id="262" r:id="rId32"/>
    <p:sldId id="293" r:id="rId33"/>
    <p:sldId id="292" r:id="rId34"/>
    <p:sldId id="277" r:id="rId35"/>
    <p:sldId id="291" r:id="rId36"/>
    <p:sldId id="274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78" autoAdjust="0"/>
    <p:restoredTop sz="94660"/>
  </p:normalViewPr>
  <p:slideViewPr>
    <p:cSldViewPr>
      <p:cViewPr varScale="1">
        <p:scale>
          <a:sx n="61" d="100"/>
          <a:sy n="61" d="100"/>
        </p:scale>
        <p:origin x="-157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C:\Users\User\Pictures\Рисунок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99435"/>
            <a:ext cx="4038600" cy="3033781"/>
          </a:xfrm>
          <a:prstGeom prst="rect">
            <a:avLst/>
          </a:prstGeom>
          <a:noFill/>
        </p:spPr>
      </p:pic>
      <p:pic>
        <p:nvPicPr>
          <p:cNvPr id="1030" name="Picture 6" descr="C:\Users\User\Pictures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602172"/>
            <a:ext cx="3886199" cy="292086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962400" y="1676400"/>
            <a:ext cx="4953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cs typeface="Aharoni" pitchFamily="2" charset="-79"/>
              </a:rPr>
              <a:t>Собрание граждан </a:t>
            </a:r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</a:br>
            <a:endParaRPr lang="ru-RU" sz="3200" b="1" dirty="0" smtClean="0">
              <a:solidFill>
                <a:srgbClr val="FF0000"/>
              </a:solidFill>
              <a:cs typeface="Aharoni" pitchFamily="2" charset="-79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cs typeface="Aharoni" pitchFamily="2" charset="-79"/>
              </a:rPr>
              <a:t>Сарсак-Омгинского</a:t>
            </a:r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>        сельского поселения</a:t>
            </a:r>
          </a:p>
          <a:p>
            <a:endParaRPr lang="ru-RU" sz="3200" b="1" dirty="0" smtClean="0">
              <a:solidFill>
                <a:srgbClr val="FF0000"/>
              </a:solidFill>
              <a:cs typeface="Aharoni" pitchFamily="2" charset="-79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> </a:t>
            </a:r>
            <a:b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</a:br>
            <a:r>
              <a:rPr lang="ru-RU" sz="2800" b="1" dirty="0" smtClean="0">
                <a:solidFill>
                  <a:srgbClr val="FF0000"/>
                </a:solidFill>
                <a:cs typeface="Aharoni" pitchFamily="2" charset="-79"/>
              </a:rPr>
              <a:t>   18 августа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Aharoni" pitchFamily="2" charset="-79"/>
              </a:rPr>
              <a:t> 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Aharoni" pitchFamily="2" charset="-79"/>
              </a:rPr>
              <a:t>2016 года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           ООО «</a:t>
            </a:r>
            <a:r>
              <a:rPr lang="ru-RU" b="1" dirty="0" err="1" smtClean="0"/>
              <a:t>С.-Омга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1026" name="Picture 2" descr="C:\Users\Компьютер\Desktop\IMG_46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4876801" cy="3657601"/>
          </a:xfrm>
          <a:prstGeom prst="rect">
            <a:avLst/>
          </a:prstGeom>
          <a:noFill/>
        </p:spPr>
      </p:pic>
      <p:pic>
        <p:nvPicPr>
          <p:cNvPr id="1028" name="Picture 4" descr="C:\Users\Компьютер\Desktop\IMG_4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4191000" cy="3505200"/>
          </a:xfrm>
          <a:prstGeom prst="rect">
            <a:avLst/>
          </a:prstGeom>
          <a:noFill/>
        </p:spPr>
      </p:pic>
      <p:pic>
        <p:nvPicPr>
          <p:cNvPr id="1027" name="Picture 3" descr="C:\Users\Компьютер\Desktop\IMG_4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771900"/>
            <a:ext cx="4114800" cy="30861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59370" y="2967335"/>
            <a:ext cx="54665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ООО «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С-Омга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User\AppData\Local\Temp\20150817_1040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809" y="762001"/>
            <a:ext cx="8290992" cy="54633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47800" y="5257800"/>
            <a:ext cx="58304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Школе -120 лет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-531"/>
          <a:stretch>
            <a:fillRect/>
          </a:stretch>
        </p:blipFill>
        <p:spPr bwMode="auto">
          <a:xfrm>
            <a:off x="3810000" y="990600"/>
            <a:ext cx="5638800" cy="3739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5024438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795838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ДЕНЬ НАУКИ</a:t>
            </a:r>
            <a:endParaRPr lang="ru-RU" dirty="0"/>
          </a:p>
        </p:txBody>
      </p:sp>
      <p:pic>
        <p:nvPicPr>
          <p:cNvPr id="5123" name="Picture 3" descr="C:\Users\Компьютер\Desktop\IMG_66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" y="1600200"/>
            <a:ext cx="7310438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ТОРГОВЛЯ</a:t>
            </a:r>
            <a:b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pic>
        <p:nvPicPr>
          <p:cNvPr id="2055" name="Picture 7" descr="C:\Users\Компьютер\Desktop\DCIM\IMG_46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902200" cy="3676650"/>
          </a:xfrm>
          <a:prstGeom prst="rect">
            <a:avLst/>
          </a:prstGeom>
          <a:noFill/>
        </p:spPr>
      </p:pic>
      <p:pic>
        <p:nvPicPr>
          <p:cNvPr id="2054" name="Picture 6" descr="C:\Users\Компьютер\Desktop\DCIM\IMG_46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895600"/>
            <a:ext cx="5001683" cy="375126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486400" y="990600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магазин </a:t>
            </a:r>
            <a:r>
              <a:rPr lang="ru-RU" b="1" dirty="0" smtClean="0"/>
              <a:t>РАЙПО</a:t>
            </a:r>
          </a:p>
          <a:p>
            <a:r>
              <a:rPr lang="ru-RU" dirty="0" smtClean="0"/>
              <a:t>-магазин </a:t>
            </a:r>
            <a:r>
              <a:rPr lang="ru-RU" b="1" dirty="0" smtClean="0"/>
              <a:t>«ИП Ибрагимова»</a:t>
            </a:r>
          </a:p>
          <a:p>
            <a:r>
              <a:rPr lang="ru-RU" dirty="0" smtClean="0"/>
              <a:t>-магазин «</a:t>
            </a:r>
            <a:r>
              <a:rPr lang="ru-RU" b="1" dirty="0" smtClean="0"/>
              <a:t>ИП Тимофеевой»</a:t>
            </a:r>
          </a:p>
          <a:p>
            <a:r>
              <a:rPr lang="ru-RU" dirty="0" smtClean="0"/>
              <a:t>-магазин «</a:t>
            </a:r>
            <a:r>
              <a:rPr lang="ru-RU" b="1" dirty="0" smtClean="0"/>
              <a:t>ИП </a:t>
            </a:r>
            <a:r>
              <a:rPr lang="ru-RU" b="1" dirty="0" err="1" smtClean="0"/>
              <a:t>Лукъяновой</a:t>
            </a:r>
            <a:r>
              <a:rPr lang="ru-RU" b="1" dirty="0" smtClean="0"/>
              <a:t>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Частные Предприниматели </a:t>
            </a:r>
            <a:br>
              <a:rPr lang="ru-RU" sz="36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/>
              <a:t>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>
            <a:normAutofit/>
          </a:bodyPr>
          <a:lstStyle/>
          <a:p>
            <a:r>
              <a:rPr lang="ru-RU" b="1" dirty="0" smtClean="0"/>
              <a:t>ИП Тимофеева К.А</a:t>
            </a:r>
            <a:r>
              <a:rPr lang="ru-RU" dirty="0" smtClean="0"/>
              <a:t>. - по ремонту     автомобилей</a:t>
            </a:r>
          </a:p>
          <a:p>
            <a:r>
              <a:rPr lang="ru-RU" b="1" dirty="0" smtClean="0"/>
              <a:t>Пилорамы: ИП Чернов А.Б</a:t>
            </a:r>
            <a:r>
              <a:rPr lang="ru-RU" dirty="0" smtClean="0"/>
              <a:t>. ленточная пилорама</a:t>
            </a:r>
          </a:p>
          <a:p>
            <a:pPr algn="ctr">
              <a:buNone/>
            </a:pPr>
            <a:r>
              <a:rPr lang="ru-RU" b="1" dirty="0" smtClean="0"/>
              <a:t>     ИП Решетникова- </a:t>
            </a:r>
            <a:r>
              <a:rPr lang="ru-RU" dirty="0" smtClean="0"/>
              <a:t>пилорама</a:t>
            </a:r>
          </a:p>
          <a:p>
            <a:r>
              <a:rPr lang="ru-RU" b="1" dirty="0" smtClean="0"/>
              <a:t>ИП </a:t>
            </a:r>
            <a:r>
              <a:rPr lang="ru-RU" b="1" dirty="0" err="1" smtClean="0"/>
              <a:t>Велиев</a:t>
            </a:r>
            <a:r>
              <a:rPr lang="ru-RU" b="1" dirty="0" smtClean="0"/>
              <a:t> С.Я.-  </a:t>
            </a:r>
            <a:r>
              <a:rPr lang="ru-RU" dirty="0" smtClean="0"/>
              <a:t>здание сдают в аренду</a:t>
            </a:r>
          </a:p>
          <a:p>
            <a:r>
              <a:rPr lang="ru-RU" b="1" dirty="0" smtClean="0"/>
              <a:t> 6 хозяйств </a:t>
            </a:r>
            <a:r>
              <a:rPr lang="ru-RU" dirty="0" smtClean="0"/>
              <a:t>обрабатывают свои паевые земли, занимаются выращиванием ячменя и многолетних трав (</a:t>
            </a:r>
            <a:r>
              <a:rPr lang="ru-RU" b="1" dirty="0" smtClean="0"/>
              <a:t>15 паевых земель)</a:t>
            </a:r>
          </a:p>
          <a:p>
            <a:pPr>
              <a:buNone/>
            </a:pPr>
            <a:r>
              <a:rPr lang="ru-RU" b="1" dirty="0" smtClean="0"/>
              <a:t> КФХ  </a:t>
            </a:r>
          </a:p>
          <a:p>
            <a:r>
              <a:rPr lang="ru-RU" dirty="0" smtClean="0"/>
              <a:t> Кудрявцев Ф.Е.- по выращиванию   картофеля        </a:t>
            </a:r>
          </a:p>
          <a:p>
            <a:r>
              <a:rPr lang="ru-RU" dirty="0" smtClean="0"/>
              <a:t>  Васильев  А.Н. – по овцеводству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DCIM\136___07\IMG_4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DCIM\136___07\IMG_46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5685367" cy="426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ПОЧТА</a:t>
            </a:r>
            <a:endParaRPr lang="ru-RU" b="1" dirty="0"/>
          </a:p>
        </p:txBody>
      </p:sp>
      <p:pic>
        <p:nvPicPr>
          <p:cNvPr id="3074" name="Picture 2" descr="C:\Users\Компьютер\Desktop\IMG_46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04800"/>
            <a:ext cx="8382000" cy="1219200"/>
          </a:xfrm>
        </p:spPr>
        <p:txBody>
          <a:bodyPr>
            <a:normAutofit/>
          </a:bodyPr>
          <a:lstStyle/>
          <a:p>
            <a:pPr algn="ctr"/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1905000"/>
            <a:ext cx="6705600" cy="446992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2" descr="C:\Users\User\Desktop\Новая папка (2)\IMG_6444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43200" y="2514600"/>
            <a:ext cx="3454400" cy="25908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04800" y="609601"/>
            <a:ext cx="8839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ельшерско-акушерский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пункт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9" name="Picture 3" descr="C:\Users\Компьютер\Desktop\DCIM\IMG_46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362200"/>
            <a:ext cx="5384800" cy="4038600"/>
          </a:xfrm>
          <a:prstGeom prst="rect">
            <a:avLst/>
          </a:prstGeom>
          <a:noFill/>
        </p:spPr>
      </p:pic>
      <p:pic>
        <p:nvPicPr>
          <p:cNvPr id="4098" name="Picture 2" descr="C:\Users\Компьютер\Desktop\DCIM\IMG_46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1" y="2514600"/>
            <a:ext cx="3505199" cy="3594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Новогодний Бал-Маскарад</a:t>
            </a:r>
            <a:endParaRPr lang="ru-RU" dirty="0"/>
          </a:p>
        </p:txBody>
      </p:sp>
      <p:pic>
        <p:nvPicPr>
          <p:cNvPr id="3074" name="Picture 2" descr="C:\Users\User\Pictures\Рисунок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81400"/>
            <a:ext cx="4297680" cy="2859024"/>
          </a:xfrm>
          <a:prstGeom prst="rect">
            <a:avLst/>
          </a:prstGeom>
          <a:noFill/>
        </p:spPr>
      </p:pic>
      <p:pic>
        <p:nvPicPr>
          <p:cNvPr id="3075" name="Picture 3" descr="C:\Users\User\Pictures\Рисунок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6752"/>
            <a:ext cx="4764088" cy="314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467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Количество домохозяйств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7391400" cy="479755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/>
            <a:r>
              <a:rPr lang="ru-RU" sz="4800" b="1" dirty="0" smtClean="0"/>
              <a:t>Всего домохозяйств- </a:t>
            </a:r>
            <a:r>
              <a:rPr lang="ru-RU" sz="4800" b="1" dirty="0" smtClean="0">
                <a:solidFill>
                  <a:srgbClr val="FF0000"/>
                </a:solidFill>
              </a:rPr>
              <a:t>236</a:t>
            </a:r>
            <a:endParaRPr lang="ru-RU" sz="4800" b="1" dirty="0" smtClean="0"/>
          </a:p>
          <a:p>
            <a:r>
              <a:rPr lang="ru-RU" sz="4800" b="1" dirty="0" err="1" smtClean="0"/>
              <a:t>Сарсак-Омга</a:t>
            </a:r>
            <a:r>
              <a:rPr lang="ru-RU" sz="4800" b="1" dirty="0" smtClean="0"/>
              <a:t> </a:t>
            </a:r>
            <a:r>
              <a:rPr lang="ru-RU" sz="4800" dirty="0" smtClean="0"/>
              <a:t>- </a:t>
            </a:r>
            <a:r>
              <a:rPr lang="ru-RU" sz="4800" b="1" dirty="0" smtClean="0">
                <a:solidFill>
                  <a:srgbClr val="FF0000"/>
                </a:solidFill>
              </a:rPr>
              <a:t>184</a:t>
            </a:r>
            <a:r>
              <a:rPr lang="ru-RU" sz="4800" dirty="0" smtClean="0"/>
              <a:t> домохозяйства,</a:t>
            </a:r>
          </a:p>
          <a:p>
            <a:pPr>
              <a:buNone/>
            </a:pPr>
            <a:r>
              <a:rPr lang="ru-RU" sz="4800" dirty="0" smtClean="0"/>
              <a:t>                          из  них </a:t>
            </a:r>
            <a:r>
              <a:rPr lang="ru-RU" sz="4800" b="1" dirty="0" smtClean="0">
                <a:solidFill>
                  <a:srgbClr val="FF0000"/>
                </a:solidFill>
              </a:rPr>
              <a:t>161</a:t>
            </a:r>
            <a:r>
              <a:rPr lang="ru-RU" sz="4800" b="1" dirty="0" smtClean="0"/>
              <a:t> </a:t>
            </a:r>
            <a:r>
              <a:rPr lang="ru-RU" sz="4800" dirty="0" smtClean="0"/>
              <a:t>жилых, </a:t>
            </a:r>
          </a:p>
          <a:p>
            <a:pPr>
              <a:buNone/>
            </a:pPr>
            <a:r>
              <a:rPr lang="ru-RU" sz="4800" dirty="0" smtClean="0"/>
              <a:t>                     </a:t>
            </a:r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r>
              <a:rPr lang="ru-RU" sz="4800" dirty="0" smtClean="0"/>
              <a:t> дачных, </a:t>
            </a:r>
            <a:r>
              <a:rPr lang="ru-RU" sz="4800" b="1" dirty="0" smtClean="0">
                <a:solidFill>
                  <a:srgbClr val="FF0000"/>
                </a:solidFill>
              </a:rPr>
              <a:t>16</a:t>
            </a:r>
            <a:r>
              <a:rPr lang="ru-RU" sz="4800" dirty="0" smtClean="0"/>
              <a:t> домов  пустует.</a:t>
            </a:r>
          </a:p>
          <a:p>
            <a:r>
              <a:rPr lang="ru-RU" sz="4800" b="1" dirty="0" smtClean="0"/>
              <a:t>В </a:t>
            </a:r>
            <a:r>
              <a:rPr lang="ru-RU" sz="4800" b="1" dirty="0" err="1" smtClean="0"/>
              <a:t>Тат.Тансары</a:t>
            </a:r>
            <a:r>
              <a:rPr lang="ru-RU" sz="4800" b="1" dirty="0" smtClean="0"/>
              <a:t>-  </a:t>
            </a:r>
            <a:r>
              <a:rPr lang="ru-RU" sz="4800" b="1" dirty="0" smtClean="0">
                <a:solidFill>
                  <a:srgbClr val="FF0000"/>
                </a:solidFill>
              </a:rPr>
              <a:t>35 </a:t>
            </a:r>
            <a:r>
              <a:rPr lang="ru-RU" sz="4800" dirty="0" smtClean="0"/>
              <a:t>домохозяйств,</a:t>
            </a:r>
          </a:p>
          <a:p>
            <a:pPr>
              <a:buNone/>
            </a:pPr>
            <a:r>
              <a:rPr lang="ru-RU" sz="4800" dirty="0" smtClean="0"/>
              <a:t>                           из  них </a:t>
            </a:r>
            <a:r>
              <a:rPr lang="ru-RU" sz="4800" b="1" dirty="0" smtClean="0">
                <a:solidFill>
                  <a:srgbClr val="FF0000"/>
                </a:solidFill>
              </a:rPr>
              <a:t>13 </a:t>
            </a:r>
            <a:r>
              <a:rPr lang="ru-RU" sz="4800" dirty="0" smtClean="0"/>
              <a:t>жилых,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    </a:t>
            </a:r>
            <a:r>
              <a:rPr lang="ru-RU" sz="4800" dirty="0" smtClean="0"/>
              <a:t>                    </a:t>
            </a:r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r>
              <a:rPr lang="ru-RU" sz="4800" dirty="0" smtClean="0"/>
              <a:t> дачных,</a:t>
            </a:r>
            <a:r>
              <a:rPr lang="ru-RU" sz="4800" b="1" dirty="0" smtClean="0">
                <a:solidFill>
                  <a:srgbClr val="FF0000"/>
                </a:solidFill>
              </a:rPr>
              <a:t>18</a:t>
            </a:r>
            <a:r>
              <a:rPr lang="ru-RU" sz="4800" b="1" dirty="0" smtClean="0"/>
              <a:t> </a:t>
            </a:r>
            <a:r>
              <a:rPr lang="ru-RU" sz="4800" dirty="0" smtClean="0"/>
              <a:t>пустует.</a:t>
            </a:r>
          </a:p>
          <a:p>
            <a:r>
              <a:rPr lang="ru-RU" sz="4800" b="1" dirty="0" err="1" smtClean="0"/>
              <a:t>С-Арема</a:t>
            </a:r>
            <a:r>
              <a:rPr lang="ru-RU" sz="4800" dirty="0" smtClean="0"/>
              <a:t> - </a:t>
            </a:r>
            <a:r>
              <a:rPr lang="ru-RU" sz="4800" b="1" dirty="0" smtClean="0">
                <a:solidFill>
                  <a:srgbClr val="FF0000"/>
                </a:solidFill>
              </a:rPr>
              <a:t>6</a:t>
            </a:r>
            <a:r>
              <a:rPr lang="ru-RU" sz="4800" dirty="0" smtClean="0"/>
              <a:t> домохозяйств,</a:t>
            </a:r>
            <a:r>
              <a:rPr lang="ru-RU" sz="4800" b="1" dirty="0" smtClean="0"/>
              <a:t> 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                     1</a:t>
            </a:r>
            <a:r>
              <a:rPr lang="ru-RU" sz="4800" b="1" dirty="0" smtClean="0"/>
              <a:t> </a:t>
            </a:r>
            <a:r>
              <a:rPr lang="ru-RU" sz="4800" dirty="0" smtClean="0"/>
              <a:t>дачный,</a:t>
            </a:r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r>
              <a:rPr lang="ru-RU" sz="4800" b="1" dirty="0" smtClean="0"/>
              <a:t> </a:t>
            </a:r>
            <a:r>
              <a:rPr lang="ru-RU" sz="4800" dirty="0" smtClean="0"/>
              <a:t>пустует.</a:t>
            </a:r>
          </a:p>
          <a:p>
            <a:r>
              <a:rPr lang="ru-RU" sz="4800" b="1" dirty="0" err="1" smtClean="0"/>
              <a:t>Сардали</a:t>
            </a:r>
            <a:r>
              <a:rPr lang="ru-RU" sz="4800" dirty="0" smtClean="0"/>
              <a:t> - </a:t>
            </a:r>
            <a:r>
              <a:rPr lang="ru-RU" sz="4800" b="1" dirty="0" smtClean="0">
                <a:solidFill>
                  <a:srgbClr val="FF0000"/>
                </a:solidFill>
              </a:rPr>
              <a:t>11</a:t>
            </a:r>
            <a:r>
              <a:rPr lang="ru-RU" sz="4800" dirty="0" smtClean="0"/>
              <a:t> домохозяйств, 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                     3</a:t>
            </a:r>
            <a:r>
              <a:rPr lang="ru-RU" sz="4800" dirty="0" smtClean="0"/>
              <a:t> дачных,</a:t>
            </a:r>
            <a:r>
              <a:rPr lang="ru-RU" sz="4800" b="1" dirty="0" smtClean="0"/>
              <a:t> </a:t>
            </a:r>
            <a:r>
              <a:rPr lang="ru-RU" sz="4800" b="1" dirty="0" smtClean="0">
                <a:solidFill>
                  <a:srgbClr val="FF0000"/>
                </a:solidFill>
              </a:rPr>
              <a:t>8</a:t>
            </a:r>
            <a:r>
              <a:rPr lang="ru-RU" sz="4800" b="1" dirty="0" smtClean="0"/>
              <a:t> </a:t>
            </a:r>
            <a:r>
              <a:rPr lang="ru-RU" sz="4800" dirty="0" smtClean="0"/>
              <a:t>пустует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Старый Новый год</a:t>
            </a:r>
            <a:endParaRPr lang="ru-RU" dirty="0"/>
          </a:p>
        </p:txBody>
      </p:sp>
      <p:pic>
        <p:nvPicPr>
          <p:cNvPr id="4098" name="Picture 2" descr="C:\Users\User\Pictures\Рисунок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4725378" cy="3581400"/>
          </a:xfrm>
          <a:prstGeom prst="rect">
            <a:avLst/>
          </a:prstGeom>
          <a:noFill/>
        </p:spPr>
      </p:pic>
      <p:pic>
        <p:nvPicPr>
          <p:cNvPr id="4099" name="Picture 3" descr="C:\Users\User\Pictures\Рисунок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8785" y="3505200"/>
            <a:ext cx="4374853" cy="3062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Проводы русской зимы</a:t>
            </a:r>
            <a:endParaRPr lang="ru-RU" dirty="0"/>
          </a:p>
        </p:txBody>
      </p:sp>
      <p:pic>
        <p:nvPicPr>
          <p:cNvPr id="4" name="Содержимое 3" descr="http://cs627920.vk.me/v627920514/426e4/pEt4cY0XGKU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29719" y="1600201"/>
            <a:ext cx="3889881" cy="25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s627920.vk.me/v627920514/4285d/EtQpn6b3T3Q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171950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631816.vk.me/v631816514/17843/1wNNNhrGdrU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1"/>
            <a:ext cx="40386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Лариса\Desktop\IMG_408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4729" t="30526"/>
          <a:stretch>
            <a:fillRect/>
          </a:stretch>
        </p:blipFill>
        <p:spPr bwMode="auto">
          <a:xfrm>
            <a:off x="1" y="304800"/>
            <a:ext cx="4800600" cy="271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ариса\Desktop\IMG_423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531" t="11065" r="5979"/>
          <a:stretch>
            <a:fillRect/>
          </a:stretch>
        </p:blipFill>
        <p:spPr bwMode="auto">
          <a:xfrm>
            <a:off x="4267200" y="228600"/>
            <a:ext cx="4876800" cy="3674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Лариса\Desktop\IMG_4142.JPG"/>
          <p:cNvPicPr>
            <a:picLocks noGrp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3048001"/>
            <a:ext cx="4419600" cy="38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ариса\Desktop\IMG_4112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44196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759370" y="2967335"/>
            <a:ext cx="65566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Поздравления на 8 Марта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Концерт мужчин к 8 марта</a:t>
            </a:r>
            <a:endParaRPr lang="ru-RU" dirty="0"/>
          </a:p>
        </p:txBody>
      </p:sp>
      <p:pic>
        <p:nvPicPr>
          <p:cNvPr id="4" name="Содержимое 3" descr="C:\Users\Лариса\Desktop\IMG_4089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5635" r="8958" b="10879"/>
          <a:stretch>
            <a:fillRect/>
          </a:stretch>
        </p:blipFill>
        <p:spPr bwMode="auto">
          <a:xfrm>
            <a:off x="0" y="2362200"/>
            <a:ext cx="50292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ариса\Desktop\IMG_4168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1986" t="40968" r="13433" b="-577"/>
          <a:stretch>
            <a:fillRect/>
          </a:stretch>
        </p:blipFill>
        <p:spPr bwMode="auto">
          <a:xfrm>
            <a:off x="4724400" y="4038600"/>
            <a:ext cx="44196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ариса\Desktop\IMG_4122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1830" t="7180" b="14626"/>
          <a:stretch>
            <a:fillRect/>
          </a:stretch>
        </p:blipFill>
        <p:spPr bwMode="auto">
          <a:xfrm>
            <a:off x="4876800" y="1371600"/>
            <a:ext cx="42672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endParaRPr lang="ru-RU" dirty="0"/>
          </a:p>
        </p:txBody>
      </p:sp>
      <p:pic>
        <p:nvPicPr>
          <p:cNvPr id="7170" name="Picture 2" descr="C:\Users\Компьютер\Desktop\фотографии\в клубе\IMG_43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4877" r="11878" b="5701"/>
          <a:stretch>
            <a:fillRect/>
          </a:stretch>
        </p:blipFill>
        <p:spPr bwMode="auto">
          <a:xfrm rot="5340000">
            <a:off x="-20492" y="1927505"/>
            <a:ext cx="4888535" cy="41532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3000" y="3048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Всероссийская акция «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Библионочь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Создание  ячейки</a:t>
            </a:r>
            <a:b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«Аграрная молодежь»</a:t>
            </a:r>
            <a:endParaRPr lang="ru-RU" dirty="0"/>
          </a:p>
        </p:txBody>
      </p:sp>
      <p:pic>
        <p:nvPicPr>
          <p:cNvPr id="4" name="Содержимое 3" descr="http://cs631316.vk.me/v631316116/13cdf/4KGBRjt8f84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48768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631316.vk.me/v631316116/13cc1/F-x_-AVyqdw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8182"/>
          <a:stretch>
            <a:fillRect/>
          </a:stretch>
        </p:blipFill>
        <p:spPr bwMode="auto">
          <a:xfrm>
            <a:off x="0" y="3276600"/>
            <a:ext cx="43815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s633129.vk.me/v633129229/17359/rmirEdHQJT8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43434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cs633129.vk.me/v633129229/170cf/QKyIqGMVHFk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6482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Игра «Дозор»</a:t>
            </a:r>
            <a:endParaRPr lang="ru-RU" dirty="0"/>
          </a:p>
        </p:txBody>
      </p:sp>
      <p:pic>
        <p:nvPicPr>
          <p:cNvPr id="5" name="Рисунок 4" descr="http://cs627130.vk.me/v627130116/35d0a/5X5xR7NLZDk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4419600" cy="352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s633129.vk.me/v633129229/17444/XRrNR0Ip2aM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4267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Содержимое 3" descr="http://cs633129.vk.me/v633129229/171b0/PbaYfQ7x7KQ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2672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838200" y="6198990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Первые победы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День Победы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Users\User\Desktop\день победы\u7zl5E3vaT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4643" t="13953" r="2487"/>
          <a:stretch>
            <a:fillRect/>
          </a:stretch>
        </p:blipFill>
        <p:spPr bwMode="auto">
          <a:xfrm>
            <a:off x="4572000" y="1676400"/>
            <a:ext cx="4572000" cy="2819400"/>
          </a:xfrm>
          <a:prstGeom prst="rect">
            <a:avLst/>
          </a:prstGeom>
          <a:noFill/>
        </p:spPr>
      </p:pic>
      <p:pic>
        <p:nvPicPr>
          <p:cNvPr id="2051" name="Picture 3" descr="C:\Users\User\Desktop\день победы\2QgYZNnmZF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41914"/>
            <a:ext cx="4724400" cy="3144385"/>
          </a:xfrm>
          <a:prstGeom prst="rect">
            <a:avLst/>
          </a:prstGeom>
          <a:noFill/>
        </p:spPr>
      </p:pic>
      <p:pic>
        <p:nvPicPr>
          <p:cNvPr id="2052" name="Picture 4" descr="C:\Users\User\Desktop\день победы\08_CDxhv-80.jpg"/>
          <p:cNvPicPr>
            <a:picLocks noChangeAspect="1" noChangeArrowheads="1"/>
          </p:cNvPicPr>
          <p:nvPr/>
        </p:nvPicPr>
        <p:blipFill>
          <a:blip r:embed="rId4"/>
          <a:srcRect t="26777"/>
          <a:stretch>
            <a:fillRect/>
          </a:stretch>
        </p:blipFill>
        <p:spPr bwMode="auto">
          <a:xfrm>
            <a:off x="1905000" y="4343400"/>
            <a:ext cx="5130800" cy="2500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день победы\LpgokcO5n3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04800"/>
            <a:ext cx="4343400" cy="2890806"/>
          </a:xfrm>
          <a:prstGeom prst="rect">
            <a:avLst/>
          </a:prstGeom>
          <a:noFill/>
        </p:spPr>
      </p:pic>
      <p:pic>
        <p:nvPicPr>
          <p:cNvPr id="3075" name="Picture 3" descr="C:\Users\User\Desktop\день победы\FSQjt5T7_D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4343400" cy="2890806"/>
          </a:xfrm>
          <a:prstGeom prst="rect">
            <a:avLst/>
          </a:prstGeom>
          <a:noFill/>
        </p:spPr>
      </p:pic>
      <p:pic>
        <p:nvPicPr>
          <p:cNvPr id="3076" name="Picture 4" descr="C:\Users\User\Desktop\день победы\D5qvHak7_q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596792"/>
            <a:ext cx="4899925" cy="32612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3248" y="2967335"/>
            <a:ext cx="64282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Бессмертный полк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Лариса\AppData\Local\Microsoft\Windows\Temporary Internet Files\Content.Word\IMG_20160509_19335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3324" b="32907"/>
          <a:stretch>
            <a:fillRect/>
          </a:stretch>
        </p:blipFill>
        <p:spPr bwMode="auto">
          <a:xfrm>
            <a:off x="4114800" y="3886200"/>
            <a:ext cx="44196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Концерт к Дню Победы</a:t>
            </a:r>
            <a:endParaRPr lang="ru-RU" sz="3600" dirty="0"/>
          </a:p>
        </p:txBody>
      </p:sp>
      <p:pic>
        <p:nvPicPr>
          <p:cNvPr id="7" name="Содержимое 6" descr="C:\Users\Лариса\AppData\Local\Microsoft\Windows\Temporary Internet Files\Content.Word\IMG_20160509_193044.jpg"/>
          <p:cNvPicPr>
            <a:picLocks noGrp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038302" cy="404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Лариса\AppData\Local\Microsoft\Windows\Temporary Internet Files\Content.Word\IMG_20160509_192841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44521"/>
          <a:stretch>
            <a:fillRect/>
          </a:stretch>
        </p:blipFill>
        <p:spPr bwMode="auto">
          <a:xfrm>
            <a:off x="4191000" y="1600200"/>
            <a:ext cx="417195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Количество жителей по населенным пунктам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b="1" dirty="0" smtClean="0">
              <a:cs typeface="Aharoni" pitchFamily="2" charset="-79"/>
            </a:endParaRPr>
          </a:p>
          <a:p>
            <a:pPr algn="ctr">
              <a:buNone/>
            </a:pPr>
            <a:r>
              <a:rPr lang="ru-RU" b="1" dirty="0" smtClean="0">
                <a:cs typeface="Aharoni" pitchFamily="2" charset="-79"/>
              </a:rPr>
              <a:t>Всего по сельскому поселению – </a:t>
            </a:r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>631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sz="1800" b="1" dirty="0" smtClean="0">
                <a:cs typeface="Aharoni" pitchFamily="2" charset="-79"/>
              </a:rPr>
              <a:t>чел</a:t>
            </a:r>
          </a:p>
          <a:p>
            <a:pPr algn="ctr">
              <a:buNone/>
            </a:pPr>
            <a:endParaRPr lang="ru-RU" sz="1800" b="1" dirty="0" smtClean="0">
              <a:cs typeface="Aharoni" pitchFamily="2" charset="-79"/>
            </a:endParaRPr>
          </a:p>
          <a:p>
            <a:pPr>
              <a:buNone/>
            </a:pPr>
            <a:r>
              <a:rPr lang="ru-RU" dirty="0" smtClean="0">
                <a:cs typeface="Aharoni" pitchFamily="2" charset="-79"/>
              </a:rPr>
              <a:t>               - </a:t>
            </a:r>
            <a:r>
              <a:rPr lang="ru-RU" b="1" dirty="0" smtClean="0">
                <a:cs typeface="Aharoni" pitchFamily="2" charset="-79"/>
              </a:rPr>
              <a:t>село </a:t>
            </a:r>
            <a:r>
              <a:rPr lang="ru-RU" b="1" dirty="0" err="1" smtClean="0">
                <a:cs typeface="Aharoni" pitchFamily="2" charset="-79"/>
              </a:rPr>
              <a:t>Сарсак-Омга</a:t>
            </a:r>
            <a:r>
              <a:rPr lang="ru-RU" b="1" dirty="0" smtClean="0">
                <a:cs typeface="Aharoni" pitchFamily="2" charset="-79"/>
              </a:rPr>
              <a:t>  </a:t>
            </a:r>
            <a:r>
              <a:rPr lang="ru-RU" dirty="0" smtClean="0">
                <a:cs typeface="Aharoni" pitchFamily="2" charset="-79"/>
              </a:rPr>
              <a:t>- </a:t>
            </a:r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>589</a:t>
            </a:r>
            <a:r>
              <a:rPr lang="ru-RU" sz="3200" b="1" dirty="0" smtClean="0">
                <a:cs typeface="Aharoni" pitchFamily="2" charset="-79"/>
              </a:rPr>
              <a:t> </a:t>
            </a:r>
            <a:r>
              <a:rPr lang="ru-RU" dirty="0" smtClean="0">
                <a:cs typeface="Aharoni" pitchFamily="2" charset="-79"/>
              </a:rPr>
              <a:t>чел,</a:t>
            </a:r>
          </a:p>
          <a:p>
            <a:r>
              <a:rPr lang="ru-RU" dirty="0" smtClean="0">
                <a:cs typeface="Aharoni" pitchFamily="2" charset="-79"/>
              </a:rPr>
              <a:t>            - </a:t>
            </a:r>
            <a:r>
              <a:rPr lang="ru-RU" b="1" dirty="0" smtClean="0">
                <a:cs typeface="Aharoni" pitchFamily="2" charset="-79"/>
              </a:rPr>
              <a:t>деревня </a:t>
            </a:r>
            <a:r>
              <a:rPr lang="ru-RU" b="1" dirty="0" err="1" smtClean="0">
                <a:cs typeface="Aharoni" pitchFamily="2" charset="-79"/>
              </a:rPr>
              <a:t>Тат.Тансары</a:t>
            </a:r>
            <a:r>
              <a:rPr lang="ru-RU" b="1" dirty="0" smtClean="0">
                <a:cs typeface="Aharoni" pitchFamily="2" charset="-79"/>
              </a:rPr>
              <a:t>-  </a:t>
            </a:r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>35</a:t>
            </a:r>
            <a:r>
              <a:rPr lang="ru-RU" dirty="0" smtClean="0">
                <a:cs typeface="Aharoni" pitchFamily="2" charset="-79"/>
              </a:rPr>
              <a:t> чел,</a:t>
            </a:r>
          </a:p>
          <a:p>
            <a:r>
              <a:rPr lang="ru-RU" dirty="0" smtClean="0">
                <a:cs typeface="Aharoni" pitchFamily="2" charset="-79"/>
              </a:rPr>
              <a:t>           - </a:t>
            </a:r>
            <a:r>
              <a:rPr lang="ru-RU" b="1" dirty="0" smtClean="0">
                <a:cs typeface="Aharoni" pitchFamily="2" charset="-79"/>
              </a:rPr>
              <a:t>деревня </a:t>
            </a:r>
            <a:r>
              <a:rPr lang="ru-RU" b="1" dirty="0" err="1" smtClean="0">
                <a:cs typeface="Aharoni" pitchFamily="2" charset="-79"/>
              </a:rPr>
              <a:t>Сарсак-Арема</a:t>
            </a:r>
            <a:r>
              <a:rPr lang="ru-RU" b="1" dirty="0" smtClean="0">
                <a:cs typeface="Aharoni" pitchFamily="2" charset="-79"/>
              </a:rPr>
              <a:t>-  </a:t>
            </a:r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>1</a:t>
            </a:r>
            <a:r>
              <a:rPr lang="ru-RU" dirty="0" smtClean="0">
                <a:cs typeface="Aharoni" pitchFamily="2" charset="-79"/>
              </a:rPr>
              <a:t>  чел,</a:t>
            </a:r>
          </a:p>
          <a:p>
            <a:r>
              <a:rPr lang="ru-RU" b="1" dirty="0" smtClean="0">
                <a:cs typeface="Aharoni" pitchFamily="2" charset="-79"/>
              </a:rPr>
              <a:t>           - деревня </a:t>
            </a:r>
            <a:r>
              <a:rPr lang="ru-RU" b="1" dirty="0" err="1" smtClean="0">
                <a:cs typeface="Aharoni" pitchFamily="2" charset="-79"/>
              </a:rPr>
              <a:t>Сардали</a:t>
            </a:r>
            <a:r>
              <a:rPr lang="ru-RU" dirty="0" smtClean="0">
                <a:cs typeface="Aharoni" pitchFamily="2" charset="-79"/>
              </a:rPr>
              <a:t>-  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cs typeface="Aharoni" pitchFamily="2" charset="-79"/>
              </a:rPr>
              <a:t>6</a:t>
            </a:r>
            <a:r>
              <a:rPr lang="ru-RU" b="1" dirty="0" smtClean="0">
                <a:cs typeface="Aharoni" pitchFamily="2" charset="-79"/>
              </a:rPr>
              <a:t>  </a:t>
            </a:r>
            <a:r>
              <a:rPr lang="ru-RU" dirty="0" smtClean="0">
                <a:cs typeface="Aharoni" pitchFamily="2" charset="-79"/>
              </a:rPr>
              <a:t>чел.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Подарки от президента</a:t>
            </a:r>
            <a:endParaRPr lang="ru-RU" dirty="0"/>
          </a:p>
        </p:txBody>
      </p:sp>
      <p:pic>
        <p:nvPicPr>
          <p:cNvPr id="6146" name="Picture 2" descr="C:\Users\Компьютер\Desktop\фотографии\9мая\IMG_43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8133" t="19231" r="8214"/>
          <a:stretch>
            <a:fillRect/>
          </a:stretch>
        </p:blipFill>
        <p:spPr bwMode="auto">
          <a:xfrm>
            <a:off x="533400" y="1524000"/>
            <a:ext cx="4419600" cy="3200401"/>
          </a:xfrm>
          <a:prstGeom prst="rect">
            <a:avLst/>
          </a:prstGeom>
          <a:noFill/>
        </p:spPr>
      </p:pic>
      <p:pic>
        <p:nvPicPr>
          <p:cNvPr id="6147" name="Picture 3" descr="C:\Users\Компьютер\Desktop\фотографии\9мая\IMG_4360.JPG"/>
          <p:cNvPicPr>
            <a:picLocks noChangeAspect="1" noChangeArrowheads="1"/>
          </p:cNvPicPr>
          <p:nvPr/>
        </p:nvPicPr>
        <p:blipFill>
          <a:blip r:embed="rId3"/>
          <a:srcRect l="20938" t="20000" b="8750"/>
          <a:stretch>
            <a:fillRect/>
          </a:stretch>
        </p:blipFill>
        <p:spPr bwMode="auto">
          <a:xfrm>
            <a:off x="3962400" y="3408518"/>
            <a:ext cx="4878137" cy="3297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омпьютер\Desktop\DCIM\IMG_46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r="379" b="27218"/>
          <a:stretch>
            <a:fillRect/>
          </a:stretch>
        </p:blipFill>
        <p:spPr bwMode="auto">
          <a:xfrm>
            <a:off x="0" y="1524000"/>
            <a:ext cx="5562600" cy="304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Восстановление  храма</a:t>
            </a:r>
            <a:endParaRPr lang="ru-RU" sz="3600" b="1" dirty="0"/>
          </a:p>
        </p:txBody>
      </p:sp>
      <p:pic>
        <p:nvPicPr>
          <p:cNvPr id="3074" name="Picture 2" descr="C:\Users\Компьютер\Desktop\137___08\IMG_4666.JPG"/>
          <p:cNvPicPr>
            <a:picLocks noChangeAspect="1" noChangeArrowheads="1"/>
          </p:cNvPicPr>
          <p:nvPr/>
        </p:nvPicPr>
        <p:blipFill>
          <a:blip r:embed="rId3"/>
          <a:srcRect l="11538" t="3846"/>
          <a:stretch>
            <a:fillRect/>
          </a:stretch>
        </p:blipFill>
        <p:spPr bwMode="auto">
          <a:xfrm>
            <a:off x="4267200" y="3048000"/>
            <a:ext cx="46736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Депутаты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Николаева Т.С.- </a:t>
            </a:r>
            <a:r>
              <a:rPr lang="ru-RU" dirty="0" smtClean="0"/>
              <a:t>избирательный округ № 4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Касьянов А.В. -</a:t>
            </a:r>
            <a:r>
              <a:rPr lang="ru-RU" dirty="0" smtClean="0"/>
              <a:t> </a:t>
            </a:r>
            <a:r>
              <a:rPr lang="ru-RU" dirty="0" smtClean="0"/>
              <a:t>избирательный округ № 6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Никифорова Т.С – </a:t>
            </a:r>
            <a:r>
              <a:rPr lang="ru-RU" dirty="0" smtClean="0"/>
              <a:t>избирательный округ № 5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Харисов Р.Г. - </a:t>
            </a:r>
            <a:r>
              <a:rPr lang="ru-RU" dirty="0" smtClean="0"/>
              <a:t>избирательный округ № 1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Маркитонов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В.И. -</a:t>
            </a:r>
            <a:r>
              <a:rPr lang="ru-RU" dirty="0" smtClean="0"/>
              <a:t> </a:t>
            </a:r>
            <a:r>
              <a:rPr lang="ru-RU" dirty="0" smtClean="0"/>
              <a:t>избирательный округ № 2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Уразманова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В.В. -</a:t>
            </a:r>
            <a:r>
              <a:rPr lang="ru-RU" dirty="0" smtClean="0"/>
              <a:t> </a:t>
            </a:r>
            <a:r>
              <a:rPr lang="ru-RU" dirty="0" smtClean="0"/>
              <a:t>избирательный округ № 7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Маркитонов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С.Ю. -</a:t>
            </a:r>
            <a:r>
              <a:rPr lang="ru-RU" dirty="0" smtClean="0"/>
              <a:t> </a:t>
            </a:r>
            <a:r>
              <a:rPr lang="ru-RU" dirty="0" smtClean="0"/>
              <a:t>избирательный округ № 3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Самообложение 2016 </a:t>
            </a:r>
            <a:r>
              <a:rPr lang="ru-RU" sz="3200" smtClean="0"/>
              <a:t/>
            </a:r>
            <a:br>
              <a:rPr lang="ru-RU" sz="3200" smtClean="0"/>
            </a:b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Обеспечение пожарной безопасности-</a:t>
            </a:r>
            <a:r>
              <a:rPr lang="ru-RU" sz="2800" b="1" dirty="0" smtClean="0">
                <a:solidFill>
                  <a:srgbClr val="FF0000"/>
                </a:solidFill>
              </a:rPr>
              <a:t>5</a:t>
            </a:r>
            <a:r>
              <a:rPr lang="ru-RU" b="1" dirty="0" smtClean="0"/>
              <a:t> </a:t>
            </a:r>
            <a:r>
              <a:rPr lang="ru-RU" b="1" dirty="0" err="1" smtClean="0"/>
              <a:t>тыс.руб</a:t>
            </a:r>
            <a:endParaRPr lang="ru-RU" b="1" dirty="0" smtClean="0"/>
          </a:p>
          <a:p>
            <a:r>
              <a:rPr lang="ru-RU" b="1" dirty="0" smtClean="0"/>
              <a:t>Ремонт и обслуживание дорог- </a:t>
            </a:r>
            <a:r>
              <a:rPr lang="ru-RU" sz="2800" b="1" dirty="0" smtClean="0">
                <a:solidFill>
                  <a:srgbClr val="FF0000"/>
                </a:solidFill>
              </a:rPr>
              <a:t>72</a:t>
            </a:r>
            <a:r>
              <a:rPr lang="ru-RU" b="1" dirty="0" smtClean="0"/>
              <a:t> </a:t>
            </a:r>
            <a:r>
              <a:rPr lang="ru-RU" b="1" dirty="0" err="1" smtClean="0"/>
              <a:t>тыс.руб</a:t>
            </a:r>
            <a:endParaRPr lang="ru-RU" b="1" dirty="0" smtClean="0"/>
          </a:p>
          <a:p>
            <a:r>
              <a:rPr lang="ru-RU" b="1" dirty="0" smtClean="0"/>
              <a:t>Спил деревьев - </a:t>
            </a:r>
            <a:r>
              <a:rPr lang="ru-RU" sz="2800" b="1" dirty="0" smtClean="0">
                <a:solidFill>
                  <a:srgbClr val="FF0000"/>
                </a:solidFill>
              </a:rPr>
              <a:t>10</a:t>
            </a:r>
            <a:r>
              <a:rPr lang="ru-RU" b="1" dirty="0" smtClean="0"/>
              <a:t> </a:t>
            </a:r>
            <a:r>
              <a:rPr lang="ru-RU" b="1" dirty="0" err="1" smtClean="0"/>
              <a:t>тыс.руб</a:t>
            </a:r>
            <a:endParaRPr lang="ru-RU" b="1" dirty="0" smtClean="0"/>
          </a:p>
          <a:p>
            <a:r>
              <a:rPr lang="ru-RU" b="1" dirty="0" smtClean="0"/>
              <a:t>Приобретение и установка реле -</a:t>
            </a:r>
            <a:r>
              <a:rPr lang="ru-RU" sz="2800" b="1" dirty="0" smtClean="0">
                <a:solidFill>
                  <a:srgbClr val="FF0000"/>
                </a:solidFill>
              </a:rPr>
              <a:t> 10</a:t>
            </a:r>
            <a:r>
              <a:rPr lang="ru-RU" b="1" dirty="0" smtClean="0"/>
              <a:t> </a:t>
            </a:r>
            <a:r>
              <a:rPr lang="ru-RU" b="1" dirty="0" err="1" smtClean="0"/>
              <a:t>тыс.руб</a:t>
            </a:r>
            <a:endParaRPr lang="ru-RU" b="1" dirty="0" smtClean="0"/>
          </a:p>
          <a:p>
            <a:r>
              <a:rPr lang="ru-RU" b="1" dirty="0" smtClean="0"/>
              <a:t>Благоустройство  свалки -</a:t>
            </a:r>
            <a:r>
              <a:rPr lang="ru-RU" sz="2800" b="1" dirty="0" smtClean="0">
                <a:solidFill>
                  <a:srgbClr val="FF0000"/>
                </a:solidFill>
              </a:rPr>
              <a:t> 5</a:t>
            </a:r>
            <a:r>
              <a:rPr lang="ru-RU" b="1" dirty="0" smtClean="0"/>
              <a:t> </a:t>
            </a:r>
            <a:r>
              <a:rPr lang="ru-RU" b="1" dirty="0" err="1" smtClean="0"/>
              <a:t>тыс.руб</a:t>
            </a:r>
            <a:endParaRPr lang="ru-RU" b="1" dirty="0" smtClean="0"/>
          </a:p>
          <a:p>
            <a:r>
              <a:rPr lang="ru-RU" b="1" dirty="0" smtClean="0"/>
              <a:t>Организация водоснабжения -</a:t>
            </a:r>
            <a:r>
              <a:rPr lang="ru-RU" sz="2800" b="1" dirty="0" smtClean="0">
                <a:solidFill>
                  <a:srgbClr val="FF0000"/>
                </a:solidFill>
              </a:rPr>
              <a:t> 5</a:t>
            </a:r>
            <a:r>
              <a:rPr lang="ru-RU" b="1" dirty="0" smtClean="0"/>
              <a:t> </a:t>
            </a:r>
            <a:r>
              <a:rPr lang="ru-RU" b="1" dirty="0" err="1" smtClean="0"/>
              <a:t>тыс.руб</a:t>
            </a:r>
            <a:endParaRPr lang="ru-RU" b="1" dirty="0" smtClean="0"/>
          </a:p>
          <a:p>
            <a:r>
              <a:rPr lang="ru-RU" b="1" dirty="0" smtClean="0"/>
              <a:t>Устройство запруды на реке </a:t>
            </a:r>
            <a:r>
              <a:rPr lang="ru-RU" sz="2800" b="1" dirty="0" smtClean="0">
                <a:solidFill>
                  <a:srgbClr val="FF0000"/>
                </a:solidFill>
              </a:rPr>
              <a:t>10</a:t>
            </a:r>
            <a:r>
              <a:rPr lang="ru-RU" b="1" dirty="0" smtClean="0"/>
              <a:t> </a:t>
            </a:r>
            <a:r>
              <a:rPr lang="ru-RU" b="1" dirty="0" err="1" smtClean="0"/>
              <a:t>тыс.руб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Общая сумма    - </a:t>
            </a:r>
            <a:r>
              <a:rPr lang="ru-RU" b="1" dirty="0" smtClean="0">
                <a:solidFill>
                  <a:srgbClr val="FF0000"/>
                </a:solidFill>
              </a:rPr>
              <a:t>117</a:t>
            </a:r>
            <a:r>
              <a:rPr lang="ru-RU" b="1" dirty="0" smtClean="0"/>
              <a:t> тыс. рублей  </a:t>
            </a:r>
            <a:r>
              <a:rPr lang="ru-RU" b="1" dirty="0" err="1" smtClean="0"/>
              <a:t>х</a:t>
            </a:r>
            <a:r>
              <a:rPr lang="ru-RU" b="1" dirty="0" smtClean="0"/>
              <a:t>   </a:t>
            </a:r>
            <a:r>
              <a:rPr lang="ru-RU" b="1" dirty="0" smtClean="0">
                <a:solidFill>
                  <a:srgbClr val="FF0000"/>
                </a:solidFill>
              </a:rPr>
              <a:t>5</a:t>
            </a:r>
            <a:r>
              <a:rPr lang="ru-RU" b="1" dirty="0" smtClean="0"/>
              <a:t> раза </a:t>
            </a:r>
          </a:p>
          <a:p>
            <a:pPr algn="ctr">
              <a:buNone/>
            </a:pPr>
            <a:r>
              <a:rPr lang="ru-RU" b="1" dirty="0" smtClean="0"/>
              <a:t>   = </a:t>
            </a:r>
            <a:r>
              <a:rPr lang="ru-RU" b="1" dirty="0" smtClean="0">
                <a:solidFill>
                  <a:srgbClr val="FF0000"/>
                </a:solidFill>
              </a:rPr>
              <a:t>585 </a:t>
            </a:r>
            <a:r>
              <a:rPr lang="ru-RU" b="1" dirty="0" smtClean="0"/>
              <a:t>тыс.рублей                 </a:t>
            </a:r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Ремонт дороги</a:t>
            </a:r>
            <a:endParaRPr lang="ru-RU" dirty="0"/>
          </a:p>
        </p:txBody>
      </p:sp>
      <p:pic>
        <p:nvPicPr>
          <p:cNvPr id="10242" name="Picture 2" descr="E:\DCIM\136___07\IMG_46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 rot="5340000">
            <a:off x="-302858" y="2200816"/>
            <a:ext cx="4568512" cy="3426384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</p:spPr>
      </p:pic>
      <p:pic>
        <p:nvPicPr>
          <p:cNvPr id="10243" name="Picture 3" descr="E:\DCIM\136___07\IMG_46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00" y="1847850"/>
            <a:ext cx="4749800" cy="356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Выполнение  бюджета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План  дохода бюджета  -выполнен на 67%</a:t>
            </a:r>
          </a:p>
          <a:p>
            <a:r>
              <a:rPr lang="ru-RU" dirty="0" smtClean="0"/>
              <a:t> В разрезе налогов выполнение плана: </a:t>
            </a:r>
          </a:p>
          <a:p>
            <a:r>
              <a:rPr lang="ru-RU" dirty="0" smtClean="0"/>
              <a:t>НДФЛ-56%, </a:t>
            </a:r>
          </a:p>
          <a:p>
            <a:r>
              <a:rPr lang="ru-RU" dirty="0" smtClean="0"/>
              <a:t>налог на имущество физ.лиц- 17%,</a:t>
            </a:r>
          </a:p>
          <a:p>
            <a:r>
              <a:rPr lang="ru-RU" dirty="0" smtClean="0"/>
              <a:t> налог на землю- 18%,</a:t>
            </a:r>
          </a:p>
          <a:p>
            <a:r>
              <a:rPr lang="ru-RU" dirty="0" smtClean="0"/>
              <a:t> неналоговые доходы-  13%.</a:t>
            </a:r>
          </a:p>
          <a:p>
            <a:r>
              <a:rPr lang="ru-RU" dirty="0" smtClean="0"/>
              <a:t>План по расходам бюджета  выполнен на 45 % .</a:t>
            </a:r>
          </a:p>
          <a:p>
            <a:r>
              <a:rPr lang="ru-RU" dirty="0" smtClean="0"/>
              <a:t>По состоянию на 1 августа 2016 года собрано 120 тыс. рублей средств самообложения.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 descr="C:\Users\Компьютер\Desktop\фотографии\свалка\IMG_43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2895599"/>
            <a:ext cx="4775201" cy="3581401"/>
          </a:xfrm>
          <a:prstGeom prst="rect">
            <a:avLst/>
          </a:prstGeom>
          <a:noFill/>
        </p:spPr>
      </p:pic>
      <p:pic>
        <p:nvPicPr>
          <p:cNvPr id="2050" name="Picture 2" descr="C:\Users\Компьютер\Desktop\137___08\IMG_46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00" y="2819400"/>
            <a:ext cx="4978400" cy="3733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71601" y="533400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Самообложение 2016 </a:t>
            </a:r>
            <a:endParaRPr lang="ru-RU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омпьютер\Desktop\IMG_46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27191" t="29798" r="16316" b="34608"/>
          <a:stretch>
            <a:fillRect/>
          </a:stretch>
        </p:blipFill>
        <p:spPr bwMode="auto">
          <a:xfrm>
            <a:off x="148857" y="381000"/>
            <a:ext cx="8385544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            Контингент населения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трудоспособное население-</a:t>
            </a:r>
            <a:r>
              <a:rPr lang="ru-RU" sz="2800" b="1" dirty="0" smtClean="0">
                <a:solidFill>
                  <a:srgbClr val="FF0000"/>
                </a:solidFill>
              </a:rPr>
              <a:t>332</a:t>
            </a:r>
            <a:r>
              <a:rPr lang="ru-RU" sz="2800" dirty="0" smtClean="0"/>
              <a:t> человека,</a:t>
            </a:r>
          </a:p>
          <a:p>
            <a:endParaRPr lang="ru-RU" sz="2800" dirty="0" smtClean="0"/>
          </a:p>
          <a:p>
            <a:r>
              <a:rPr lang="ru-RU" sz="2800" dirty="0" smtClean="0"/>
              <a:t>пенсионеры-</a:t>
            </a:r>
            <a:r>
              <a:rPr lang="ru-RU" sz="2800" b="1" dirty="0" smtClean="0">
                <a:solidFill>
                  <a:srgbClr val="FF0000"/>
                </a:solidFill>
              </a:rPr>
              <a:t>188</a:t>
            </a:r>
            <a:r>
              <a:rPr lang="ru-RU" sz="2800" b="1" dirty="0" smtClean="0"/>
              <a:t> </a:t>
            </a:r>
            <a:r>
              <a:rPr lang="ru-RU" sz="2800" dirty="0" smtClean="0"/>
              <a:t>человек,</a:t>
            </a:r>
          </a:p>
          <a:p>
            <a:endParaRPr lang="ru-RU" sz="2800" dirty="0" smtClean="0"/>
          </a:p>
          <a:p>
            <a:r>
              <a:rPr lang="ru-RU" sz="2800" dirty="0" smtClean="0"/>
              <a:t>студенты-   </a:t>
            </a:r>
            <a:r>
              <a:rPr lang="ru-RU" sz="2800" b="1" dirty="0" smtClean="0">
                <a:solidFill>
                  <a:srgbClr val="FF0000"/>
                </a:solidFill>
              </a:rPr>
              <a:t>23</a:t>
            </a:r>
            <a:r>
              <a:rPr lang="ru-RU" sz="2800" dirty="0" smtClean="0"/>
              <a:t> человек,</a:t>
            </a:r>
          </a:p>
          <a:p>
            <a:pPr>
              <a:buNone/>
            </a:pPr>
            <a:endParaRPr lang="ru-RU" sz="2800" dirty="0" smtClean="0"/>
          </a:p>
          <a:p>
            <a:r>
              <a:rPr lang="ru-RU" sz="2800" dirty="0" smtClean="0"/>
              <a:t>дети  дошкольного возраста- </a:t>
            </a:r>
            <a:r>
              <a:rPr lang="ru-RU" sz="2800" b="1" dirty="0" smtClean="0">
                <a:solidFill>
                  <a:srgbClr val="FF0000"/>
                </a:solidFill>
              </a:rPr>
              <a:t>72</a:t>
            </a:r>
            <a:r>
              <a:rPr lang="ru-RU" sz="2800" b="1" dirty="0" smtClean="0"/>
              <a:t> </a:t>
            </a:r>
            <a:r>
              <a:rPr lang="ru-RU" sz="2800" dirty="0" smtClean="0"/>
              <a:t>человек,</a:t>
            </a:r>
          </a:p>
          <a:p>
            <a:endParaRPr lang="ru-RU" sz="2800" dirty="0" smtClean="0"/>
          </a:p>
          <a:p>
            <a:r>
              <a:rPr lang="ru-RU" sz="2800" dirty="0" smtClean="0"/>
              <a:t>дети от </a:t>
            </a:r>
            <a:r>
              <a:rPr lang="ru-RU" sz="2800" b="1" dirty="0" smtClean="0"/>
              <a:t>7 </a:t>
            </a:r>
            <a:r>
              <a:rPr lang="ru-RU" sz="2800" dirty="0" smtClean="0"/>
              <a:t>до </a:t>
            </a:r>
            <a:r>
              <a:rPr lang="ru-RU" sz="2800" b="1" dirty="0" smtClean="0"/>
              <a:t>17</a:t>
            </a:r>
            <a:r>
              <a:rPr lang="ru-RU" sz="2800" dirty="0" smtClean="0"/>
              <a:t> лет-  </a:t>
            </a:r>
            <a:r>
              <a:rPr lang="ru-RU" sz="2800" b="1" dirty="0" smtClean="0">
                <a:solidFill>
                  <a:srgbClr val="FF0000"/>
                </a:solidFill>
              </a:rPr>
              <a:t>95</a:t>
            </a:r>
            <a:r>
              <a:rPr lang="ru-RU" sz="2800" dirty="0" smtClean="0"/>
              <a:t> человек.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Занятость населения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3752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/>
              <a:t>в бюджетных организациях – </a:t>
            </a:r>
            <a:r>
              <a:rPr lang="ru-RU" sz="2800" b="1" dirty="0" smtClean="0">
                <a:solidFill>
                  <a:srgbClr val="FF0000"/>
                </a:solidFill>
              </a:rPr>
              <a:t>54</a:t>
            </a:r>
            <a:r>
              <a:rPr lang="ru-RU" sz="2800" b="1" dirty="0" smtClean="0"/>
              <a:t> </a:t>
            </a:r>
            <a:r>
              <a:rPr lang="ru-RU" sz="2800" dirty="0" smtClean="0"/>
              <a:t>чел.</a:t>
            </a:r>
          </a:p>
          <a:p>
            <a:endParaRPr lang="ru-RU" sz="2800" dirty="0" smtClean="0"/>
          </a:p>
          <a:p>
            <a:r>
              <a:rPr lang="ru-RU" sz="2800" dirty="0" smtClean="0"/>
              <a:t> на предприятиях, в организациях всех форм собственности – </a:t>
            </a:r>
            <a:r>
              <a:rPr lang="ru-RU" sz="2800" b="1" dirty="0" smtClean="0">
                <a:solidFill>
                  <a:srgbClr val="FF0000"/>
                </a:solidFill>
              </a:rPr>
              <a:t>137</a:t>
            </a:r>
            <a:r>
              <a:rPr lang="ru-RU" sz="2800" dirty="0" smtClean="0"/>
              <a:t>  чел.</a:t>
            </a:r>
          </a:p>
          <a:p>
            <a:endParaRPr lang="ru-RU" sz="2800" dirty="0" smtClean="0"/>
          </a:p>
          <a:p>
            <a:r>
              <a:rPr lang="ru-RU" sz="2800" dirty="0" smtClean="0"/>
              <a:t> за пределами сельского поселения – </a:t>
            </a:r>
            <a:r>
              <a:rPr lang="ru-RU" sz="2800" b="1" dirty="0" smtClean="0">
                <a:solidFill>
                  <a:srgbClr val="FF0000"/>
                </a:solidFill>
              </a:rPr>
              <a:t>122</a:t>
            </a:r>
            <a:r>
              <a:rPr lang="ru-RU" sz="2800" dirty="0" smtClean="0"/>
              <a:t> чел</a:t>
            </a:r>
          </a:p>
          <a:p>
            <a:endParaRPr lang="ru-RU" sz="2800" dirty="0" smtClean="0"/>
          </a:p>
          <a:p>
            <a:r>
              <a:rPr lang="ru-RU" sz="2800" dirty="0" smtClean="0"/>
              <a:t>численность не занятого населения– </a:t>
            </a:r>
            <a:r>
              <a:rPr lang="ru-RU" sz="2800" b="1" dirty="0" smtClean="0">
                <a:solidFill>
                  <a:srgbClr val="FF0000"/>
                </a:solidFill>
              </a:rPr>
              <a:t>18</a:t>
            </a:r>
            <a:r>
              <a:rPr lang="ru-RU" sz="2800" b="1" dirty="0" smtClean="0"/>
              <a:t> ч</a:t>
            </a:r>
            <a:r>
              <a:rPr lang="ru-RU" sz="2800" dirty="0" smtClean="0"/>
              <a:t>ел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Количество семей с детьми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dirty="0" smtClean="0"/>
              <a:t>С одним ребенком  - </a:t>
            </a:r>
            <a:r>
              <a:rPr lang="ru-RU" sz="3200" b="1" dirty="0" smtClean="0">
                <a:solidFill>
                  <a:srgbClr val="FF0000"/>
                </a:solidFill>
              </a:rPr>
              <a:t>31</a:t>
            </a:r>
            <a:r>
              <a:rPr lang="ru-RU" sz="3200" dirty="0" smtClean="0"/>
              <a:t> семья </a:t>
            </a:r>
          </a:p>
          <a:p>
            <a:r>
              <a:rPr lang="ru-RU" sz="3200" dirty="0" smtClean="0"/>
              <a:t>С двумя детьми           -  </a:t>
            </a:r>
            <a:r>
              <a:rPr lang="ru-RU" sz="3200" b="1" dirty="0" smtClean="0">
                <a:solidFill>
                  <a:srgbClr val="FF0000"/>
                </a:solidFill>
              </a:rPr>
              <a:t>35</a:t>
            </a:r>
            <a:r>
              <a:rPr lang="ru-RU" sz="3200" dirty="0" smtClean="0"/>
              <a:t>  семей </a:t>
            </a:r>
          </a:p>
          <a:p>
            <a:r>
              <a:rPr lang="ru-RU" sz="3200" dirty="0" smtClean="0"/>
              <a:t>С тремя детьми    -</a:t>
            </a:r>
            <a:r>
              <a:rPr lang="ru-RU" sz="3200" b="1" dirty="0" smtClean="0">
                <a:solidFill>
                  <a:srgbClr val="FF0000"/>
                </a:solidFill>
              </a:rPr>
              <a:t>23</a:t>
            </a:r>
            <a:r>
              <a:rPr lang="ru-RU" sz="3200" dirty="0" smtClean="0"/>
              <a:t> семьи </a:t>
            </a:r>
          </a:p>
          <a:p>
            <a:r>
              <a:rPr lang="ru-RU" sz="3200" dirty="0" smtClean="0"/>
              <a:t>С четырьмя детьми  </a:t>
            </a:r>
            <a:r>
              <a:rPr lang="ru-RU" sz="3200" b="1" dirty="0" smtClean="0"/>
              <a:t>- </a:t>
            </a:r>
            <a:r>
              <a:rPr lang="ru-RU" sz="3200" b="1" dirty="0" smtClean="0">
                <a:solidFill>
                  <a:srgbClr val="FF0000"/>
                </a:solidFill>
              </a:rPr>
              <a:t>3</a:t>
            </a:r>
            <a:r>
              <a:rPr lang="ru-RU" sz="3200" b="1" dirty="0" smtClean="0"/>
              <a:t> </a:t>
            </a:r>
            <a:r>
              <a:rPr lang="ru-RU" sz="3200" dirty="0" smtClean="0"/>
              <a:t>семьи</a:t>
            </a:r>
          </a:p>
          <a:p>
            <a:pPr algn="ctr">
              <a:buNone/>
            </a:pPr>
            <a:endParaRPr lang="ru-RU" sz="3200" b="1" dirty="0" smtClean="0"/>
          </a:p>
          <a:p>
            <a:pPr algn="ctr">
              <a:buNone/>
            </a:pPr>
            <a:r>
              <a:rPr lang="ru-RU" sz="3200" b="1" dirty="0" smtClean="0"/>
              <a:t>Всего </a:t>
            </a:r>
            <a:r>
              <a:rPr lang="ru-RU" sz="3200" b="1" dirty="0" smtClean="0">
                <a:solidFill>
                  <a:srgbClr val="FF0000"/>
                </a:solidFill>
              </a:rPr>
              <a:t>92</a:t>
            </a:r>
            <a:r>
              <a:rPr lang="ru-RU" sz="3200" b="1" dirty="0" smtClean="0"/>
              <a:t> семьи с детьми</a:t>
            </a:r>
          </a:p>
          <a:p>
            <a:pPr algn="ctr">
              <a:buNone/>
            </a:pPr>
            <a:r>
              <a:rPr lang="ru-RU" sz="3200" b="1" dirty="0" smtClean="0"/>
              <a:t>до 18 лет - </a:t>
            </a:r>
            <a:r>
              <a:rPr lang="ru-RU" sz="3200" b="1" dirty="0" smtClean="0">
                <a:solidFill>
                  <a:srgbClr val="FF0000"/>
                </a:solidFill>
              </a:rPr>
              <a:t>182</a:t>
            </a:r>
            <a:r>
              <a:rPr lang="ru-RU" sz="3200" b="1" dirty="0" smtClean="0"/>
              <a:t> чел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Поголовье скота</a:t>
            </a: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457200" y="1620520"/>
          <a:ext cx="8229600" cy="3359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310640"/>
                <a:gridCol w="1645920"/>
                <a:gridCol w="1645920"/>
                <a:gridCol w="1645920"/>
              </a:tblGrid>
              <a:tr h="525233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</a:tr>
              <a:tr h="304302">
                <a:tc>
                  <a:txBody>
                    <a:bodyPr/>
                    <a:lstStyle/>
                    <a:p>
                      <a:r>
                        <a:rPr lang="ru-RU" dirty="0" smtClean="0"/>
                        <a:t>КРС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283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244</a:t>
                      </a:r>
                    </a:p>
                    <a:p>
                      <a:pPr lvl="0"/>
                      <a:endParaRPr lang="ru-RU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4302">
                <a:tc>
                  <a:txBody>
                    <a:bodyPr/>
                    <a:lstStyle/>
                    <a:p>
                      <a:r>
                        <a:rPr lang="ru-RU" dirty="0" smtClean="0"/>
                        <a:t>В том числе коровы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97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99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4302"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свиньи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79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148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04302">
                <a:tc>
                  <a:txBody>
                    <a:bodyPr/>
                    <a:lstStyle/>
                    <a:p>
                      <a:r>
                        <a:rPr lang="ru-RU" dirty="0" smtClean="0"/>
                        <a:t>Овцы, козы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126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166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Транспортные средства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dirty="0" smtClean="0"/>
              <a:t>Грузовых автомобилей – 17</a:t>
            </a:r>
          </a:p>
          <a:p>
            <a:r>
              <a:rPr lang="ru-RU" sz="3200" dirty="0" smtClean="0"/>
              <a:t>Тракторов -27</a:t>
            </a:r>
          </a:p>
          <a:p>
            <a:r>
              <a:rPr lang="ru-RU" sz="3200" dirty="0" smtClean="0"/>
              <a:t>Мотоблоков- 34</a:t>
            </a:r>
          </a:p>
          <a:p>
            <a:r>
              <a:rPr lang="ru-RU" sz="3200" dirty="0" smtClean="0"/>
              <a:t>Легковых автомобилей-116</a:t>
            </a:r>
          </a:p>
          <a:p>
            <a:r>
              <a:rPr lang="ru-RU" sz="3200" dirty="0" smtClean="0"/>
              <a:t>Мотоциклов -21.</a:t>
            </a:r>
          </a:p>
          <a:p>
            <a:r>
              <a:rPr lang="ru-RU" sz="3200" dirty="0" smtClean="0"/>
              <a:t>Комбайнов -2.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6629400" cy="15240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1"/>
                </a:solidFill>
              </a:rPr>
              <a:t>Организации </a:t>
            </a:r>
            <a:br>
              <a:rPr lang="ru-RU" sz="3600" dirty="0" smtClean="0">
                <a:solidFill>
                  <a:schemeClr val="accent1"/>
                </a:solidFill>
              </a:rPr>
            </a:br>
            <a:r>
              <a:rPr lang="ru-RU" sz="3600" dirty="0" smtClean="0">
                <a:solidFill>
                  <a:schemeClr val="accent1"/>
                </a:solidFill>
              </a:rPr>
              <a:t>на территории поселения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1200" y="1981200"/>
            <a:ext cx="6781800" cy="4469922"/>
          </a:xfrm>
        </p:spPr>
        <p:txBody>
          <a:bodyPr/>
          <a:lstStyle/>
          <a:p>
            <a:r>
              <a:rPr lang="ru-RU" sz="2800" dirty="0" smtClean="0"/>
              <a:t>- ООО «</a:t>
            </a:r>
            <a:r>
              <a:rPr lang="ru-RU" sz="2800" dirty="0" err="1" smtClean="0"/>
              <a:t>С-Омга</a:t>
            </a:r>
            <a:r>
              <a:rPr lang="ru-RU" sz="2800" dirty="0" smtClean="0"/>
              <a:t>»</a:t>
            </a:r>
          </a:p>
          <a:p>
            <a:r>
              <a:rPr lang="ru-RU" sz="2800" dirty="0" smtClean="0"/>
              <a:t>- МБОУ </a:t>
            </a:r>
            <a:r>
              <a:rPr lang="ru-RU" sz="2800" dirty="0" err="1" smtClean="0"/>
              <a:t>Сарсак-Омгинский</a:t>
            </a:r>
            <a:r>
              <a:rPr lang="ru-RU" sz="2800" dirty="0" smtClean="0"/>
              <a:t> лицей </a:t>
            </a:r>
          </a:p>
          <a:p>
            <a:r>
              <a:rPr lang="ru-RU" sz="2800" dirty="0" smtClean="0"/>
              <a:t> - Два </a:t>
            </a:r>
            <a:r>
              <a:rPr lang="ru-RU" sz="2800" dirty="0" err="1" smtClean="0"/>
              <a:t>ФАПа</a:t>
            </a:r>
            <a:endParaRPr lang="ru-RU" sz="2800" dirty="0" smtClean="0"/>
          </a:p>
          <a:p>
            <a:r>
              <a:rPr lang="ru-RU" sz="2800" dirty="0" smtClean="0"/>
              <a:t> - Почтовое отделение</a:t>
            </a:r>
          </a:p>
          <a:p>
            <a:r>
              <a:rPr lang="ru-RU" sz="2800" dirty="0" smtClean="0"/>
              <a:t> - СДК</a:t>
            </a:r>
          </a:p>
          <a:p>
            <a:r>
              <a:rPr lang="ru-RU" sz="2800" dirty="0" smtClean="0"/>
              <a:t> - Сельская библиотека.</a:t>
            </a:r>
          </a:p>
          <a:p>
            <a:r>
              <a:rPr lang="ru-RU" sz="2800" dirty="0" smtClean="0"/>
              <a:t> - ОАО «</a:t>
            </a:r>
            <a:r>
              <a:rPr lang="ru-RU" sz="2800" dirty="0" err="1" smtClean="0"/>
              <a:t>Ритэк</a:t>
            </a:r>
            <a:r>
              <a:rPr lang="ru-RU" sz="2800" dirty="0" smtClean="0"/>
              <a:t>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1163</TotalTime>
  <Words>624</Words>
  <PresentationFormat>Экран (4:3)</PresentationFormat>
  <Paragraphs>161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Эркер</vt:lpstr>
      <vt:lpstr>Слайд 1</vt:lpstr>
      <vt:lpstr>Количество домохозяйств</vt:lpstr>
      <vt:lpstr>Количество жителей по населенным пунктам</vt:lpstr>
      <vt:lpstr>             Контингент населения</vt:lpstr>
      <vt:lpstr>Занятость населения</vt:lpstr>
      <vt:lpstr>Количество семей с детьми</vt:lpstr>
      <vt:lpstr>Поголовье скота</vt:lpstr>
      <vt:lpstr> Транспортные средства</vt:lpstr>
      <vt:lpstr>Организации  на территории поселения</vt:lpstr>
      <vt:lpstr>           ООО «С.-Омга»</vt:lpstr>
      <vt:lpstr>Слайд 11</vt:lpstr>
      <vt:lpstr>Слайд 12</vt:lpstr>
      <vt:lpstr>  ДЕНЬ НАУКИ</vt:lpstr>
      <vt:lpstr>ТОРГОВЛЯ </vt:lpstr>
      <vt:lpstr>Частные Предприниматели   </vt:lpstr>
      <vt:lpstr>Слайд 16</vt:lpstr>
      <vt:lpstr>ПОЧТА</vt:lpstr>
      <vt:lpstr>Слайд 18</vt:lpstr>
      <vt:lpstr>Новогодний Бал-Маскарад</vt:lpstr>
      <vt:lpstr>Старый Новый год</vt:lpstr>
      <vt:lpstr>  Проводы русской зимы</vt:lpstr>
      <vt:lpstr>Слайд 22</vt:lpstr>
      <vt:lpstr>Концерт мужчин к 8 марта</vt:lpstr>
      <vt:lpstr>В</vt:lpstr>
      <vt:lpstr>Создание  ячейки  «Аграрная молодежь»</vt:lpstr>
      <vt:lpstr>Игра «Дозор»</vt:lpstr>
      <vt:lpstr>День Победы</vt:lpstr>
      <vt:lpstr>Слайд 28</vt:lpstr>
      <vt:lpstr>Концерт к Дню Победы</vt:lpstr>
      <vt:lpstr>Подарки от президента</vt:lpstr>
      <vt:lpstr>Восстановление  храма</vt:lpstr>
      <vt:lpstr>Депутаты</vt:lpstr>
      <vt:lpstr>    Самообложение 2016  </vt:lpstr>
      <vt:lpstr>Ремонт дороги</vt:lpstr>
      <vt:lpstr>           Выполнение  бюджета </vt:lpstr>
      <vt:lpstr> 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Собрание граждан   Сарсак-Омгинского    сельского поселения        18 августа  2016 года </dc:title>
  <dc:creator>Компьютер</dc:creator>
  <cp:lastModifiedBy>Компьютер</cp:lastModifiedBy>
  <cp:revision>105</cp:revision>
  <dcterms:created xsi:type="dcterms:W3CDTF">2016-07-25T12:30:41Z</dcterms:created>
  <dcterms:modified xsi:type="dcterms:W3CDTF">2016-08-24T09:17:30Z</dcterms:modified>
</cp:coreProperties>
</file>