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7"/>
  </p:notesMasterIdLst>
  <p:sldIdLst>
    <p:sldId id="279" r:id="rId2"/>
    <p:sldId id="256" r:id="rId3"/>
    <p:sldId id="257" r:id="rId4"/>
    <p:sldId id="266" r:id="rId5"/>
    <p:sldId id="260" r:id="rId6"/>
    <p:sldId id="269" r:id="rId7"/>
    <p:sldId id="280" r:id="rId8"/>
    <p:sldId id="271" r:id="rId9"/>
    <p:sldId id="281" r:id="rId10"/>
    <p:sldId id="282" r:id="rId11"/>
    <p:sldId id="283" r:id="rId12"/>
    <p:sldId id="272" r:id="rId13"/>
    <p:sldId id="284" r:id="rId14"/>
    <p:sldId id="285" r:id="rId15"/>
    <p:sldId id="273" r:id="rId16"/>
    <p:sldId id="286" r:id="rId17"/>
    <p:sldId id="288" r:id="rId18"/>
    <p:sldId id="278" r:id="rId19"/>
    <p:sldId id="289" r:id="rId20"/>
    <p:sldId id="290" r:id="rId21"/>
    <p:sldId id="287" r:id="rId22"/>
    <p:sldId id="291" r:id="rId23"/>
    <p:sldId id="263" r:id="rId24"/>
    <p:sldId id="264" r:id="rId25"/>
    <p:sldId id="29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FFFF"/>
    <a:srgbClr val="0066FF"/>
    <a:srgbClr val="99CCFF"/>
    <a:srgbClr val="1D95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86763" autoAdjust="0"/>
  </p:normalViewPr>
  <p:slideViewPr>
    <p:cSldViewPr>
      <p:cViewPr varScale="1">
        <p:scale>
          <a:sx n="79" d="100"/>
          <a:sy n="79" d="100"/>
        </p:scale>
        <p:origin x="-17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802E9B-2646-4990-AC15-5A988F832F92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3DC66293-0ED6-4955-AB4D-BF7A21B9B566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88EA115E-0B11-42AD-A7F3-84D72A586206}" type="parTrans" cxnId="{B368FCD3-9B73-48F1-8F94-F0705130FF48}">
      <dgm:prSet/>
      <dgm:spPr/>
      <dgm:t>
        <a:bodyPr/>
        <a:lstStyle/>
        <a:p>
          <a:endParaRPr lang="ru-RU"/>
        </a:p>
      </dgm:t>
    </dgm:pt>
    <dgm:pt modelId="{69BDBEEB-9BA7-414A-9563-2DB650E78AA8}" type="sibTrans" cxnId="{B368FCD3-9B73-48F1-8F94-F0705130FF48}">
      <dgm:prSet/>
      <dgm:spPr/>
      <dgm:t>
        <a:bodyPr/>
        <a:lstStyle/>
        <a:p>
          <a:endParaRPr lang="ru-RU"/>
        </a:p>
      </dgm:t>
    </dgm:pt>
    <dgm:pt modelId="{E11344EC-1B62-4751-932A-4087BAA2A7AC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38C50943-05BA-4042-BD45-8BCDE1F12BDA}" type="parTrans" cxnId="{A0010346-38ED-4F15-A375-42DEF303D429}">
      <dgm:prSet/>
      <dgm:spPr/>
      <dgm:t>
        <a:bodyPr/>
        <a:lstStyle/>
        <a:p>
          <a:endParaRPr lang="ru-RU"/>
        </a:p>
      </dgm:t>
    </dgm:pt>
    <dgm:pt modelId="{37B12127-88CE-4491-BB4F-133DEDBC9C02}" type="sibTrans" cxnId="{A0010346-38ED-4F15-A375-42DEF303D429}">
      <dgm:prSet/>
      <dgm:spPr/>
      <dgm:t>
        <a:bodyPr/>
        <a:lstStyle/>
        <a:p>
          <a:endParaRPr lang="ru-RU"/>
        </a:p>
      </dgm:t>
    </dgm:pt>
    <dgm:pt modelId="{238535CF-2F64-49EE-A17F-6F82BCE2A1CB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31A2A3D0-DA51-4B5D-858B-AC483D29426E}" type="sibTrans" cxnId="{9308CD9C-E28D-4918-9643-AF63377D0EC5}">
      <dgm:prSet/>
      <dgm:spPr/>
      <dgm:t>
        <a:bodyPr/>
        <a:lstStyle/>
        <a:p>
          <a:endParaRPr lang="ru-RU"/>
        </a:p>
      </dgm:t>
    </dgm:pt>
    <dgm:pt modelId="{F5044273-67A3-4394-BD2A-3FEEA9B0F550}" type="parTrans" cxnId="{9308CD9C-E28D-4918-9643-AF63377D0EC5}">
      <dgm:prSet/>
      <dgm:spPr/>
      <dgm:t>
        <a:bodyPr/>
        <a:lstStyle/>
        <a:p>
          <a:endParaRPr lang="ru-RU"/>
        </a:p>
      </dgm:t>
    </dgm:pt>
    <dgm:pt modelId="{FD00C84B-34B3-4E89-B794-09F34B935B0C}" type="pres">
      <dgm:prSet presAssocID="{0E802E9B-2646-4990-AC15-5A988F832F92}" presName="linearFlow" presStyleCnt="0">
        <dgm:presLayoutVars>
          <dgm:dir/>
          <dgm:resizeHandles val="exact"/>
        </dgm:presLayoutVars>
      </dgm:prSet>
      <dgm:spPr/>
    </dgm:pt>
    <dgm:pt modelId="{EE785CA8-1E8A-4847-BB88-B5100C2FE5C5}" type="pres">
      <dgm:prSet presAssocID="{3DC66293-0ED6-4955-AB4D-BF7A21B9B56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2B2B9-9964-4DFE-96D3-62F46021E52A}" type="pres">
      <dgm:prSet presAssocID="{69BDBEEB-9BA7-414A-9563-2DB650E78AA8}" presName="spacerL" presStyleCnt="0"/>
      <dgm:spPr/>
    </dgm:pt>
    <dgm:pt modelId="{CFC6979B-947C-456B-87FE-C438BF0E56E8}" type="pres">
      <dgm:prSet presAssocID="{69BDBEEB-9BA7-414A-9563-2DB650E78AA8}" presName="sibTrans" presStyleLbl="sibTrans2D1" presStyleIdx="0" presStyleCnt="2"/>
      <dgm:spPr/>
      <dgm:t>
        <a:bodyPr/>
        <a:lstStyle/>
        <a:p>
          <a:endParaRPr lang="ru-RU"/>
        </a:p>
      </dgm:t>
    </dgm:pt>
    <dgm:pt modelId="{460797DA-6258-4E47-BBFC-BEC25BE44C52}" type="pres">
      <dgm:prSet presAssocID="{69BDBEEB-9BA7-414A-9563-2DB650E78AA8}" presName="spacerR" presStyleCnt="0"/>
      <dgm:spPr/>
    </dgm:pt>
    <dgm:pt modelId="{A4CBC7F6-68F0-4172-8671-6BB889854F7C}" type="pres">
      <dgm:prSet presAssocID="{238535CF-2F64-49EE-A17F-6F82BCE2A1CB}" presName="node" presStyleLbl="node1" presStyleIdx="1" presStyleCnt="3" custScaleX="188653" custScaleY="169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7E7BF-C9F4-4CA9-B05A-F4A065A25369}" type="pres">
      <dgm:prSet presAssocID="{31A2A3D0-DA51-4B5D-858B-AC483D29426E}" presName="spacerL" presStyleCnt="0"/>
      <dgm:spPr/>
    </dgm:pt>
    <dgm:pt modelId="{22B8722E-A8A7-4FAA-9FDF-013C5BFD0F5E}" type="pres">
      <dgm:prSet presAssocID="{31A2A3D0-DA51-4B5D-858B-AC483D29426E}" presName="sibTrans" presStyleLbl="sibTrans2D1" presStyleIdx="1" presStyleCnt="2"/>
      <dgm:spPr/>
      <dgm:t>
        <a:bodyPr/>
        <a:lstStyle/>
        <a:p>
          <a:endParaRPr lang="ru-RU"/>
        </a:p>
      </dgm:t>
    </dgm:pt>
    <dgm:pt modelId="{D3354DBA-484C-4E8C-A2F7-91ABA404257A}" type="pres">
      <dgm:prSet presAssocID="{31A2A3D0-DA51-4B5D-858B-AC483D29426E}" presName="spacerR" presStyleCnt="0"/>
      <dgm:spPr/>
    </dgm:pt>
    <dgm:pt modelId="{EBA72E42-7099-4658-94DE-5AD3FC1743FE}" type="pres">
      <dgm:prSet presAssocID="{E11344EC-1B62-4751-932A-4087BAA2A7A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8578B6-9057-41CF-943F-E13F797B92B5}" type="presOf" srcId="{0E802E9B-2646-4990-AC15-5A988F832F92}" destId="{FD00C84B-34B3-4E89-B794-09F34B935B0C}" srcOrd="0" destOrd="0" presId="urn:microsoft.com/office/officeart/2005/8/layout/equation1"/>
    <dgm:cxn modelId="{A0010346-38ED-4F15-A375-42DEF303D429}" srcId="{0E802E9B-2646-4990-AC15-5A988F832F92}" destId="{E11344EC-1B62-4751-932A-4087BAA2A7AC}" srcOrd="2" destOrd="0" parTransId="{38C50943-05BA-4042-BD45-8BCDE1F12BDA}" sibTransId="{37B12127-88CE-4491-BB4F-133DEDBC9C02}"/>
    <dgm:cxn modelId="{9308CD9C-E28D-4918-9643-AF63377D0EC5}" srcId="{0E802E9B-2646-4990-AC15-5A988F832F92}" destId="{238535CF-2F64-49EE-A17F-6F82BCE2A1CB}" srcOrd="1" destOrd="0" parTransId="{F5044273-67A3-4394-BD2A-3FEEA9B0F550}" sibTransId="{31A2A3D0-DA51-4B5D-858B-AC483D29426E}"/>
    <dgm:cxn modelId="{E48F5A4A-6A51-452A-9196-10739F8EBF32}" type="presOf" srcId="{238535CF-2F64-49EE-A17F-6F82BCE2A1CB}" destId="{A4CBC7F6-68F0-4172-8671-6BB889854F7C}" srcOrd="0" destOrd="0" presId="urn:microsoft.com/office/officeart/2005/8/layout/equation1"/>
    <dgm:cxn modelId="{A4A0E746-4892-4C94-A0F2-12424FFB778A}" type="presOf" srcId="{E11344EC-1B62-4751-932A-4087BAA2A7AC}" destId="{EBA72E42-7099-4658-94DE-5AD3FC1743FE}" srcOrd="0" destOrd="0" presId="urn:microsoft.com/office/officeart/2005/8/layout/equation1"/>
    <dgm:cxn modelId="{81ADA988-D515-4386-96B9-CC66282093BF}" type="presOf" srcId="{31A2A3D0-DA51-4B5D-858B-AC483D29426E}" destId="{22B8722E-A8A7-4FAA-9FDF-013C5BFD0F5E}" srcOrd="0" destOrd="0" presId="urn:microsoft.com/office/officeart/2005/8/layout/equation1"/>
    <dgm:cxn modelId="{03F2D192-ED38-447D-A495-68CA6378FBB1}" type="presOf" srcId="{69BDBEEB-9BA7-414A-9563-2DB650E78AA8}" destId="{CFC6979B-947C-456B-87FE-C438BF0E56E8}" srcOrd="0" destOrd="0" presId="urn:microsoft.com/office/officeart/2005/8/layout/equation1"/>
    <dgm:cxn modelId="{756BB55A-72F2-4C9C-B577-56B60EC1E096}" type="presOf" srcId="{3DC66293-0ED6-4955-AB4D-BF7A21B9B566}" destId="{EE785CA8-1E8A-4847-BB88-B5100C2FE5C5}" srcOrd="0" destOrd="0" presId="urn:microsoft.com/office/officeart/2005/8/layout/equation1"/>
    <dgm:cxn modelId="{B368FCD3-9B73-48F1-8F94-F0705130FF48}" srcId="{0E802E9B-2646-4990-AC15-5A988F832F92}" destId="{3DC66293-0ED6-4955-AB4D-BF7A21B9B566}" srcOrd="0" destOrd="0" parTransId="{88EA115E-0B11-42AD-A7F3-84D72A586206}" sibTransId="{69BDBEEB-9BA7-414A-9563-2DB650E78AA8}"/>
    <dgm:cxn modelId="{ECB2A081-712A-48B4-AB8C-5A465086FB6A}" type="presParOf" srcId="{FD00C84B-34B3-4E89-B794-09F34B935B0C}" destId="{EE785CA8-1E8A-4847-BB88-B5100C2FE5C5}" srcOrd="0" destOrd="0" presId="urn:microsoft.com/office/officeart/2005/8/layout/equation1"/>
    <dgm:cxn modelId="{A5ACA128-7892-4D14-92CD-8F6A044928A5}" type="presParOf" srcId="{FD00C84B-34B3-4E89-B794-09F34B935B0C}" destId="{4CA2B2B9-9964-4DFE-96D3-62F46021E52A}" srcOrd="1" destOrd="0" presId="urn:microsoft.com/office/officeart/2005/8/layout/equation1"/>
    <dgm:cxn modelId="{10A131E9-42B7-40EA-93E5-E9B4F3357036}" type="presParOf" srcId="{FD00C84B-34B3-4E89-B794-09F34B935B0C}" destId="{CFC6979B-947C-456B-87FE-C438BF0E56E8}" srcOrd="2" destOrd="0" presId="urn:microsoft.com/office/officeart/2005/8/layout/equation1"/>
    <dgm:cxn modelId="{17FC3F1A-226D-4F2C-B393-62C4A2016D65}" type="presParOf" srcId="{FD00C84B-34B3-4E89-B794-09F34B935B0C}" destId="{460797DA-6258-4E47-BBFC-BEC25BE44C52}" srcOrd="3" destOrd="0" presId="urn:microsoft.com/office/officeart/2005/8/layout/equation1"/>
    <dgm:cxn modelId="{EB276972-8B74-4333-8FFA-4B2EEDD8E3CB}" type="presParOf" srcId="{FD00C84B-34B3-4E89-B794-09F34B935B0C}" destId="{A4CBC7F6-68F0-4172-8671-6BB889854F7C}" srcOrd="4" destOrd="0" presId="urn:microsoft.com/office/officeart/2005/8/layout/equation1"/>
    <dgm:cxn modelId="{A2087F2C-C842-40AA-B9BB-2F618E76429A}" type="presParOf" srcId="{FD00C84B-34B3-4E89-B794-09F34B935B0C}" destId="{C757E7BF-C9F4-4CA9-B05A-F4A065A25369}" srcOrd="5" destOrd="0" presId="urn:microsoft.com/office/officeart/2005/8/layout/equation1"/>
    <dgm:cxn modelId="{FC0FDBF3-E23B-40BB-994F-7F0402A1AC2C}" type="presParOf" srcId="{FD00C84B-34B3-4E89-B794-09F34B935B0C}" destId="{22B8722E-A8A7-4FAA-9FDF-013C5BFD0F5E}" srcOrd="6" destOrd="0" presId="urn:microsoft.com/office/officeart/2005/8/layout/equation1"/>
    <dgm:cxn modelId="{C83A8315-51F5-4B61-8B09-F78F37E1597C}" type="presParOf" srcId="{FD00C84B-34B3-4E89-B794-09F34B935B0C}" destId="{D3354DBA-484C-4E8C-A2F7-91ABA404257A}" srcOrd="7" destOrd="0" presId="urn:microsoft.com/office/officeart/2005/8/layout/equation1"/>
    <dgm:cxn modelId="{96EB8C02-9735-40BE-B89E-C5750ACE2AAA}" type="presParOf" srcId="{FD00C84B-34B3-4E89-B794-09F34B935B0C}" destId="{EBA72E42-7099-4658-94DE-5AD3FC1743F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1FAA8-D3D6-4A81-B46E-74F4089D7C03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866FF-796C-4BF6-AE8F-7436F2D65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10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866FF-796C-4BF6-AE8F-7436F2D65DE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534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866FF-796C-4BF6-AE8F-7436F2D65DE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352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583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646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94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187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79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604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35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58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505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78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570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i="1" dirty="0" smtClean="0">
                <a:solidFill>
                  <a:srgbClr val="002060"/>
                </a:solidFill>
              </a:rPr>
              <a:t>КАДРЯКОВСКОЕ СЕЛЬСКОЕ ПОСЕЛЕНИЕ</a:t>
            </a:r>
          </a:p>
          <a:p>
            <a:pPr marL="0" indent="0" algn="ctr">
              <a:buNone/>
            </a:pPr>
            <a:r>
              <a:rPr lang="ru-RU" sz="4400" b="1" i="1" dirty="0" smtClean="0">
                <a:solidFill>
                  <a:srgbClr val="002060"/>
                </a:solidFill>
              </a:rPr>
              <a:t> АГРЫЗСКОГО МУНИЦИПАЛЬНОГО РАЙОНА РЕСПУБЛИКИ ТАТАРСТАН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438151"/>
              </p:ext>
            </p:extLst>
          </p:nvPr>
        </p:nvGraphicFramePr>
        <p:xfrm>
          <a:off x="1524000" y="692696"/>
          <a:ext cx="6096000" cy="5531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880"/>
                <a:gridCol w="1512168"/>
                <a:gridCol w="1512168"/>
                <a:gridCol w="1103784"/>
              </a:tblGrid>
              <a:tr h="594066">
                <a:tc>
                  <a:txBody>
                    <a:bodyPr/>
                    <a:lstStyle/>
                    <a:p>
                      <a:r>
                        <a:rPr lang="ru-RU" dirty="0" smtClean="0"/>
                        <a:t>АРЕНДНАЯ ПЛАТА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28,7</a:t>
                      </a:r>
                      <a:endParaRPr lang="ru-RU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r>
                        <a:rPr lang="ru-RU" dirty="0" smtClean="0"/>
                        <a:t>БЕЗВОЗМЕЗДНЫЕ ПОСТУПЛЕНИЯ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1 148 094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658 294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57,3</a:t>
                      </a:r>
                      <a:endParaRPr lang="ru-RU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r>
                        <a:rPr lang="ru-RU" dirty="0" smtClean="0"/>
                        <a:t>ДОТАЦИИ БЮДЖЕТАМ С/П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980 600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505 300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51,5</a:t>
                      </a:r>
                      <a:endParaRPr lang="ru-RU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r>
                        <a:rPr lang="ru-RU" dirty="0" smtClean="0"/>
                        <a:t>СУБВЕНЦИИ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72 000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60 300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83,7</a:t>
                      </a:r>
                      <a:endParaRPr lang="ru-RU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r>
                        <a:rPr lang="ru-RU" dirty="0" smtClean="0"/>
                        <a:t>ИНЫЕ ВНЕБЮДЖЕТНЫЕ ТРАНСФЕРТЫ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92 694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92 694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БЮДЖЕТА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1 343 249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651 320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48,5</a:t>
                      </a:r>
                      <a:endParaRPr lang="ru-RU" dirty="0"/>
                    </a:p>
                  </a:txBody>
                  <a:tcPr/>
                </a:tc>
              </a:tr>
              <a:tr h="594066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ЧИСЛЕ: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ОБЩЕГОСУДАРСТВЕННЫЕ 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878 793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416 557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47,4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17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812113"/>
              </p:ext>
            </p:extLst>
          </p:nvPr>
        </p:nvGraphicFramePr>
        <p:xfrm>
          <a:off x="1547664" y="260648"/>
          <a:ext cx="6096000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9928"/>
                <a:gridCol w="1440160"/>
                <a:gridCol w="1224136"/>
                <a:gridCol w="1031776"/>
              </a:tblGrid>
              <a:tr h="657073">
                <a:tc>
                  <a:txBody>
                    <a:bodyPr/>
                    <a:lstStyle/>
                    <a:p>
                      <a:r>
                        <a:rPr lang="ru-RU" dirty="0" smtClean="0"/>
                        <a:t>ФУНКЦИОНИРОВАНИЕ ИСПОЛНИТЕЛЬНЫХ ОРГАНОВ ВЛАСТИ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407 028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174 040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42,7</a:t>
                      </a:r>
                      <a:endParaRPr lang="ru-RU" dirty="0"/>
                    </a:p>
                  </a:txBody>
                  <a:tcPr/>
                </a:tc>
              </a:tr>
              <a:tr h="657073">
                <a:tc>
                  <a:txBody>
                    <a:bodyPr/>
                    <a:lstStyle/>
                    <a:p>
                      <a:r>
                        <a:rPr lang="ru-RU" dirty="0" smtClean="0"/>
                        <a:t>ЗАКУПКА</a:t>
                      </a:r>
                      <a:r>
                        <a:rPr lang="ru-RU" baseline="0" dirty="0" smtClean="0"/>
                        <a:t> ТОВАРОВ И УСЛУГ ДЛЯ ГОС. НУЖД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223 517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85 636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38,3</a:t>
                      </a:r>
                      <a:endParaRPr lang="ru-RU" dirty="0"/>
                    </a:p>
                  </a:txBody>
                  <a:tcPr/>
                </a:tc>
              </a:tr>
              <a:tr h="657073">
                <a:tc>
                  <a:txBody>
                    <a:bodyPr/>
                    <a:lstStyle/>
                    <a:p>
                      <a:r>
                        <a:rPr lang="ru-RU" dirty="0" smtClean="0"/>
                        <a:t>УПЛАТА ПРОЧИХ НАЛОГОВ И СБОРОВ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6 511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6 003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92,1</a:t>
                      </a:r>
                      <a:endParaRPr lang="ru-RU" dirty="0"/>
                    </a:p>
                  </a:txBody>
                  <a:tcPr/>
                </a:tc>
              </a:tr>
              <a:tr h="657073">
                <a:tc>
                  <a:txBody>
                    <a:bodyPr/>
                    <a:lstStyle/>
                    <a:p>
                      <a:r>
                        <a:rPr lang="ru-RU" dirty="0" smtClean="0"/>
                        <a:t>УПЛАТА</a:t>
                      </a:r>
                      <a:r>
                        <a:rPr lang="ru-RU" baseline="0" dirty="0" smtClean="0"/>
                        <a:t> НАЛОГА НА ИМУЩЕСТВО ОРГАНИЗАЦИЙ И ЗЕМ. НАЛОГА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19 639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17 232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87,7</a:t>
                      </a:r>
                      <a:endParaRPr lang="ru-RU" dirty="0"/>
                    </a:p>
                  </a:txBody>
                  <a:tcPr/>
                </a:tc>
              </a:tr>
              <a:tr h="657073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НА ОПЛАТУ ТРУДА</a:t>
                      </a:r>
                      <a:r>
                        <a:rPr lang="ru-RU" baseline="0" dirty="0" smtClean="0"/>
                        <a:t> ПЕРСОНАЛУ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35 782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59,6</a:t>
                      </a:r>
                      <a:endParaRPr lang="ru-RU" dirty="0"/>
                    </a:p>
                  </a:txBody>
                  <a:tcPr/>
                </a:tc>
              </a:tr>
              <a:tr h="657073">
                <a:tc>
                  <a:txBody>
                    <a:bodyPr/>
                    <a:lstStyle/>
                    <a:p>
                      <a:r>
                        <a:rPr lang="ru-RU" dirty="0" smtClean="0"/>
                        <a:t>НАЦ. ОБОРОНА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71 000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27 884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39,3</a:t>
                      </a:r>
                      <a:endParaRPr lang="ru-RU" dirty="0"/>
                    </a:p>
                  </a:txBody>
                  <a:tcPr/>
                </a:tc>
              </a:tr>
              <a:tr h="657073">
                <a:tc>
                  <a:txBody>
                    <a:bodyPr/>
                    <a:lstStyle/>
                    <a:p>
                      <a:r>
                        <a:rPr lang="ru-RU" dirty="0" smtClean="0"/>
                        <a:t>ЖКХ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159 100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64 653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40,6</a:t>
                      </a:r>
                      <a:endParaRPr lang="ru-RU" dirty="0"/>
                    </a:p>
                  </a:txBody>
                  <a:tcPr/>
                </a:tc>
              </a:tr>
              <a:tr h="660187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234 356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142 226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60,7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18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39492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СБОР СРЕДСТВ ПО ОПЛАТЕ НАСЕЛЕНИЕМ ЗА ВОДОСНАБЖЕНИЕ СОСТАВИЛ</a:t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22 950 руб.</a:t>
            </a:r>
            <a:br>
              <a:rPr lang="ru-RU" sz="4800" dirty="0" smtClean="0">
                <a:solidFill>
                  <a:srgbClr val="FF0000"/>
                </a:solidFill>
              </a:rPr>
            </a:b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3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ПЛАН РЕАЛИЗАЦИИ ПРЕДЛОЖЕНИЙ, ВЫСКАЗАННЫХ НА СОБРАНИИ ГРАЖДАН ЗИМОЙ 2016 Г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650329"/>
              </p:ext>
            </p:extLst>
          </p:nvPr>
        </p:nvGraphicFramePr>
        <p:xfrm>
          <a:off x="539552" y="1628800"/>
          <a:ext cx="8229600" cy="4536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04256"/>
                <a:gridCol w="1810544"/>
                <a:gridCol w="2057400"/>
                <a:gridCol w="2057400"/>
              </a:tblGrid>
              <a:tr h="603067">
                <a:tc>
                  <a:txBody>
                    <a:bodyPr/>
                    <a:lstStyle/>
                    <a:p>
                      <a:pPr algn="ctr"/>
                      <a:r>
                        <a:rPr lang="ru-RU" sz="2400" i="0" dirty="0" smtClean="0">
                          <a:solidFill>
                            <a:srgbClr val="FF0000"/>
                          </a:solidFill>
                        </a:rPr>
                        <a:t>ПРОБЛЕМЫ</a:t>
                      </a:r>
                      <a:endParaRPr lang="ru-RU" sz="240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ОТВЕТСТВЕННЫЕ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СРОК, ПРИМЕЧАНИЕ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ИСПОЛНЕНИЕ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8313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СТРОИТЕЛЬСТВО НОВОЙ ШКОЛЫ-САДА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Михайлов</a:t>
                      </a:r>
                      <a:r>
                        <a:rPr lang="ru-RU" baseline="0" dirty="0" smtClean="0"/>
                        <a:t> А.А.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 республиканской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программе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 финансирования</a:t>
                      </a:r>
                      <a:endParaRPr lang="ru-RU" dirty="0"/>
                    </a:p>
                  </a:txBody>
                  <a:tcPr/>
                </a:tc>
              </a:tr>
              <a:tr h="162492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НЕ ХВАТАЕТ НАПРЯЖЕНИЯ В СЕТИ В КОНЦЕ УЛИЦЫ ЛЕНИНА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Гильманов</a:t>
                      </a:r>
                      <a:r>
                        <a:rPr lang="ru-RU" dirty="0" smtClean="0"/>
                        <a:t> А.Р.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Постоянно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Требуется замена трансформатора,</a:t>
                      </a:r>
                      <a:r>
                        <a:rPr lang="ru-RU" baseline="0" dirty="0" smtClean="0"/>
                        <a:t> получен ответ на официальное письмо от 04.08.2016 г.</a:t>
                      </a:r>
                      <a:endParaRPr lang="ru-RU" dirty="0"/>
                    </a:p>
                  </a:txBody>
                  <a:tcPr/>
                </a:tc>
              </a:tr>
              <a:tr h="118370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БЛАГОУСТРОЙСТВО УЛИЦЫ ДО ШКОЛЫ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Михайлов А.А.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 республиканской программе, 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выполнено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14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426649"/>
              </p:ext>
            </p:extLst>
          </p:nvPr>
        </p:nvGraphicFramePr>
        <p:xfrm>
          <a:off x="323528" y="908720"/>
          <a:ext cx="8229600" cy="55270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04256"/>
                <a:gridCol w="1810544"/>
                <a:gridCol w="2057400"/>
                <a:gridCol w="2057400"/>
              </a:tblGrid>
              <a:tr h="603067">
                <a:tc>
                  <a:txBody>
                    <a:bodyPr/>
                    <a:lstStyle/>
                    <a:p>
                      <a:pPr algn="ctr"/>
                      <a:r>
                        <a:rPr lang="ru-RU" sz="2400" i="0" dirty="0" smtClean="0">
                          <a:solidFill>
                            <a:srgbClr val="FF0000"/>
                          </a:solidFill>
                        </a:rPr>
                        <a:t>ПРОБЛЕМЫ</a:t>
                      </a:r>
                      <a:endParaRPr lang="ru-RU" sz="240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ОТВЕТСТВЕННЫЕ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СРОК, ПРИМЕЧАНИЕ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ИСПОЛНЕНИЕ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8313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БЛАГОУСТРОЙСТВО УЛИЦЫ</a:t>
                      </a:r>
                      <a:r>
                        <a:rPr lang="ru-RU" b="1" baseline="0" dirty="0" smtClean="0"/>
                        <a:t> ПО УЛ.ЛЕНИНА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Михайлов А.А.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самообложение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Выполнено</a:t>
                      </a:r>
                      <a:r>
                        <a:rPr lang="ru-RU" baseline="0" dirty="0" smtClean="0"/>
                        <a:t> частично (нет финансовых средств)</a:t>
                      </a:r>
                      <a:endParaRPr lang="ru-RU" dirty="0"/>
                    </a:p>
                  </a:txBody>
                  <a:tcPr/>
                </a:tc>
              </a:tr>
              <a:tr h="99056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ОРГАНИЗАЦИЯ СБЫТА С/Х ПРОДУКЦИИ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Михайлов А.А.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 со сбытом молока решен</a:t>
                      </a:r>
                      <a:endParaRPr lang="ru-RU" dirty="0"/>
                    </a:p>
                  </a:txBody>
                  <a:tcPr/>
                </a:tc>
              </a:tr>
              <a:tr h="118370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ЭЛЕКТО.ЛИНИЯ С 3-Х ФАЗНЫМ ТОКОМ ДО СТОЛБОВ ДЕТ.САДА ДЛЯ ПОДКЛЮЧЕНИЯ</a:t>
                      </a:r>
                      <a:r>
                        <a:rPr lang="ru-RU" b="1" baseline="0" dirty="0" smtClean="0"/>
                        <a:t> ЭЛЕКТОРОПЛИТЫ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Михайлов А.А.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выполнено, договора заключены, оплачены</a:t>
                      </a:r>
                      <a:endParaRPr lang="ru-RU" dirty="0"/>
                    </a:p>
                  </a:txBody>
                  <a:tcPr/>
                </a:tc>
              </a:tr>
              <a:tr h="118370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Зерно за паевые земли привезти в село для раздачи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Гатауллин</a:t>
                      </a:r>
                      <a:r>
                        <a:rPr lang="ru-RU" dirty="0" smtClean="0"/>
                        <a:t> Д.Г.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выполнено,</a:t>
                      </a:r>
                      <a:r>
                        <a:rPr lang="ru-RU" baseline="0" dirty="0" smtClean="0"/>
                        <a:t> нет зерна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103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1628800"/>
            <a:ext cx="7772400" cy="4248472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1. РЕМОНТ ДОРОЖНОГО ПОЛОТНА</a:t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2. УЛИЧНОЕ ОСВЕЩЕНИЕ</a:t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3. СТРОИТЕЛЬСТВО НОВОГО ОБЕЛИСКА</a:t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4. ЛИКВИДАЦИЯ НЕЗАКОННЫХ СВАЛОК</a:t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5. РЕМОНТ КЛАДБИЩЕНСКОГО ЗАБОРА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692696"/>
            <a:ext cx="6417734" cy="939801"/>
          </a:xfrm>
        </p:spPr>
        <p:txBody>
          <a:bodyPr>
            <a:normAutofit fontScale="92500" lnSpcReduction="1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ПЛАН РАБОТЫ НА </a:t>
            </a:r>
            <a:r>
              <a:rPr lang="ru-RU" sz="6500" b="1" dirty="0" smtClean="0">
                <a:solidFill>
                  <a:srgbClr val="FF0000"/>
                </a:solidFill>
              </a:rPr>
              <a:t>2016</a:t>
            </a:r>
            <a:r>
              <a:rPr lang="ru-RU" sz="4000" dirty="0" smtClean="0">
                <a:solidFill>
                  <a:srgbClr val="FF0000"/>
                </a:solidFill>
              </a:rPr>
              <a:t> ГОД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59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ВЫПОЛНЕНО: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3672408" cy="280831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96750"/>
            <a:ext cx="3817210" cy="28629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59659"/>
            <a:ext cx="3672408" cy="2585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1515" y="4581128"/>
            <a:ext cx="38172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УЛИЧНОЕ ОСВЕЩЕНИЕ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46761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3995936" cy="29969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6632"/>
            <a:ext cx="3995936" cy="2996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56992"/>
            <a:ext cx="3995936" cy="29429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5772" y="3405770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БЛАГОУСТРОЙСТВО УЛИЦЫ ДО ШКОЛЫ</a:t>
            </a:r>
            <a:endParaRPr lang="ru-RU" b="1" dirty="0"/>
          </a:p>
        </p:txBody>
      </p:sp>
      <p:sp>
        <p:nvSpPr>
          <p:cNvPr id="6" name="Стрелка вверх 5"/>
          <p:cNvSpPr/>
          <p:nvPr/>
        </p:nvSpPr>
        <p:spPr>
          <a:xfrm>
            <a:off x="6444208" y="3524617"/>
            <a:ext cx="432048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508518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ИСПРАВИЛИ УКАЗАТЕЛЬ НАСЕЛЕННОГО ПУНКТА</a:t>
            </a:r>
            <a:endParaRPr lang="ru-RU" b="1" dirty="0"/>
          </a:p>
        </p:txBody>
      </p:sp>
      <p:sp>
        <p:nvSpPr>
          <p:cNvPr id="9" name="Стрелка влево 8"/>
          <p:cNvSpPr/>
          <p:nvPr/>
        </p:nvSpPr>
        <p:spPr>
          <a:xfrm>
            <a:off x="5004048" y="5229200"/>
            <a:ext cx="333751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525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ФИНАНСИРОВАНИЕ САМООБЛОЖЕНИЯ</a:t>
            </a:r>
            <a:endParaRPr lang="ru-RU" sz="3200" dirty="0">
              <a:solidFill>
                <a:srgbClr val="FF0000"/>
              </a:solidFill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76532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742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836712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БЫЛО СОБРАННО 90 000 РУБ.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52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152128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СХОД ГРАЖДАН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429000"/>
            <a:ext cx="6440760" cy="2304256"/>
          </a:xfrm>
        </p:spPr>
        <p:txBody>
          <a:bodyPr>
            <a:normAutofit fontScale="40000" lnSpcReduction="20000"/>
          </a:bodyPr>
          <a:lstStyle/>
          <a:p>
            <a:r>
              <a:rPr lang="ru-RU" sz="9600" b="1" i="1" dirty="0" smtClean="0">
                <a:solidFill>
                  <a:srgbClr val="000000"/>
                </a:solidFill>
              </a:rPr>
              <a:t>ОТЧЕТ ГЛАВЫ</a:t>
            </a:r>
          </a:p>
          <a:p>
            <a:r>
              <a:rPr lang="ru-RU" sz="9600" b="1" i="1" dirty="0" smtClean="0">
                <a:solidFill>
                  <a:srgbClr val="000000"/>
                </a:solidFill>
              </a:rPr>
              <a:t> КАДРЯКОВСКОГО СЕЛЬСКОГО ПОСЕЛЕНИЯ</a:t>
            </a:r>
          </a:p>
          <a:p>
            <a:r>
              <a:rPr lang="ru-RU" sz="9600" b="1" i="1" dirty="0" smtClean="0">
                <a:solidFill>
                  <a:srgbClr val="000000"/>
                </a:solidFill>
              </a:rPr>
              <a:t>ЗА 2016 ГОД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371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8136904" cy="4077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4941168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ЗАЛОЖИЛИ ПАМЯТНИК ПОГИБШИМ И ВОЗВРАТИВШИМСЯ ЖИВЫМИ ФРОНТАВИКАМ- ОДНОСЕЛЬЧАНАМ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85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4067944" cy="30509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02478"/>
            <a:ext cx="4348948" cy="33116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0648"/>
            <a:ext cx="4331109" cy="30590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4077072"/>
            <a:ext cx="35283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РЕМОНТ ДОРОГИ ПО УЛИЦЕ ЛЕНИНА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071549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83200" cy="3062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898" y="-78568"/>
            <a:ext cx="4187957" cy="3140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47" y="3789040"/>
            <a:ext cx="4091947" cy="3068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908" y="3789040"/>
            <a:ext cx="4091947" cy="3068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3244334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ЛИКВИДИРОВАНА СВАЛКА В НИЖНЕМ КОНЦЕ ДЕРЕВНИ И ВОЗЛЕ КЛАДБИЩА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8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420580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Согласны ли Вы на введение средств самообложения в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2017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году в сумме 300 рублей с каждого совершеннолетнего жителя, зарегистрированного  по месту жительства, за исключением инвалидов I группы,   одиноких престарелых граждан (достигших 80 лет) и студентов, обучающихся по очной форме обучения и направлением полученных средств на решение вопросов местного значения по выполнению следующих работ:</a:t>
            </a:r>
            <a:b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b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 Ремонт дорог общего пользования в границах населенных пунктов поселения;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обслуживание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дорог общего пользования в границах населенных пунктов поселения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620688"/>
            <a:ext cx="6417734" cy="939801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САМООБЛОЖЕНИЕ НА </a:t>
            </a:r>
            <a:r>
              <a:rPr lang="ru-RU" sz="6600" b="1" i="1" dirty="0" smtClean="0">
                <a:solidFill>
                  <a:srgbClr val="FF0000"/>
                </a:solidFill>
              </a:rPr>
              <a:t>2017</a:t>
            </a:r>
            <a:r>
              <a:rPr lang="ru-RU" sz="3200" b="1" i="1" dirty="0" smtClean="0">
                <a:solidFill>
                  <a:srgbClr val="FF0000"/>
                </a:solidFill>
              </a:rPr>
              <a:t> ГОД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2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8269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ВСЕ НА РЕФЕРЕНДУМ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20.11.2016</a:t>
            </a:r>
            <a:r>
              <a:rPr lang="ru-RU" dirty="0" smtClean="0">
                <a:solidFill>
                  <a:srgbClr val="FF0000"/>
                </a:solidFill>
              </a:rPr>
              <a:t> ГОДА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002060"/>
                </a:solidFill>
              </a:rPr>
              <a:t>ПРОЯВИТЕ АКТИВНУЮ ГРАЖДАНСК</a:t>
            </a:r>
            <a:r>
              <a:rPr lang="ru-RU" b="1" i="1" dirty="0">
                <a:solidFill>
                  <a:srgbClr val="002060"/>
                </a:solidFill>
              </a:rPr>
              <a:t>УЮ</a:t>
            </a:r>
            <a:r>
              <a:rPr lang="ru-RU" b="1" i="1" dirty="0" smtClean="0">
                <a:solidFill>
                  <a:srgbClr val="002060"/>
                </a:solidFill>
              </a:rPr>
              <a:t> ПОЗИЦИЮ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ДЛЯ БЛАГОУСТРОЙСТВО СВОЕГО СЕЛА</a:t>
            </a:r>
          </a:p>
        </p:txBody>
      </p:sp>
    </p:spTree>
    <p:extLst>
      <p:ext uri="{BB962C8B-B14F-4D97-AF65-F5344CB8AC3E}">
        <p14:creationId xmlns:p14="http://schemas.microsoft.com/office/powerpoint/2010/main" val="185447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24744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i="1" u="sng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СПАСИБО </a:t>
            </a:r>
          </a:p>
          <a:p>
            <a:pPr algn="ctr"/>
            <a:r>
              <a:rPr lang="ru-RU" sz="9600" b="1" i="1" u="sng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ЗА</a:t>
            </a:r>
          </a:p>
          <a:p>
            <a:pPr algn="ctr"/>
            <a:r>
              <a:rPr lang="ru-RU" sz="9600" b="1" i="1" u="sng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ВНИМАНИЕ!!!</a:t>
            </a:r>
            <a:endParaRPr lang="ru-RU" sz="9600" b="1" i="1" u="sng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42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080120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Повестка </a:t>
            </a:r>
            <a:r>
              <a:rPr lang="ru-RU" sz="7200" b="1" i="1" dirty="0" smtClean="0">
                <a:ln>
                  <a:solidFill>
                    <a:srgbClr val="0066FF"/>
                  </a:solidFill>
                </a:ln>
                <a:solidFill>
                  <a:srgbClr val="FF0000"/>
                </a:solidFill>
              </a:rPr>
              <a:t>схода:</a:t>
            </a:r>
            <a:endParaRPr lang="ru-RU" sz="7200" b="1" i="1" dirty="0">
              <a:ln>
                <a:solidFill>
                  <a:srgbClr val="0066FF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15616" y="1412776"/>
            <a:ext cx="6400800" cy="3113359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2"/>
                </a:solidFill>
                <a:latin typeface="Arial Black" pitchFamily="34" charset="0"/>
              </a:rPr>
              <a:t>1. Отчет </a:t>
            </a:r>
            <a:r>
              <a:rPr lang="ru-RU" sz="2800" b="1" i="1" dirty="0" smtClean="0">
                <a:solidFill>
                  <a:schemeClr val="tx2"/>
                </a:solidFill>
                <a:latin typeface="Arial Black" pitchFamily="34" charset="0"/>
              </a:rPr>
              <a:t>главы </a:t>
            </a:r>
            <a:endParaRPr lang="ru-RU" sz="2800" b="1" i="1" dirty="0" smtClean="0">
              <a:solidFill>
                <a:schemeClr val="tx2"/>
              </a:solidFill>
              <a:latin typeface="Arial Black" pitchFamily="34" charset="0"/>
            </a:endParaRPr>
          </a:p>
          <a:p>
            <a:r>
              <a:rPr lang="ru-RU" sz="2800" b="1" i="1" dirty="0" smtClean="0">
                <a:solidFill>
                  <a:schemeClr val="tx2"/>
                </a:solidFill>
                <a:latin typeface="Arial Black" pitchFamily="34" charset="0"/>
              </a:rPr>
              <a:t>сельского </a:t>
            </a:r>
            <a:r>
              <a:rPr lang="ru-RU" sz="2800" b="1" i="1" dirty="0" smtClean="0">
                <a:solidFill>
                  <a:schemeClr val="tx2"/>
                </a:solidFill>
                <a:latin typeface="Arial Black" pitchFamily="34" charset="0"/>
              </a:rPr>
              <a:t>поселения </a:t>
            </a:r>
            <a:r>
              <a:rPr lang="ru-RU" sz="2800" b="1" i="1" dirty="0" smtClean="0">
                <a:solidFill>
                  <a:schemeClr val="tx2"/>
                </a:solidFill>
                <a:latin typeface="Arial Black" pitchFamily="34" charset="0"/>
              </a:rPr>
              <a:t>«О проделанной работы за отчетный период»</a:t>
            </a:r>
            <a:endParaRPr lang="ru-RU" sz="2800" b="1" i="1" dirty="0" smtClean="0">
              <a:solidFill>
                <a:schemeClr val="tx2"/>
              </a:solidFill>
              <a:latin typeface="Arial Black" pitchFamily="34" charset="0"/>
            </a:endParaRPr>
          </a:p>
          <a:p>
            <a:r>
              <a:rPr lang="ru-RU" sz="2800" b="1" i="1" dirty="0" smtClean="0">
                <a:solidFill>
                  <a:schemeClr val="tx2"/>
                </a:solidFill>
                <a:latin typeface="Arial Black" pitchFamily="34" charset="0"/>
              </a:rPr>
              <a:t>2. </a:t>
            </a:r>
            <a:r>
              <a:rPr lang="ru-RU" sz="2800" i="1" dirty="0" smtClean="0">
                <a:solidFill>
                  <a:schemeClr val="tx2"/>
                </a:solidFill>
                <a:latin typeface="Arial Black" pitchFamily="34" charset="0"/>
              </a:rPr>
              <a:t>Выступление начальника </a:t>
            </a:r>
            <a:r>
              <a:rPr lang="ru-RU" sz="2800" i="1" dirty="0" err="1" smtClean="0">
                <a:solidFill>
                  <a:schemeClr val="tx2"/>
                </a:solidFill>
                <a:latin typeface="Arial Black" pitchFamily="34" charset="0"/>
              </a:rPr>
              <a:t>УСХиП</a:t>
            </a:r>
            <a:r>
              <a:rPr lang="ru-RU" sz="2800" i="1" dirty="0" smtClean="0">
                <a:solidFill>
                  <a:schemeClr val="tx2"/>
                </a:solidFill>
                <a:latin typeface="Arial Black" pitchFamily="34" charset="0"/>
              </a:rPr>
              <a:t> «О сельском хозяйстве района»</a:t>
            </a:r>
          </a:p>
          <a:p>
            <a:r>
              <a:rPr lang="ru-RU" sz="2800" i="1" dirty="0" smtClean="0">
                <a:solidFill>
                  <a:schemeClr val="tx2"/>
                </a:solidFill>
                <a:latin typeface="Arial Black" pitchFamily="34" charset="0"/>
              </a:rPr>
              <a:t>3. Выступление главы района </a:t>
            </a:r>
            <a:r>
              <a:rPr lang="ru-RU" sz="2800" i="1" dirty="0" err="1" smtClean="0">
                <a:solidFill>
                  <a:schemeClr val="tx2"/>
                </a:solidFill>
                <a:latin typeface="Arial Black" pitchFamily="34" charset="0"/>
              </a:rPr>
              <a:t>В.В.Макарова</a:t>
            </a:r>
            <a:endParaRPr lang="ru-RU" sz="2800" i="1" dirty="0" smtClean="0">
              <a:solidFill>
                <a:schemeClr val="tx2"/>
              </a:solidFill>
              <a:latin typeface="Arial Black" pitchFamily="34" charset="0"/>
            </a:endParaRPr>
          </a:p>
          <a:p>
            <a:r>
              <a:rPr lang="ru-RU" sz="2800" i="1" dirty="0" smtClean="0">
                <a:solidFill>
                  <a:schemeClr val="tx2"/>
                </a:solidFill>
                <a:latin typeface="Arial Black" pitchFamily="34" charset="0"/>
              </a:rPr>
              <a:t>4. Вопросы и ответы</a:t>
            </a:r>
            <a:endParaRPr lang="ru-RU" sz="2800" i="1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39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Схема села Кадряково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14693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Демографическая ситуация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2015 гг.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3984338"/>
              </p:ext>
            </p:extLst>
          </p:nvPr>
        </p:nvGraphicFramePr>
        <p:xfrm>
          <a:off x="899592" y="1628800"/>
          <a:ext cx="6940822" cy="4896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166"/>
                <a:gridCol w="3456384"/>
                <a:gridCol w="2448272"/>
              </a:tblGrid>
              <a:tr h="9361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№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п/п</a:t>
                      </a:r>
                    </a:p>
                    <a:p>
                      <a:pPr algn="ctr"/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ПОКАЗАТЕЛИ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2015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224137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ОБЩАЯ ЧИСЛЕННОСТЬ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НАСЕЛЕНИЯ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496</a:t>
                      </a:r>
                      <a:endParaRPr lang="ru-RU" dirty="0"/>
                    </a:p>
                  </a:txBody>
                  <a:tcPr/>
                </a:tc>
              </a:tr>
              <a:tr h="1512169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МУЖЧИН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267</a:t>
                      </a:r>
                      <a:endParaRPr lang="ru-RU" dirty="0"/>
                    </a:p>
                  </a:txBody>
                  <a:tcPr/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ЖЕНЩИН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229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41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ВОЗРАСТУ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930852"/>
              </p:ext>
            </p:extLst>
          </p:nvPr>
        </p:nvGraphicFramePr>
        <p:xfrm>
          <a:off x="871538" y="2674938"/>
          <a:ext cx="705678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35283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ДО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1 ГОДА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ДО 17 ЛЕТ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100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ДО 5 ЛЕТ (ВКЛЮЧИТЕЛЬНО)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39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ОТ 6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ДО 16 ЛЕТ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52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ТРУДОСПОСОБНОГО ВОЗРАСТА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310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ИНВАЛИДОВ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29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ИЗ НИХ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ДЕТЕЙ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ПЕНСИОНЕРЫ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134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2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ПРОВЕДЕНО 9 ЗАСЕДАНИЙ СОВЕТА: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1.РАССМОТРЕНО 17 ВОПРОСОВ-ПРИНЯТЫ РЕШЕНИЯ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2. ВЫНЕСЕНО 8 ПОСТАНОВЛЕНИЙ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3. ВЫДАНО 170 СПРАВОК И ВЫПИСОК НАСЕЛЕНИЮ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7978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772400" cy="4968552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rgbClr val="C00000"/>
                </a:solidFill>
              </a:rPr>
              <a:t>БЮДЖЕТ КАДРЯКОВСКОГО СЕЛЬСКОГО ПОСЕЛЕНИЯ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620688"/>
            <a:ext cx="6417734" cy="288032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495712"/>
              </p:ext>
            </p:extLst>
          </p:nvPr>
        </p:nvGraphicFramePr>
        <p:xfrm>
          <a:off x="1524000" y="620688"/>
          <a:ext cx="6096000" cy="540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880"/>
                <a:gridCol w="1584176"/>
                <a:gridCol w="1296144"/>
                <a:gridCol w="1247800"/>
              </a:tblGrid>
              <a:tr h="864096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КОНСОЛИДИРОВАННЫЙ</a:t>
                      </a:r>
                      <a:r>
                        <a:rPr lang="ru-RU" baseline="0" dirty="0" smtClean="0"/>
                        <a:t> БЮДЖЕТ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ВЫПОЛНЕНИЕ, В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ВЫПОЛНЕНИЕ,</a:t>
                      </a:r>
                      <a:r>
                        <a:rPr lang="ru-RU" baseline="0" dirty="0" smtClean="0"/>
                        <a:t> В 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 БЮДЖЕТА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1 335 494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809 695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60,6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</a:t>
                      </a:r>
                      <a:r>
                        <a:rPr lang="ru-RU" baseline="0" dirty="0" smtClean="0"/>
                        <a:t> ЧИСЛЕ: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 НА ДОХОДЫ ФИЗ.ЛИЦ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28 400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13 397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47,2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 НА ИМУЩЕСТВО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4 147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18,8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ЗЕМЕЛЬНЫЙ НАЛОГ С ОРГАНИЗАЦИИ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25 594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102.4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ЗЕМ.</a:t>
                      </a:r>
                      <a:r>
                        <a:rPr lang="ru-RU" baseline="0" dirty="0" smtClean="0"/>
                        <a:t> НАЛОГ С ФИЗ. ЛИЦ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106 000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1 958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ГОСПОШЛИНА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13,3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27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Презентация6</Template>
  <TotalTime>913</TotalTime>
  <Words>610</Words>
  <Application>Microsoft Office PowerPoint</Application>
  <PresentationFormat>Экран (4:3)</PresentationFormat>
  <Paragraphs>208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Презентация6</vt:lpstr>
      <vt:lpstr>Презентация PowerPoint</vt:lpstr>
      <vt:lpstr>СХОД ГРАЖДАН</vt:lpstr>
      <vt:lpstr>Повестка схода:</vt:lpstr>
      <vt:lpstr>Схема села Кадряково</vt:lpstr>
      <vt:lpstr>Демографическая ситуация  2015 гг.</vt:lpstr>
      <vt:lpstr>ПО ВОЗРАСТУ</vt:lpstr>
      <vt:lpstr>ПРОВЕДЕНО 9 ЗАСЕДАНИЙ СОВЕТА:</vt:lpstr>
      <vt:lpstr>БЮДЖЕТ КАДРЯКОВСКОГО СЕЛЬСКОГО ПОСЕЛЕНИЯ</vt:lpstr>
      <vt:lpstr>Презентация PowerPoint</vt:lpstr>
      <vt:lpstr>Презентация PowerPoint</vt:lpstr>
      <vt:lpstr>Презентация PowerPoint</vt:lpstr>
      <vt:lpstr>СБОР СРЕДСТВ ПО ОПЛАТЕ НАСЕЛЕНИЕМ ЗА ВОДОСНАБЖЕНИЕ СОСТАВИЛ 22 950 руб. </vt:lpstr>
      <vt:lpstr>ПЛАН РЕАЛИЗАЦИИ ПРЕДЛОЖЕНИЙ, ВЫСКАЗАННЫХ НА СОБРАНИИ ГРАЖДАН ЗИМОЙ 2016 Г.</vt:lpstr>
      <vt:lpstr>Презентация PowerPoint</vt:lpstr>
      <vt:lpstr>1. РЕМОНТ ДОРОЖНОГО ПОЛОТНА 2. УЛИЧНОЕ ОСВЕЩЕНИЕ 3. СТРОИТЕЛЬСТВО НОВОГО ОБЕЛИСКА 4. ЛИКВИДАЦИЯ НЕЗАКОННЫХ СВАЛОК 5. РЕМОНТ КЛАДБИЩЕНСКОГО ЗАБОРА.</vt:lpstr>
      <vt:lpstr>ВЫПОЛНЕНО:</vt:lpstr>
      <vt:lpstr>Презентация PowerPoint</vt:lpstr>
      <vt:lpstr>ФИНАНСИРОВАНИЕ САМООБЛОЖЕНИЯ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Согласны ли Вы на введение средств самообложения в 2017 году в сумме 300 рублей с каждого совершеннолетнего жителя, зарегистрированного  по месту жительства, за исключением инвалидов I группы,   одиноких престарелых граждан (достигших 80 лет) и студентов, обучающихся по очной форме обучения и направлением полученных средств на решение вопросов местного значения по выполнению следующих работ:    1.  Ремонт дорог общего пользования в границах населенных пунктов поселения; 2. обслуживание дорог общего пользования в границах населенных пунктов поселения</vt:lpstr>
      <vt:lpstr>ВСЕ НА РЕФЕРЕНДУМ 20.11.2016 ГОДА ПРОЯВИТЕ АКТИВНУЮ ГРАЖДАНСКУЮ ПОЗИЦИЮ ДЛЯ БЛАГОУСТРОЙСТВО СВОЕГО СЕЛА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СХОД ГРАЖДАН</dc:title>
  <dc:creator>Михаил</dc:creator>
  <cp:lastModifiedBy>Михаил</cp:lastModifiedBy>
  <cp:revision>47</cp:revision>
  <dcterms:created xsi:type="dcterms:W3CDTF">2016-01-27T05:36:01Z</dcterms:created>
  <dcterms:modified xsi:type="dcterms:W3CDTF">2016-08-31T09:41:13Z</dcterms:modified>
</cp:coreProperties>
</file>