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333" r:id="rId3"/>
    <p:sldId id="348" r:id="rId4"/>
    <p:sldId id="356" r:id="rId5"/>
    <p:sldId id="343" r:id="rId6"/>
    <p:sldId id="257" r:id="rId7"/>
    <p:sldId id="346" r:id="rId8"/>
    <p:sldId id="358" r:id="rId9"/>
    <p:sldId id="262" r:id="rId10"/>
    <p:sldId id="295" r:id="rId11"/>
    <p:sldId id="317" r:id="rId12"/>
    <p:sldId id="319" r:id="rId13"/>
    <p:sldId id="349" r:id="rId14"/>
    <p:sldId id="301" r:id="rId15"/>
    <p:sldId id="360" r:id="rId16"/>
    <p:sldId id="362" r:id="rId17"/>
    <p:sldId id="359" r:id="rId18"/>
    <p:sldId id="352" r:id="rId19"/>
    <p:sldId id="353" r:id="rId20"/>
    <p:sldId id="368" r:id="rId21"/>
    <p:sldId id="367" r:id="rId22"/>
    <p:sldId id="337" r:id="rId23"/>
    <p:sldId id="369" r:id="rId24"/>
    <p:sldId id="363" r:id="rId25"/>
    <p:sldId id="364" r:id="rId26"/>
    <p:sldId id="365" r:id="rId27"/>
    <p:sldId id="314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45" autoAdjust="0"/>
  </p:normalViewPr>
  <p:slideViewPr>
    <p:cSldViewPr>
      <p:cViewPr>
        <p:scale>
          <a:sx n="61" d="100"/>
          <a:sy n="61" d="100"/>
        </p:scale>
        <p:origin x="-1626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1E6B5-A0D1-426E-A143-1FE4E33F554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2AF11-9839-4480-8CE6-5CB8358A1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F00C4B-97B5-4275-8B9C-042A14CE6A49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AAE2D7-DB1B-40F3-AE32-F804F58FC6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20AED-08AB-4B48-B982-855111008F3F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0F716-AB42-4C19-8175-89392072F2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7FE53A-5A35-430C-91B7-8309B6FA6081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5A886-573C-454D-9AEC-881B1D3520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E2416F-E5EA-4C2D-9A01-046DCF1837EC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25402-382E-4ADE-919F-D53ECB8D73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937E90-3C02-4BE5-96CC-677BB43C165A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E3A4C-BC85-4C6D-8B22-D250418533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612738-962D-4518-9364-9DA990B37F6E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DDDF9-F913-4954-8330-23591871D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3DCC7-2C75-4DB8-AE29-4E0FF2C2A85D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C6EF1-4086-4D7F-A9CA-7D1AC4DF6C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428AB1-8D18-426D-893B-3B75CC938C22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BE32A-0364-4632-9D6C-E40BEBF8BD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BB323-1A41-48CD-90BE-D8F41D50F1AE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53378-C3E7-4036-ADF1-B479C71C8D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89AE53-38FD-4504-AD03-E88C849CF45A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12387-4C58-443A-BBE3-56159943D3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23CC3-810D-4864-A5A9-063D796C9583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55DAA-5C1E-4F19-BEE4-ABA3674282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0D9ECBE4-34A1-4461-A5B2-838C5105AC6E}" type="datetimeFigureOut">
              <a:rPr lang="ru-RU" smtClean="0"/>
              <a:pPr>
                <a:defRPr/>
              </a:pPr>
              <a:t>19.08.2016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A2A311F1-DB87-4929-A2A4-2A5BB752CA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620688"/>
            <a:ext cx="7442026" cy="331236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53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3714752"/>
            <a:ext cx="4176464" cy="151216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t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t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t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Докладчы Тэбэрле авыл җирлеге башлыгы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t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Харасов Мирзалиф Миргазиз улы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620688"/>
            <a:ext cx="7143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Татарстан 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районы Тэбэрле авыл җирлегенең 2016 елнын  6 </a:t>
            </a:r>
            <a:r>
              <a:rPr lang="tt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айлык </a:t>
            </a:r>
            <a:r>
              <a:rPr lang="tt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эшчәнлегенә отчеты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b="1" dirty="0" smtClean="0"/>
              <a:t>Бюд</a:t>
            </a:r>
            <a:r>
              <a:rPr lang="ru-RU" b="1" dirty="0" err="1" smtClean="0"/>
              <a:t>жет</a:t>
            </a:r>
            <a:r>
              <a:rPr lang="ru-RU" b="1" dirty="0" smtClean="0"/>
              <a:t> </a:t>
            </a:r>
            <a:r>
              <a:rPr lang="tt-RU" b="1" dirty="0" smtClean="0"/>
              <a:t>үтәлеше</a:t>
            </a:r>
            <a:r>
              <a:rPr lang="tt-RU" dirty="0" smtClean="0"/>
              <a:t>:</a:t>
            </a:r>
            <a:br>
              <a:rPr lang="tt-RU" dirty="0" smtClean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/>
          <a:lstStyle/>
          <a:p>
            <a:r>
              <a:rPr lang="tt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олеше - 56%  утэлгэн: НДФЛ- 32%</a:t>
            </a:r>
          </a:p>
          <a:p>
            <a:r>
              <a:rPr lang="tt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Милек налогы-16%</a:t>
            </a:r>
          </a:p>
          <a:p>
            <a:r>
              <a:rPr lang="tt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 налогы-51%</a:t>
            </a:r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t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олеше -69%</a:t>
            </a:r>
            <a:endParaRPr lang="tt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2016 елнын 6 аенда </a:t>
            </a:r>
            <a:r>
              <a:rPr lang="tt-RU" dirty="0" smtClean="0"/>
              <a:t>суга жыелган акча – 1</a:t>
            </a:r>
            <a:r>
              <a:rPr lang="tt-RU" sz="4000" dirty="0" smtClean="0"/>
              <a:t>м3-15 сум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t-RU" sz="2800" b="1" dirty="0" smtClean="0">
                <a:solidFill>
                  <a:schemeClr val="tx1"/>
                </a:solidFill>
              </a:rPr>
              <a:t>Суга  6 айда 105  мен сум акча жыелды.</a:t>
            </a:r>
          </a:p>
          <a:p>
            <a:pPr algn="just"/>
            <a:r>
              <a:rPr lang="tt-RU" sz="2800" b="1" dirty="0" smtClean="0">
                <a:solidFill>
                  <a:schemeClr val="tx1"/>
                </a:solidFill>
              </a:rPr>
              <a:t>Электр энергиясенэ 32450 сум тулэнде.</a:t>
            </a:r>
          </a:p>
          <a:p>
            <a:pPr algn="just"/>
            <a:r>
              <a:rPr lang="tt-RU" sz="2800" b="1" dirty="0" smtClean="0">
                <a:solidFill>
                  <a:schemeClr val="tx1"/>
                </a:solidFill>
              </a:rPr>
              <a:t>Хезмэт хакы 34800 сум тулэнгэн </a:t>
            </a:r>
            <a:endParaRPr lang="tt-RU" sz="2800" dirty="0" smtClean="0">
              <a:solidFill>
                <a:schemeClr val="tx1"/>
              </a:solidFill>
            </a:endParaRPr>
          </a:p>
          <a:p>
            <a:pPr algn="just"/>
            <a:r>
              <a:rPr lang="tt-RU" sz="2800" b="1" dirty="0" smtClean="0">
                <a:solidFill>
                  <a:schemeClr val="tx1"/>
                </a:solidFill>
              </a:rPr>
              <a:t> </a:t>
            </a:r>
            <a:r>
              <a:rPr lang="tt-RU" sz="2800" b="1" dirty="0" smtClean="0">
                <a:solidFill>
                  <a:schemeClr val="tx1"/>
                </a:solidFill>
              </a:rPr>
              <a:t>калган суммалар- насослар алу очен, ремонт эшлэрен башкару очен, транспортка(кран) тотылды</a:t>
            </a:r>
            <a:endParaRPr lang="tt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9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428736"/>
            <a:ext cx="8229600" cy="5760640"/>
          </a:xfrm>
        </p:spPr>
        <p:txBody>
          <a:bodyPr>
            <a:normAutofit lnSpcReduction="10000"/>
          </a:bodyPr>
          <a:lstStyle/>
          <a:p>
            <a:pPr>
              <a:buNone/>
              <a:tabLst>
                <a:tab pos="6010275" algn="l"/>
              </a:tabLst>
            </a:pPr>
            <a:r>
              <a:rPr lang="tt-RU" sz="2000" b="1" dirty="0" smtClean="0">
                <a:solidFill>
                  <a:schemeClr val="tx1"/>
                </a:solidFill>
              </a:rPr>
              <a:t> </a:t>
            </a:r>
            <a:r>
              <a:rPr lang="tt-RU" sz="4800" b="1" dirty="0" smtClean="0">
                <a:solidFill>
                  <a:srgbClr val="FF0000"/>
                </a:solidFill>
              </a:rPr>
              <a:t>410</a:t>
            </a:r>
            <a:r>
              <a:rPr lang="tt-RU" sz="4800" b="1" dirty="0" smtClean="0">
                <a:solidFill>
                  <a:schemeClr val="tx1"/>
                </a:solidFill>
              </a:rPr>
              <a:t> кешедән </a:t>
            </a:r>
            <a:r>
              <a:rPr lang="tt-RU" sz="4800" b="1" dirty="0" smtClean="0">
                <a:solidFill>
                  <a:srgbClr val="FF0000"/>
                </a:solidFill>
              </a:rPr>
              <a:t>123000 сум </a:t>
            </a:r>
            <a:r>
              <a:rPr lang="tt-RU" sz="4800" b="1" dirty="0" smtClean="0">
                <a:solidFill>
                  <a:schemeClr val="tx1"/>
                </a:solidFill>
              </a:rPr>
              <a:t>акча җыелды. Дәүләт 1 өлешкә 4 өлеш өстәп </a:t>
            </a:r>
            <a:r>
              <a:rPr lang="tt-RU" sz="4800" b="1" dirty="0" smtClean="0">
                <a:solidFill>
                  <a:srgbClr val="FF0000"/>
                </a:solidFill>
              </a:rPr>
              <a:t>492000 сум </a:t>
            </a:r>
            <a:r>
              <a:rPr lang="tt-RU" sz="4800" b="1" dirty="0" smtClean="0">
                <a:solidFill>
                  <a:schemeClr val="tx1"/>
                </a:solidFill>
              </a:rPr>
              <a:t>кучерэчэк.</a:t>
            </a:r>
            <a:endParaRPr lang="tt-RU" sz="4800" b="1" dirty="0">
              <a:solidFill>
                <a:schemeClr val="tx1"/>
              </a:solidFill>
            </a:endParaRPr>
          </a:p>
          <a:p>
            <a:pPr>
              <a:buNone/>
              <a:tabLst>
                <a:tab pos="6010275" algn="l"/>
              </a:tabLst>
            </a:pPr>
            <a:r>
              <a:rPr lang="tt-RU" sz="4800" b="1" dirty="0" smtClean="0">
                <a:solidFill>
                  <a:schemeClr val="tx1"/>
                </a:solidFill>
              </a:rPr>
              <a:t>.Барлыгы </a:t>
            </a:r>
            <a:r>
              <a:rPr lang="tt-RU" sz="4800" b="1" dirty="0" smtClean="0">
                <a:solidFill>
                  <a:srgbClr val="FF0000"/>
                </a:solidFill>
              </a:rPr>
              <a:t>615 000 сум </a:t>
            </a:r>
            <a:r>
              <a:rPr lang="tt-RU" sz="4800" b="1" dirty="0" smtClean="0">
                <a:solidFill>
                  <a:schemeClr val="tx1"/>
                </a:solidFill>
              </a:rPr>
              <a:t>акча файдаланылачак.</a:t>
            </a:r>
          </a:p>
          <a:p>
            <a:pPr>
              <a:tabLst>
                <a:tab pos="6010275" algn="l"/>
              </a:tabLst>
            </a:pPr>
            <a:r>
              <a:rPr lang="tt-RU" sz="48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tt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tt-RU" sz="2000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43000" y="357188"/>
            <a:ext cx="7543800" cy="1243012"/>
          </a:xfrm>
        </p:spPr>
        <p:txBody>
          <a:bodyPr/>
          <a:lstStyle/>
          <a:p>
            <a:r>
              <a:rPr lang="tt-RU" sz="3600" dirty="0" smtClean="0"/>
              <a:t>2016 елда үзарасалым акчасын куллану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510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Сокман</a:t>
            </a:r>
            <a:r>
              <a:rPr lang="ru-RU" dirty="0" smtClean="0"/>
              <a:t> </a:t>
            </a:r>
            <a:r>
              <a:rPr lang="ru-RU" dirty="0" err="1" smtClean="0"/>
              <a:t>авылынын</a:t>
            </a:r>
            <a:r>
              <a:rPr lang="ru-RU" dirty="0" smtClean="0"/>
              <a:t> </a:t>
            </a:r>
            <a:r>
              <a:rPr lang="ru-RU" dirty="0" err="1" smtClean="0"/>
              <a:t>зират</a:t>
            </a:r>
            <a:r>
              <a:rPr lang="ru-RU" dirty="0" smtClean="0"/>
              <a:t> </a:t>
            </a:r>
            <a:r>
              <a:rPr lang="ru-RU" dirty="0" err="1" smtClean="0"/>
              <a:t>коймалары</a:t>
            </a:r>
            <a:r>
              <a:rPr lang="ru-RU" dirty="0" smtClean="0"/>
              <a:t> </a:t>
            </a:r>
            <a:r>
              <a:rPr lang="ru-RU" dirty="0" err="1" smtClean="0"/>
              <a:t>янартылды</a:t>
            </a:r>
            <a:endParaRPr lang="ru-RU" dirty="0"/>
          </a:p>
        </p:txBody>
      </p:sp>
      <p:pic>
        <p:nvPicPr>
          <p:cNvPr id="4" name="Picture 2" descr="C:\Users\COMP\Documents\100_PANA\P1000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00200"/>
            <a:ext cx="84969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x_37b6bc4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512" cy="3456384"/>
          </a:xfrm>
          <a:prstGeom prst="rect">
            <a:avLst/>
          </a:prstGeom>
        </p:spPr>
      </p:pic>
      <p:pic>
        <p:nvPicPr>
          <p:cNvPr id="6" name="Рисунок 5" descr="IMG_1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5601613" cy="3501008"/>
          </a:xfrm>
          <a:prstGeom prst="rect">
            <a:avLst/>
          </a:prstGeom>
        </p:spPr>
      </p:pic>
      <p:pic>
        <p:nvPicPr>
          <p:cNvPr id="8" name="Рисунок 7" descr="IMG_1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2023" y="3573016"/>
            <a:ext cx="4671977" cy="3284984"/>
          </a:xfrm>
          <a:prstGeom prst="rect">
            <a:avLst/>
          </a:prstGeom>
        </p:spPr>
      </p:pic>
      <p:pic>
        <p:nvPicPr>
          <p:cNvPr id="9" name="Рисунок 8" descr="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9757" y="0"/>
            <a:ext cx="5104243" cy="3789040"/>
          </a:xfrm>
          <a:prstGeom prst="rect">
            <a:avLst/>
          </a:prstGeom>
        </p:spPr>
      </p:pic>
      <p:pic>
        <p:nvPicPr>
          <p:cNvPr id="3074" name="Picture 2" descr="C:\Users\COMP\Documents\100_PANA\P10009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УЗАРА САЛЫМ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2016 </a:t>
            </a:r>
            <a:r>
              <a:rPr lang="ru-RU" sz="4400" b="1" dirty="0" err="1" smtClean="0"/>
              <a:t>елнын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узара-салым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акчасына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Тэбэрле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авылы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зиратынын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коймалары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тулысынча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алыштырыла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13639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DCIM\100_PANA\P1000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9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Тэбэрле</a:t>
            </a:r>
            <a:r>
              <a:rPr lang="ru-RU" dirty="0" smtClean="0"/>
              <a:t> </a:t>
            </a:r>
            <a:r>
              <a:rPr lang="ru-RU" dirty="0" err="1" smtClean="0"/>
              <a:t>авылы</a:t>
            </a:r>
            <a:r>
              <a:rPr lang="ru-RU" dirty="0" smtClean="0"/>
              <a:t> </a:t>
            </a:r>
            <a:r>
              <a:rPr lang="ru-RU" dirty="0" err="1" smtClean="0"/>
              <a:t>зиратында</a:t>
            </a:r>
            <a:r>
              <a:rPr lang="ru-RU" dirty="0" smtClean="0"/>
              <a:t> </a:t>
            </a:r>
            <a:r>
              <a:rPr lang="ru-RU" dirty="0" err="1" smtClean="0"/>
              <a:t>омэ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COMP\Documents\100_PANA\P1000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959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600200"/>
          </a:xfrm>
        </p:spPr>
        <p:txBody>
          <a:bodyPr/>
          <a:lstStyle/>
          <a:p>
            <a:r>
              <a:rPr lang="ru-RU" sz="3200" dirty="0" smtClean="0"/>
              <a:t>Яна </a:t>
            </a:r>
            <a:r>
              <a:rPr lang="ru-RU" sz="3200" dirty="0" err="1" smtClean="0"/>
              <a:t>Аккужа</a:t>
            </a:r>
            <a:r>
              <a:rPr lang="ru-RU" sz="3200" dirty="0" smtClean="0"/>
              <a:t> </a:t>
            </a:r>
            <a:r>
              <a:rPr lang="ru-RU" sz="3200" dirty="0" err="1" smtClean="0"/>
              <a:t>авылынын</a:t>
            </a:r>
            <a:r>
              <a:rPr lang="ru-RU" sz="3200" dirty="0" smtClean="0"/>
              <a:t> </a:t>
            </a:r>
            <a:r>
              <a:rPr lang="ru-RU" sz="3200" dirty="0" err="1" smtClean="0"/>
              <a:t>урам</a:t>
            </a:r>
            <a:r>
              <a:rPr lang="ru-RU" sz="3200" dirty="0" smtClean="0"/>
              <a:t> </a:t>
            </a:r>
            <a:r>
              <a:rPr lang="ru-RU" sz="3200" dirty="0" err="1" smtClean="0"/>
              <a:t>утлары</a:t>
            </a:r>
            <a:r>
              <a:rPr lang="ru-RU" sz="3200" dirty="0" smtClean="0"/>
              <a:t> </a:t>
            </a:r>
            <a:r>
              <a:rPr lang="ru-RU" sz="3200" dirty="0" err="1" smtClean="0"/>
              <a:t>алыштырылды</a:t>
            </a:r>
            <a:r>
              <a:rPr lang="ru-RU" sz="3200" dirty="0" smtClean="0"/>
              <a:t>- 22 фонарь </a:t>
            </a:r>
            <a:r>
              <a:rPr lang="ru-RU" sz="3200" dirty="0" err="1" smtClean="0"/>
              <a:t>куелды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DCIM\100_PANA\P1000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33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/>
              <a:t>Зиратларда</a:t>
            </a:r>
            <a:r>
              <a:rPr lang="ru-RU" sz="3200" dirty="0" smtClean="0"/>
              <a:t> </a:t>
            </a:r>
            <a:r>
              <a:rPr lang="ru-RU" sz="3200" dirty="0" err="1" smtClean="0"/>
              <a:t>чуп</a:t>
            </a:r>
            <a:r>
              <a:rPr lang="ru-RU" sz="3200" dirty="0" smtClean="0"/>
              <a:t> </a:t>
            </a:r>
            <a:r>
              <a:rPr lang="ru-RU" sz="3200" dirty="0" err="1" smtClean="0"/>
              <a:t>контейнерлары</a:t>
            </a:r>
            <a:r>
              <a:rPr lang="ru-RU" sz="3200" dirty="0" smtClean="0"/>
              <a:t> </a:t>
            </a:r>
            <a:r>
              <a:rPr lang="ru-RU" sz="3200" dirty="0" err="1" smtClean="0"/>
              <a:t>урнаштырылды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DCIM\100_PANA\P1000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74846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COMP\Documents\100_PANA\P1000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6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3305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Башкарылган</a:t>
            </a:r>
            <a:r>
              <a:rPr lang="ru-RU" dirty="0" smtClean="0"/>
              <a:t> </a:t>
            </a:r>
            <a:r>
              <a:rPr lang="ru-RU" dirty="0" err="1" smtClean="0"/>
              <a:t>торле</a:t>
            </a:r>
            <a:r>
              <a:rPr lang="ru-RU" dirty="0" smtClean="0"/>
              <a:t> </a:t>
            </a:r>
            <a:r>
              <a:rPr lang="ru-RU" dirty="0" err="1" smtClean="0"/>
              <a:t>эшлэр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10487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28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err="1" smtClean="0"/>
              <a:t>Тэбэрле-Сокман</a:t>
            </a:r>
            <a:r>
              <a:rPr lang="ru-RU" sz="4800" dirty="0" smtClean="0"/>
              <a:t> </a:t>
            </a:r>
            <a:r>
              <a:rPr lang="ru-RU" sz="4800" dirty="0" err="1" smtClean="0"/>
              <a:t>юлынына</a:t>
            </a:r>
            <a:r>
              <a:rPr lang="ru-RU" sz="4800" dirty="0" smtClean="0"/>
              <a:t> </a:t>
            </a:r>
            <a:r>
              <a:rPr lang="ru-RU" sz="4800" dirty="0" err="1" smtClean="0"/>
              <a:t>косметик</a:t>
            </a:r>
            <a:r>
              <a:rPr lang="ru-RU" sz="4800" dirty="0" smtClean="0"/>
              <a:t> ремонт </a:t>
            </a:r>
            <a:r>
              <a:rPr lang="ru-RU" sz="4800" dirty="0" err="1" smtClean="0"/>
              <a:t>ясалды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COMP\Documents\100_PANA\P1000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25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/>
              <a:t>Тэбэрле</a:t>
            </a:r>
            <a:r>
              <a:rPr lang="ru-RU" sz="3200" dirty="0" smtClean="0"/>
              <a:t> </a:t>
            </a:r>
            <a:r>
              <a:rPr lang="ru-RU" sz="3200" dirty="0" err="1" smtClean="0"/>
              <a:t>буэсен</a:t>
            </a:r>
            <a:r>
              <a:rPr lang="ru-RU" sz="3200" dirty="0" smtClean="0"/>
              <a:t> </a:t>
            </a:r>
            <a:r>
              <a:rPr lang="ru-RU" sz="3200" dirty="0" err="1" smtClean="0"/>
              <a:t>тозеклэндеру</a:t>
            </a:r>
            <a:r>
              <a:rPr lang="ru-RU" sz="3200" dirty="0" smtClean="0"/>
              <a:t> </a:t>
            </a:r>
            <a:r>
              <a:rPr lang="ru-RU" sz="3200" dirty="0" err="1" smtClean="0"/>
              <a:t>вакыты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COMP\Documents\100_PANA\P1000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92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 smtClean="0"/>
              <a:t>Тэбэрле</a:t>
            </a:r>
            <a:r>
              <a:rPr lang="ru-RU" sz="3600" dirty="0" smtClean="0"/>
              <a:t> </a:t>
            </a:r>
            <a:r>
              <a:rPr lang="ru-RU" sz="3600" dirty="0" err="1" smtClean="0"/>
              <a:t>авылына</a:t>
            </a:r>
            <a:r>
              <a:rPr lang="ru-RU" sz="3600" dirty="0" smtClean="0"/>
              <a:t> </a:t>
            </a:r>
            <a:r>
              <a:rPr lang="ru-RU" sz="3600" dirty="0" err="1" smtClean="0"/>
              <a:t>яна</a:t>
            </a:r>
            <a:r>
              <a:rPr lang="ru-RU" sz="3600" dirty="0" smtClean="0"/>
              <a:t> </a:t>
            </a:r>
            <a:r>
              <a:rPr lang="ru-RU" sz="3600" dirty="0" err="1" smtClean="0"/>
              <a:t>медпунктка</a:t>
            </a:r>
            <a:r>
              <a:rPr lang="ru-RU" sz="3600" dirty="0" smtClean="0"/>
              <a:t> фундамент  кую </a:t>
            </a:r>
            <a:r>
              <a:rPr lang="ru-RU" sz="3600" dirty="0" err="1" smtClean="0"/>
              <a:t>вакыты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200"/>
            <a:ext cx="8748464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90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Авылларыбыз</a:t>
            </a:r>
            <a:r>
              <a:rPr lang="ru-RU" dirty="0" smtClean="0"/>
              <a:t> </a:t>
            </a:r>
            <a:r>
              <a:rPr lang="ru-RU" dirty="0" err="1" smtClean="0"/>
              <a:t>тозек</a:t>
            </a:r>
            <a:r>
              <a:rPr lang="ru-RU" dirty="0" smtClean="0"/>
              <a:t> </a:t>
            </a:r>
            <a:r>
              <a:rPr lang="ru-RU" smtClean="0"/>
              <a:t>хэм</a:t>
            </a:r>
            <a:r>
              <a:rPr lang="ru-RU" dirty="0" smtClean="0"/>
              <a:t> </a:t>
            </a:r>
            <a:r>
              <a:rPr lang="ru-RU" dirty="0" err="1" smtClean="0"/>
              <a:t>матур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DCIM\100_PANA\P1000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6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DCIM\100_PANA\P1000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29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DCIM\100_PANA\P1000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83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tt-RU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tt-RU" sz="3600" b="1" dirty="0" smtClean="0">
                <a:solidFill>
                  <a:srgbClr val="FF0000"/>
                </a:solidFill>
              </a:rPr>
              <a:t>2016 елның 18 сентябрендэ  -  Россия Дәүләт Думасына депутатлар сайлаулары  узачак.</a:t>
            </a:r>
          </a:p>
          <a:p>
            <a:pPr algn="just"/>
            <a:r>
              <a:rPr lang="tt-RU" sz="3600" b="1" dirty="0" smtClean="0">
                <a:solidFill>
                  <a:srgbClr val="FF0000"/>
                </a:solidFill>
              </a:rPr>
              <a:t>2016 елнын ноябрь аенда референдум узачак.</a:t>
            </a:r>
          </a:p>
          <a:p>
            <a:pPr algn="just">
              <a:buNone/>
            </a:pPr>
            <a:r>
              <a:rPr lang="tt-RU" sz="3600" b="1" dirty="0" smtClean="0">
                <a:solidFill>
                  <a:srgbClr val="FF0000"/>
                </a:solidFill>
              </a:rPr>
              <a:t>Хормэтле гражданнар Референдумда һәм Дәүләт думасына депутатлар сайлауда актив катнашыйк!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Фотки на отчет\IMG_3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22"/>
            <a:ext cx="9144000" cy="68995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82809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Тэбэрле авыл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җирлеге территориясендә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хуҗалык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---555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мең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жирдэ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урнашкан</a:t>
            </a:r>
            <a:endParaRPr lang="ru-RU" sz="4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645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кеше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яши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ки на отчет\IMG_3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005312" y="3357562"/>
            <a:ext cx="21217086" cy="17556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4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Тэбэрле</a:t>
            </a:r>
            <a:r>
              <a:rPr lang="ru-RU" sz="2800" dirty="0" smtClean="0"/>
              <a:t> </a:t>
            </a:r>
            <a:r>
              <a:rPr lang="ru-RU" sz="2800" dirty="0" err="1" smtClean="0"/>
              <a:t>авыл</a:t>
            </a:r>
            <a:r>
              <a:rPr lang="ru-RU" sz="2800" dirty="0" smtClean="0"/>
              <a:t> </a:t>
            </a:r>
            <a:r>
              <a:rPr lang="ru-RU" sz="2800" dirty="0" err="1" smtClean="0"/>
              <a:t>жирлеге</a:t>
            </a:r>
            <a:r>
              <a:rPr lang="ru-RU" sz="2800" dirty="0" smtClean="0"/>
              <a:t> </a:t>
            </a:r>
            <a:r>
              <a:rPr lang="ru-RU" sz="2800" dirty="0" err="1" smtClean="0"/>
              <a:t>Советында</a:t>
            </a:r>
            <a:r>
              <a:rPr lang="ru-RU" sz="2800" dirty="0" smtClean="0"/>
              <a:t> 6 </a:t>
            </a:r>
            <a:r>
              <a:rPr lang="ru-RU" sz="2800" dirty="0" err="1" smtClean="0"/>
              <a:t>айга</a:t>
            </a:r>
            <a:r>
              <a:rPr lang="ru-RU" sz="2800" dirty="0" smtClean="0"/>
              <a:t>  7 </a:t>
            </a:r>
            <a:r>
              <a:rPr lang="ru-RU" sz="2800" dirty="0" err="1" smtClean="0"/>
              <a:t>утырыш</a:t>
            </a:r>
            <a:r>
              <a:rPr lang="ru-RU" sz="2800" dirty="0" smtClean="0"/>
              <a:t>   </a:t>
            </a:r>
            <a:r>
              <a:rPr lang="ru-RU" sz="2800" dirty="0" err="1" smtClean="0"/>
              <a:t>булды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 14  </a:t>
            </a:r>
            <a:r>
              <a:rPr lang="ru-RU" sz="2800" dirty="0" err="1" smtClean="0"/>
              <a:t>сорау</a:t>
            </a:r>
            <a:r>
              <a:rPr lang="ru-RU" sz="2800" dirty="0" smtClean="0"/>
              <a:t> </a:t>
            </a:r>
            <a:r>
              <a:rPr lang="ru-RU" sz="2800" dirty="0" err="1" smtClean="0"/>
              <a:t>каралды</a:t>
            </a:r>
            <a:endParaRPr lang="ru-RU" sz="2800" dirty="0"/>
          </a:p>
        </p:txBody>
      </p:sp>
      <p:pic>
        <p:nvPicPr>
          <p:cNvPr id="9218" name="Picture 2" descr="C:\Users\COMP\Desktop\P1000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7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/>
              <a:t>Авыл җирлеге территориясендә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t-RU" sz="2800" b="1" dirty="0" smtClean="0">
                <a:solidFill>
                  <a:srgbClr val="FF0000"/>
                </a:solidFill>
              </a:rPr>
              <a:t>Дурт  авыл яши</a:t>
            </a:r>
          </a:p>
          <a:p>
            <a:r>
              <a:rPr lang="tt-RU" sz="2800" b="1" dirty="0" smtClean="0">
                <a:solidFill>
                  <a:srgbClr val="FF0000"/>
                </a:solidFill>
              </a:rPr>
              <a:t>Авыл хужалыгы буенча “Агро-Кама” эшчэнлек алып бара</a:t>
            </a:r>
          </a:p>
          <a:p>
            <a:r>
              <a:rPr lang="tt-RU" sz="2800" b="1" dirty="0" smtClean="0">
                <a:solidFill>
                  <a:srgbClr val="FF0000"/>
                </a:solidFill>
              </a:rPr>
              <a:t>4 фермер хужалык</a:t>
            </a:r>
          </a:p>
          <a:p>
            <a:r>
              <a:rPr lang="tt-RU" sz="2800" b="1" dirty="0" smtClean="0">
                <a:solidFill>
                  <a:srgbClr val="FF0000"/>
                </a:solidFill>
              </a:rPr>
              <a:t>3 гаилэ  фермасы</a:t>
            </a:r>
          </a:p>
          <a:p>
            <a:r>
              <a:rPr lang="tt-RU" sz="2800" b="1" dirty="0" smtClean="0">
                <a:solidFill>
                  <a:srgbClr val="FF0000"/>
                </a:solidFill>
              </a:rPr>
              <a:t>9 бюджет учреждениелэре</a:t>
            </a:r>
          </a:p>
          <a:p>
            <a:r>
              <a:rPr lang="tt-RU" sz="2800" b="1" dirty="0" smtClean="0">
                <a:solidFill>
                  <a:srgbClr val="FF0000"/>
                </a:solidFill>
              </a:rPr>
              <a:t>2 шэхси кибетлэр</a:t>
            </a:r>
          </a:p>
          <a:p>
            <a:endParaRPr lang="tt-RU" sz="2800" b="1" dirty="0" smtClean="0">
              <a:solidFill>
                <a:srgbClr val="FF0000"/>
              </a:solidFill>
            </a:endParaRPr>
          </a:p>
          <a:p>
            <a:r>
              <a:rPr lang="tt-RU" sz="2800" b="1" dirty="0" smtClean="0">
                <a:solidFill>
                  <a:srgbClr val="FF0000"/>
                </a:solidFill>
              </a:rPr>
              <a:t>Авыл халкына хезмәт итүче мәдәният, медицина, белем бирү, сәүдә, почта</a:t>
            </a:r>
            <a:r>
              <a:rPr lang="tt-RU" sz="2800" b="1" dirty="0">
                <a:solidFill>
                  <a:srgbClr val="FF0000"/>
                </a:solidFill>
              </a:rPr>
              <a:t> </a:t>
            </a:r>
            <a:r>
              <a:rPr lang="tt-RU" sz="2800" b="1" dirty="0" smtClean="0">
                <a:solidFill>
                  <a:srgbClr val="FF0000"/>
                </a:solidFill>
              </a:rPr>
              <a:t> бар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5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 елнын алты аенда </a:t>
            </a:r>
            <a:endParaRPr lang="ru-RU" sz="4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406705" cy="59492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t-RU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Туучылар   - юк</a:t>
            </a:r>
          </a:p>
          <a:p>
            <a:pPr>
              <a:buNone/>
            </a:pPr>
            <a:r>
              <a:rPr lang="tt-RU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 үлем теркәлгән (узган елга караганда 2 кешегэ кимрэк)</a:t>
            </a:r>
          </a:p>
          <a:p>
            <a:pPr>
              <a:buNone/>
            </a:pPr>
            <a:endParaRPr lang="tt-RU" sz="1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елның 1 июленэ   645 кешенең:</a:t>
            </a:r>
          </a:p>
          <a:p>
            <a:pPr>
              <a:buNone/>
            </a:pPr>
            <a:r>
              <a:rPr lang="tt-RU" sz="11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t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ир –атлар- 313 (48,6%)                                            хатын-кызлар-332 (51,4%)</a:t>
            </a:r>
          </a:p>
          <a:p>
            <a:pPr algn="just">
              <a:buNone/>
            </a:pPr>
            <a:r>
              <a:rPr lang="tt-RU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Авылның уртача яше 45 яш</a:t>
            </a:r>
            <a:r>
              <a:rPr lang="ru-RU" sz="1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1-17  </a:t>
            </a:r>
            <a:r>
              <a:rPr lang="ru-RU" sz="1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яшь</a:t>
            </a:r>
            <a:r>
              <a:rPr lang="tt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кә </a:t>
            </a:r>
            <a:r>
              <a:rPr lang="ru-RU" sz="1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кадәр</a:t>
            </a: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73      </a:t>
            </a:r>
            <a:r>
              <a:rPr lang="ru-RU" sz="1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кеше</a:t>
            </a: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(11,3%)</a:t>
            </a:r>
          </a:p>
          <a:p>
            <a:pPr>
              <a:buNone/>
            </a:pP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Эш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яшендәге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кешеләр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–313;</a:t>
            </a:r>
          </a:p>
          <a:p>
            <a:pPr algn="just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Пенсионерлар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256</a:t>
            </a:r>
          </a:p>
          <a:p>
            <a:pPr algn="just">
              <a:buNone/>
            </a:pPr>
            <a:r>
              <a:rPr lang="tt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Студентлар - 14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tt-RU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Укучылар -38 </a:t>
            </a:r>
            <a:r>
              <a:rPr lang="tt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tt-RU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t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Шәхси хуҗалыкларда терлекләр саны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t-RU" smtClean="0"/>
          </a:p>
          <a:p>
            <a:endParaRPr lang="tt-RU" smtClean="0"/>
          </a:p>
          <a:p>
            <a:endParaRPr lang="tt-RU" smtClean="0"/>
          </a:p>
          <a:p>
            <a:endParaRPr lang="tt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11822"/>
              </p:ext>
            </p:extLst>
          </p:nvPr>
        </p:nvGraphicFramePr>
        <p:xfrm>
          <a:off x="323528" y="1628800"/>
          <a:ext cx="8640960" cy="463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088232"/>
                <a:gridCol w="2304256"/>
                <a:gridCol w="1800200"/>
              </a:tblGrid>
              <a:tr h="544715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dirty="0" smtClean="0"/>
                        <a:t>1 январ</a:t>
                      </a:r>
                      <a:r>
                        <a:rPr lang="ru-RU" sz="2400" dirty="0" smtClean="0"/>
                        <a:t>ь 2016 ел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 </a:t>
                      </a:r>
                      <a:r>
                        <a:rPr lang="ru-RU" sz="2400" dirty="0" err="1" smtClean="0"/>
                        <a:t>июльгэ</a:t>
                      </a:r>
                      <a:r>
                        <a:rPr lang="ru-RU" sz="2400" dirty="0" smtClean="0"/>
                        <a:t> 2016 ел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Аермасы</a:t>
                      </a:r>
                      <a:endParaRPr lang="ru-RU" sz="2400" dirty="0"/>
                    </a:p>
                  </a:txBody>
                  <a:tcPr/>
                </a:tc>
              </a:tr>
              <a:tr h="3813003">
                <a:tc>
                  <a:txBody>
                    <a:bodyPr/>
                    <a:lstStyle/>
                    <a:p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Мөгезле эре терлек</a:t>
                      </a:r>
                    </a:p>
                    <a:p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Сыерлар</a:t>
                      </a:r>
                    </a:p>
                    <a:p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Таналар,угезлэр,бозаулар</a:t>
                      </a:r>
                    </a:p>
                    <a:p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Сарык-кәҗәләр</a:t>
                      </a:r>
                    </a:p>
                    <a:p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Атлар</a:t>
                      </a:r>
                    </a:p>
                    <a:p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Кош-кортлар</a:t>
                      </a:r>
                    </a:p>
                    <a:p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Бал кортлар </a:t>
                      </a: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  <a:p>
                      <a:pPr algn="ctr"/>
                      <a:endParaRPr lang="tt-RU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1157</a:t>
                      </a:r>
                    </a:p>
                    <a:p>
                      <a:pPr algn="ctr"/>
                      <a:r>
                        <a:rPr lang="tt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288 </a:t>
                      </a:r>
                    </a:p>
                    <a:p>
                      <a:pPr algn="ctr"/>
                      <a:endParaRPr lang="tt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</a:p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</a:p>
                    <a:p>
                      <a:pPr algn="ctr"/>
                      <a:endParaRPr lang="tt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2260</a:t>
                      </a:r>
                    </a:p>
                    <a:p>
                      <a:pPr algn="ctr"/>
                      <a:r>
                        <a:rPr lang="tt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+10 </a:t>
                      </a:r>
                    </a:p>
                    <a:p>
                      <a:pPr algn="ctr"/>
                      <a:endParaRPr lang="tt-RU" sz="24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</a:p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+12</a:t>
                      </a:r>
                    </a:p>
                    <a:p>
                      <a:pPr algn="ctr"/>
                      <a:endParaRPr lang="tt-RU" sz="24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</a:p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</a:p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+1103</a:t>
                      </a:r>
                    </a:p>
                    <a:p>
                      <a:pPr algn="ctr"/>
                      <a:r>
                        <a:rPr lang="tt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+50 </a:t>
                      </a:r>
                      <a:endParaRPr lang="ru-RU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4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188640"/>
            <a:ext cx="8572500" cy="6408711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tt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айга шәхси хуҗалыклардан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Яна Аккужа авылыннан,  Яна авыл эшмэкэре Муллахметов Рафис 35</a:t>
            </a:r>
            <a:r>
              <a:rPr lang="tt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 323 кг </a:t>
            </a:r>
            <a:r>
              <a:rPr lang="tt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сөт </a:t>
            </a: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җыйган – </a:t>
            </a:r>
            <a:r>
              <a:rPr lang="tt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494522 сумлык</a:t>
            </a: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Тэбэрле хэм Мукшур авылыннан  Гиззатуллин Айрат </a:t>
            </a: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   халыктан  сот  жыеп дэулэткэ тапшырды.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tt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Бугенге кондэ  сотнен бэясе уртача 1 литрга  14 сум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t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t-RU" b="1" dirty="0" smtClean="0"/>
              <a:t>Бюд</a:t>
            </a:r>
            <a:r>
              <a:rPr lang="ru-RU" b="1" dirty="0" err="1" smtClean="0"/>
              <a:t>жет</a:t>
            </a:r>
            <a:r>
              <a:rPr lang="ru-RU" b="1" dirty="0" smtClean="0"/>
              <a:t> </a:t>
            </a:r>
            <a:r>
              <a:rPr lang="tt-RU" b="1" dirty="0" smtClean="0"/>
              <a:t>үтәлеше:</a:t>
            </a:r>
            <a:br>
              <a:rPr lang="tt-RU" b="1" dirty="0" smtClean="0"/>
            </a:br>
            <a:endParaRPr lang="ru-RU" b="1" dirty="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lnSpcReduction="10000"/>
          </a:bodyPr>
          <a:lstStyle/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Доход өлеше 2млн  266,3 мең  сум</a:t>
            </a: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 өлеше 2  млн 266,3мең сум</a:t>
            </a:r>
          </a:p>
          <a:p>
            <a:pPr algn="just">
              <a:buNone/>
            </a:pPr>
            <a:endParaRPr lang="tt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 җыю буенча:</a:t>
            </a: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Физик затлар кереме -68 000 сум</a:t>
            </a: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Җир налогы 341 000 сум</a:t>
            </a: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Милек налогы 23 000 сум</a:t>
            </a: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Үзарасалым – 123000 сум</a:t>
            </a:r>
            <a:endParaRPr lang="tt-RU" sz="2600" dirty="0" smtClean="0">
              <a:solidFill>
                <a:srgbClr val="C00000"/>
              </a:solidFill>
            </a:endParaRP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Мәдәният йортының түләүле хезмәте – 12 000 сум.</a:t>
            </a:r>
          </a:p>
          <a:p>
            <a:pPr algn="just"/>
            <a:r>
              <a:rPr lang="tt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Госпошлина – 6000 сум</a:t>
            </a:r>
          </a:p>
          <a:p>
            <a:pPr marL="0" indent="0" algn="just">
              <a:buNone/>
            </a:pPr>
            <a:endParaRPr lang="tt-RU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t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t-RU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1644</TotalTime>
  <Words>502</Words>
  <Application>Microsoft Office PowerPoint</Application>
  <PresentationFormat>Экран (4:3)</PresentationFormat>
  <Paragraphs>124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Исполнительная</vt:lpstr>
      <vt:lpstr>             </vt:lpstr>
      <vt:lpstr>Презентация PowerPoint</vt:lpstr>
      <vt:lpstr>Презентация PowerPoint</vt:lpstr>
      <vt:lpstr> Тэбэрле авыл жирлеге Советында 6 айга  7 утырыш   булды,  14  сорау каралды</vt:lpstr>
      <vt:lpstr>Авыл җирлеге территориясендә </vt:lpstr>
      <vt:lpstr>2016 елнын алты аенда </vt:lpstr>
      <vt:lpstr>Шәхси хуҗалыкларда терлекләр саны</vt:lpstr>
      <vt:lpstr>Презентация PowerPoint</vt:lpstr>
      <vt:lpstr>Бюджет үтәлеше: </vt:lpstr>
      <vt:lpstr>Бюджет үтәлеше: </vt:lpstr>
      <vt:lpstr>2016 елнын 6 аенда суга жыелган акча – 1м3-15 сум</vt:lpstr>
      <vt:lpstr>2016 елда үзарасалым акчасын куллану</vt:lpstr>
      <vt:lpstr>Сокман авылынын зират коймалары янартылды</vt:lpstr>
      <vt:lpstr>Презентация PowerPoint</vt:lpstr>
      <vt:lpstr>УЗАРА САЛЫМ</vt:lpstr>
      <vt:lpstr>Презентация PowerPoint</vt:lpstr>
      <vt:lpstr>Тэбэрле авылы зиратында омэ</vt:lpstr>
      <vt:lpstr>Яна Аккужа авылынын урам утлары алыштырылды- 22 фонарь куелды </vt:lpstr>
      <vt:lpstr>Зиратларда чуп контейнерлары урнаштырылды</vt:lpstr>
      <vt:lpstr> Башкарылган торле эшлэр:</vt:lpstr>
      <vt:lpstr>Тэбэрле-Сокман юлынына косметик ремонт ясалды</vt:lpstr>
      <vt:lpstr>Тэбэрле буэсен тозеклэндеру вакыты</vt:lpstr>
      <vt:lpstr>Тэбэрле авылына яна медпунктка фундамент  кую вакыты</vt:lpstr>
      <vt:lpstr>Авылларыбыз тозек хэм матур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Татарстан Республикасы Әгерҗе муниципаль районы Исәнбай авыл җирлегенең 2012 ел эшчәнлегенә отчеты</dc:title>
  <dc:creator>Исенбаевское СП</dc:creator>
  <cp:lastModifiedBy>COMP</cp:lastModifiedBy>
  <cp:revision>98</cp:revision>
  <dcterms:created xsi:type="dcterms:W3CDTF">2013-01-17T11:24:29Z</dcterms:created>
  <dcterms:modified xsi:type="dcterms:W3CDTF">2016-08-19T05:27:56Z</dcterms:modified>
</cp:coreProperties>
</file>