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12" r:id="rId3"/>
    <p:sldId id="288" r:id="rId4"/>
    <p:sldId id="289" r:id="rId5"/>
    <p:sldId id="290" r:id="rId6"/>
    <p:sldId id="291" r:id="rId7"/>
    <p:sldId id="402" r:id="rId8"/>
    <p:sldId id="403" r:id="rId9"/>
    <p:sldId id="406" r:id="rId10"/>
    <p:sldId id="326" r:id="rId11"/>
    <p:sldId id="327" r:id="rId12"/>
    <p:sldId id="328" r:id="rId13"/>
    <p:sldId id="405" r:id="rId14"/>
    <p:sldId id="330" r:id="rId15"/>
    <p:sldId id="375" r:id="rId16"/>
    <p:sldId id="305" r:id="rId17"/>
    <p:sldId id="306" r:id="rId18"/>
    <p:sldId id="380" r:id="rId19"/>
    <p:sldId id="307" r:id="rId20"/>
    <p:sldId id="309" r:id="rId21"/>
    <p:sldId id="331" r:id="rId22"/>
    <p:sldId id="332" r:id="rId23"/>
    <p:sldId id="333" r:id="rId24"/>
    <p:sldId id="334" r:id="rId25"/>
    <p:sldId id="338" r:id="rId26"/>
    <p:sldId id="336" r:id="rId27"/>
    <p:sldId id="337" r:id="rId28"/>
    <p:sldId id="340" r:id="rId29"/>
    <p:sldId id="341" r:id="rId30"/>
    <p:sldId id="342" r:id="rId31"/>
    <p:sldId id="344" r:id="rId32"/>
    <p:sldId id="345" r:id="rId33"/>
    <p:sldId id="346" r:id="rId34"/>
    <p:sldId id="348" r:id="rId35"/>
    <p:sldId id="349" r:id="rId36"/>
    <p:sldId id="350" r:id="rId37"/>
    <p:sldId id="404" r:id="rId38"/>
    <p:sldId id="381" r:id="rId39"/>
    <p:sldId id="352" r:id="rId40"/>
    <p:sldId id="354" r:id="rId41"/>
    <p:sldId id="390" r:id="rId42"/>
    <p:sldId id="383" r:id="rId43"/>
    <p:sldId id="384" r:id="rId44"/>
    <p:sldId id="388" r:id="rId45"/>
    <p:sldId id="355" r:id="rId46"/>
    <p:sldId id="357" r:id="rId47"/>
    <p:sldId id="358" r:id="rId48"/>
    <p:sldId id="359" r:id="rId49"/>
    <p:sldId id="360" r:id="rId50"/>
    <p:sldId id="361" r:id="rId51"/>
    <p:sldId id="362" r:id="rId52"/>
    <p:sldId id="397" r:id="rId53"/>
    <p:sldId id="363" r:id="rId54"/>
    <p:sldId id="365" r:id="rId55"/>
    <p:sldId id="364" r:id="rId56"/>
    <p:sldId id="370" r:id="rId57"/>
    <p:sldId id="371" r:id="rId58"/>
    <p:sldId id="372" r:id="rId59"/>
    <p:sldId id="373" r:id="rId60"/>
    <p:sldId id="374" r:id="rId61"/>
    <p:sldId id="339" r:id="rId62"/>
    <p:sldId id="323" r:id="rId63"/>
    <p:sldId id="393" r:id="rId64"/>
    <p:sldId id="392" r:id="rId65"/>
    <p:sldId id="398" r:id="rId66"/>
    <p:sldId id="376" r:id="rId67"/>
    <p:sldId id="395" r:id="rId68"/>
    <p:sldId id="377" r:id="rId69"/>
    <p:sldId id="399" r:id="rId70"/>
    <p:sldId id="400" r:id="rId71"/>
    <p:sldId id="394" r:id="rId72"/>
    <p:sldId id="401" r:id="rId73"/>
    <p:sldId id="378" r:id="rId74"/>
    <p:sldId id="379" r:id="rId75"/>
    <p:sldId id="302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0" autoAdjust="0"/>
    <p:restoredTop sz="94915" autoAdjust="0"/>
  </p:normalViewPr>
  <p:slideViewPr>
    <p:cSldViewPr>
      <p:cViewPr varScale="1">
        <p:scale>
          <a:sx n="54" d="100"/>
          <a:sy n="54" d="100"/>
        </p:scale>
        <p:origin x="-13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5400" b="1" dirty="0" smtClean="0">
                <a:latin typeface="Times New Roman" pitchFamily="18" charset="0"/>
                <a:cs typeface="Times New Roman" pitchFamily="18" charset="0"/>
              </a:rPr>
              <a:t>Көчек авыл </a:t>
            </a:r>
          </a:p>
          <a:p>
            <a:pPr algn="ctr">
              <a:buNone/>
            </a:pPr>
            <a:r>
              <a:rPr lang="tt-RU" sz="5400" b="1" dirty="0" smtClean="0">
                <a:latin typeface="Times New Roman" pitchFamily="18" charset="0"/>
                <a:cs typeface="Times New Roman" pitchFamily="18" charset="0"/>
              </a:rPr>
              <a:t>җирлегенең</a:t>
            </a:r>
          </a:p>
          <a:p>
            <a:pPr algn="ctr">
              <a:buNone/>
            </a:pPr>
            <a:r>
              <a:rPr lang="tt-RU" sz="5400" b="1" dirty="0" smtClean="0">
                <a:latin typeface="Times New Roman" pitchFamily="18" charset="0"/>
                <a:cs typeface="Times New Roman" pitchFamily="18" charset="0"/>
              </a:rPr>
              <a:t>2016 нчы елга отч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ёты</a:t>
            </a:r>
            <a:endParaRPr lang="ru-RU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IMG_2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IMG_2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IMG_2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Users\Рустам Амирович\Desktop\DSCN94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Нурмухаметов</a:t>
            </a: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өстәм Әмир улы</a:t>
            </a:r>
          </a:p>
          <a:p>
            <a:pPr algn="ctr">
              <a:buNone/>
            </a:pPr>
            <a:endParaRPr lang="tt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Татарстан Республикасы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Көчек авыл җирлеге башлыгы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2015-2016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елда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гаиләгә ана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капиталы сертификаты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бирелде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шулардан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гаилә ана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капиталыннан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файдаланды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E:\рисун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548680"/>
            <a:ext cx="532859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2015-2016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елда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гаиләгә ана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капиталы сертификаты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бирелде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шулардан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гаилә ана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капиталыннан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файдаланды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643710"/>
          </a:xfrm>
        </p:spPr>
        <p:txBody>
          <a:bodyPr>
            <a:normAutofit fontScale="85000" lnSpcReduction="10000"/>
          </a:bodyPr>
          <a:lstStyle/>
          <a:p>
            <a:endParaRPr lang="tt-RU" dirty="0" smtClean="0"/>
          </a:p>
          <a:p>
            <a:r>
              <a:rPr lang="tt-RU" dirty="0" smtClean="0"/>
              <a:t> 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2016 елның  бюджет үтәлешенә тукталып китик. Барлык   керем 3 млн. 745 мең 800 сум булса, 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3 млн. 800мең. сум тотылган-100% </a:t>
            </a:r>
          </a:p>
          <a:p>
            <a:pPr>
              <a:buNone/>
            </a:pP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   Физик затлардан керем 311 мең сум булса, үтәлеш 300 мең сум тәшкил итә – 96,3%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    Милек налогы 70 мең сум булса,  70 мең  сум  җыелган – 100%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   Җир налогы 412 мең сум җыелырга тиеш булса, барлыгы 412 мең сум – 100%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   Үзарасалым – 110 мең сум – 100%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   Түләүле хезмәт  15 мең сум җыелырга тиеш булса – 100%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" descr="E:\1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Новая папка (2)\должники-за-жкх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5616624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/>
          <a:srcRect t="18725" b="22709"/>
          <a:stretch>
            <a:fillRect/>
          </a:stretch>
        </p:blipFill>
        <p:spPr bwMode="auto">
          <a:xfrm>
            <a:off x="0" y="3717032"/>
            <a:ext cx="166744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643042" y="2132856"/>
            <a:ext cx="681739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Авыл  җирлеге  территориясендә  - 1  урта  мәктәп,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 башлангыч  мәктәп, 2  балалар  бакчасы, 2 медпункт,      2  авыл  клубы, 2  китапханә, почта,    райпоның  2  кибете  урнашкан.  Халыкка  1 кафе, эшмәкәрләрнең 3  сәудә ноктасы  хезмэт күрсәтә.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Агрофирманың  дуңгызчылык  комплексы  , 2 филиал  оешмасы,    электр  челтәре  оешмаларында  эш урыннары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сакланып килә.</a:t>
            </a:r>
            <a:endParaRPr kumimoji="0" lang="tt-RU" sz="20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КучСОШ\Desktop\для сайта\фотографии на конкурс\фото на статью\МБОУ Кучуковская СОШ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552700" cy="183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\СДК\Клуб\IMG_26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60648"/>
            <a:ext cx="28803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\мечеть,магазины, автопарк, правление\DSCN79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5085184"/>
            <a:ext cx="2232248" cy="15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 t="21525"/>
          <a:stretch>
            <a:fillRect/>
          </a:stretch>
        </p:blipFill>
        <p:spPr bwMode="auto">
          <a:xfrm>
            <a:off x="2627784" y="5013176"/>
            <a:ext cx="2808311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57166"/>
            <a:ext cx="2520280" cy="171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7" name="Picture 1" descr="C:\Users\Рустам Амирович\Desktop\DSCN94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143380"/>
            <a:ext cx="2214579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Нурмухаметов</a:t>
            </a: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өстәм Әмир улы</a:t>
            </a:r>
          </a:p>
          <a:p>
            <a:pPr algn="ctr">
              <a:buNone/>
            </a:pPr>
            <a:endParaRPr lang="tt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Татарстан Республикасы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Көчек авыл җирлеге башлыгы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учуковская СОШ\P109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670"/>
            <a:ext cx="9144000" cy="6104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Кучуковская СОШ\DSC02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Кучуковская СОШ\DSC0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Кучуковская СОШ\P1090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8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елда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мәктәп спортзалына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 миллион 300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мең сумга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ясалды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һәм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мең сумлык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спорт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җиһазлары бирелде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устам Амирович\Desktop\IMG_0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52486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57950" y="428605"/>
            <a:ext cx="2786050" cy="1928826"/>
          </a:xfrm>
        </p:spPr>
        <p:txBody>
          <a:bodyPr>
            <a:normAutofit/>
          </a:bodyPr>
          <a:lstStyle/>
          <a:p>
            <a:r>
              <a:rPr lang="tt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Мәктәпкәчә</a:t>
            </a:r>
            <a:br>
              <a:rPr lang="tt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яшьтәге балалар бакчасы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Рустам Амирович\Desktop\сход 2017 г\1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6012160" cy="4725144"/>
          </a:xfrm>
          <a:prstGeom prst="rect">
            <a:avLst/>
          </a:prstGeom>
          <a:noFill/>
        </p:spPr>
      </p:pic>
      <p:pic>
        <p:nvPicPr>
          <p:cNvPr id="6" name="Picture 2" descr="C:\Users\Рустам Амирович\Desktop\сход 2017 г\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068960"/>
            <a:ext cx="5724128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устам Амирович\Desktop\сход 2017 г\6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Рустам Амирович\Desktop\сход 2017 г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Рустам Амирович\Desktop\сход 2017 г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4298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Рустам Амирович\Desktop\сход 2017 г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472518" cy="5768997"/>
          </a:xfrm>
        </p:spPr>
        <p:txBody>
          <a:bodyPr>
            <a:normAutofit/>
          </a:bodyPr>
          <a:lstStyle/>
          <a:p>
            <a:r>
              <a:rPr lang="tt-RU" sz="6000" b="1" dirty="0" smtClean="0"/>
              <a:t>Барлыгы 415 </a:t>
            </a:r>
            <a:r>
              <a:rPr lang="tt-RU" sz="6000" b="1" dirty="0" smtClean="0">
                <a:latin typeface="Times New Roman" pitchFamily="18" charset="0"/>
                <a:cs typeface="Times New Roman" pitchFamily="18" charset="0"/>
              </a:rPr>
              <a:t>хуҗалык</a:t>
            </a:r>
            <a:r>
              <a:rPr lang="tt-RU" sz="6000" dirty="0" smtClean="0"/>
              <a:t>:</a:t>
            </a:r>
            <a:endParaRPr lang="ru-RU" sz="6000" dirty="0" smtClean="0"/>
          </a:p>
          <a:p>
            <a:r>
              <a:rPr lang="tt-RU" sz="6000" dirty="0" smtClean="0">
                <a:latin typeface="Arial" pitchFamily="34" charset="0"/>
                <a:cs typeface="Arial" pitchFamily="34" charset="0"/>
              </a:rPr>
              <a:t>Көчектә – 269</a:t>
            </a:r>
            <a:endParaRPr lang="ru-RU" sz="6000" dirty="0" smtClean="0">
              <a:latin typeface="Arial" pitchFamily="34" charset="0"/>
              <a:cs typeface="Arial" pitchFamily="34" charset="0"/>
            </a:endParaRPr>
          </a:p>
          <a:p>
            <a:r>
              <a:rPr lang="tt-RU" sz="6000" dirty="0" smtClean="0">
                <a:latin typeface="Arial" pitchFamily="34" charset="0"/>
                <a:cs typeface="Arial" pitchFamily="34" charset="0"/>
              </a:rPr>
              <a:t>В-Бод</a:t>
            </a:r>
            <a:r>
              <a:rPr lang="ru-RU" sz="6000" dirty="0" err="1" smtClean="0">
                <a:latin typeface="Arial" pitchFamily="34" charset="0"/>
                <a:cs typeface="Arial" pitchFamily="34" charset="0"/>
              </a:rPr>
              <a:t>ьяда</a:t>
            </a:r>
            <a:r>
              <a:rPr lang="ru-RU" sz="6000" dirty="0" smtClean="0">
                <a:latin typeface="Arial" pitchFamily="34" charset="0"/>
                <a:cs typeface="Arial" pitchFamily="34" charset="0"/>
              </a:rPr>
              <a:t> – 111</a:t>
            </a:r>
          </a:p>
          <a:p>
            <a:r>
              <a:rPr lang="ru-RU" sz="6000" dirty="0" err="1" smtClean="0">
                <a:latin typeface="Arial" pitchFamily="34" charset="0"/>
                <a:cs typeface="Arial" pitchFamily="34" charset="0"/>
              </a:rPr>
              <a:t>Рус-Шаршадысында</a:t>
            </a:r>
            <a:r>
              <a:rPr lang="ru-RU" sz="6000" dirty="0" smtClean="0">
                <a:latin typeface="Arial" pitchFamily="34" charset="0"/>
                <a:cs typeface="Arial" pitchFamily="34" charset="0"/>
              </a:rPr>
              <a:t> – 35 </a:t>
            </a:r>
            <a:r>
              <a:rPr lang="ru-RU" sz="6000" dirty="0" err="1" smtClean="0">
                <a:latin typeface="Arial" pitchFamily="34" charset="0"/>
                <a:cs typeface="Arial" pitchFamily="34" charset="0"/>
              </a:rPr>
              <a:t>хуҗалык</a:t>
            </a:r>
            <a:r>
              <a:rPr lang="ru-RU" dirty="0" smtClean="0">
                <a:latin typeface="Arial Black" pitchFamily="34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стам Амирович\Desktop\сход 2017 г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2928958" cy="3357586"/>
          </a:xfrm>
          <a:prstGeom prst="rect">
            <a:avLst/>
          </a:prstGeom>
          <a:noFill/>
        </p:spPr>
      </p:pic>
      <p:pic>
        <p:nvPicPr>
          <p:cNvPr id="10243" name="Picture 3" descr="C:\Users\Рустам Амирович\Desktop\сход 2017 г\10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500438"/>
            <a:ext cx="4357718" cy="3000396"/>
          </a:xfrm>
          <a:prstGeom prst="rect">
            <a:avLst/>
          </a:prstGeom>
          <a:noFill/>
        </p:spPr>
      </p:pic>
      <p:pic>
        <p:nvPicPr>
          <p:cNvPr id="10244" name="Picture 4" descr="C:\Users\Рустам Амирович\Desktop\сход 2017 г\11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63" y="428604"/>
            <a:ext cx="4357751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ФОТО\Клуб В-Бодья\Клуб В-Бодья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764704"/>
            <a:ext cx="579613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Җирлектә 1 Мәдәният йорты һәм </a:t>
            </a:r>
          </a:p>
          <a:p>
            <a:pPr algn="ctr"/>
            <a:r>
              <a:rPr lang="tt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авыл клубы эшләп  килә.</a:t>
            </a:r>
            <a:endParaRPr lang="ru-RU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89654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Рустам Амирович\Desktop\фото  -концерт\DSCN9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36" y="274638"/>
            <a:ext cx="2543164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3314" name="Picture 2" descr="C:\Users\Рустам Амирович\Desktop\фото  -концерт\DSCN9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6000760" cy="4214842"/>
          </a:xfrm>
          <a:prstGeom prst="rect">
            <a:avLst/>
          </a:prstGeom>
          <a:noFill/>
        </p:spPr>
      </p:pic>
      <p:pic>
        <p:nvPicPr>
          <p:cNvPr id="5" name="Picture 2" descr="C:\Users\Рустам Амирович\Desktop\фото  -концерт\DSCN92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071810"/>
            <a:ext cx="607223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Рустам Амирович\Desktop\фото  -концерт\DSCN9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Праздник на 8 Марта.</a:t>
            </a:r>
            <a:endParaRPr lang="ru-RU" i="1" dirty="0"/>
          </a:p>
        </p:txBody>
      </p:sp>
      <p:pic>
        <p:nvPicPr>
          <p:cNvPr id="4" name="Рисунок 3" descr="https://pp.vk.me/c633324/v633324984/189d3/ROpDrDUJGqk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5796136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одержимое 4" descr="https://pp.vk.me/c633324/v633324984/189e7/TUmCN83NBX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98513" cy="344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888432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i="1" dirty="0" smtClean="0"/>
          </a:p>
          <a:p>
            <a:endParaRPr lang="ru-RU" dirty="0"/>
          </a:p>
        </p:txBody>
      </p:sp>
      <p:pic>
        <p:nvPicPr>
          <p:cNvPr id="4" name="Рисунок 3" descr="https://pp.vk.me/c626830/v626830514/252c/ripML_WAO6E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5038725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pp.vk.me/c636522/v636522984/6d2f/iSaQX-c3IsE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8"/>
            <a:ext cx="5038725" cy="3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-4326484"/>
            <a:ext cx="3379258" cy="911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Праздничный концерт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ко Дню Победы.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-756283"/>
            <a:ext cx="9222333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Этнокультурный форум.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Гайнутдинов\Рабочий стол\HnPE_vIV0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6022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Кучуковское СП\Desktop\DSCN9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-387424"/>
            <a:ext cx="7488831" cy="7245425"/>
          </a:xfrm>
          <a:prstGeom prst="rect">
            <a:avLst/>
          </a:prstGeom>
          <a:noFill/>
        </p:spPr>
      </p:pic>
      <p:pic>
        <p:nvPicPr>
          <p:cNvPr id="6" name="Picture 2" descr="C:\Users\Кучуковское СП\Desktop\DSCN9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5" y="0"/>
            <a:ext cx="4788025" cy="6924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tt-RU" dirty="0" smtClean="0">
                <a:solidFill>
                  <a:srgbClr val="0070C0"/>
                </a:solidFill>
              </a:rPr>
              <a:t>“</a:t>
            </a:r>
            <a:r>
              <a:rPr lang="tt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Бер күрешү – үзе бер гомер” кичәсе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Рустам Амирович\Desktop\олкэннэр  коне\Новая папка (2)\IMG_4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 fontScale="62500" lnSpcReduction="20000"/>
          </a:bodyPr>
          <a:lstStyle/>
          <a:p>
            <a:endParaRPr lang="ru-RU" sz="5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Барлыгы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– 1138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кеше</a:t>
            </a:r>
            <a:r>
              <a:rPr lang="tt-RU" sz="5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өчектә – 698 кеше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В-Бод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ья</a:t>
            </a:r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 авылында – 383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Р.Шаршада авылында – 57 кеше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tt-RU" sz="5400" b="1" dirty="0" smtClean="0">
                <a:latin typeface="Times New Roman" pitchFamily="18" charset="0"/>
                <a:cs typeface="Times New Roman" pitchFamily="18" charset="0"/>
              </a:rPr>
              <a:t>2016 елда 7 бала туды   </a:t>
            </a:r>
          </a:p>
          <a:p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 Көчектә-4 бала,</a:t>
            </a:r>
          </a:p>
          <a:p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В-Бод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ьяда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– 3 бала.</a:t>
            </a:r>
          </a:p>
          <a:p>
            <a:r>
              <a:rPr lang="tt-RU" sz="5400" b="1" dirty="0" smtClean="0">
                <a:latin typeface="Times New Roman" pitchFamily="18" charset="0"/>
                <a:cs typeface="Times New Roman" pitchFamily="18" charset="0"/>
              </a:rPr>
              <a:t>2016 елда үлүчеләр -15</a:t>
            </a:r>
            <a:endParaRPr lang="ru-RU" sz="5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өчектә</a:t>
            </a:r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- 12 кеше,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5400" dirty="0" smtClean="0">
                <a:latin typeface="Times New Roman" pitchFamily="18" charset="0"/>
                <a:cs typeface="Times New Roman" pitchFamily="18" charset="0"/>
              </a:rPr>
              <a:t> В-Бод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ьяда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– 3 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кеше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tt-RU" dirty="0" smtClean="0">
                <a:solidFill>
                  <a:srgbClr val="C00000"/>
                </a:solidFill>
              </a:rPr>
              <a:t>“</a:t>
            </a:r>
            <a:r>
              <a:rPr lang="tt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Без-Тукай оныклары” кичәсе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Гайнутдинов\Рабочий стол\QBgzpnUdk7U (1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Documents and Settings\Гайнутдинов\Рабочий стол\CIfjWIRqE7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643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Кучуковское СП\Desktop\DSCN9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Кучуковское СП\Desktop\DSCN9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68951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Гайнутдинов\Рабочий стол\GiN5gFdLj9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91148">
            <a:off x="4962635" y="362866"/>
            <a:ext cx="3929058" cy="2923221"/>
          </a:xfrm>
          <a:prstGeom prst="rect">
            <a:avLst/>
          </a:prstGeom>
          <a:noFill/>
        </p:spPr>
      </p:pic>
      <p:pic>
        <p:nvPicPr>
          <p:cNvPr id="1027" name="Picture 3" descr="C:\Documents and Settings\Гайнутдинов\Рабочий стол\eDNp0PdCkn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143248"/>
            <a:ext cx="5572132" cy="3214710"/>
          </a:xfrm>
          <a:prstGeom prst="rect">
            <a:avLst/>
          </a:prstGeom>
          <a:noFill/>
        </p:spPr>
      </p:pic>
      <p:pic>
        <p:nvPicPr>
          <p:cNvPr id="1028" name="Picture 4" descr="C:\Documents and Settings\Гайнутдинов\Рабочий стол\ocKUsYdmGB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4286280" cy="2786058"/>
          </a:xfrm>
          <a:prstGeom prst="rect">
            <a:avLst/>
          </a:prstGeom>
          <a:noFill/>
        </p:spPr>
      </p:pic>
      <p:pic>
        <p:nvPicPr>
          <p:cNvPr id="7" name="Picture 3" descr="C:\Documents and Settings\Гайнутдинов\Рабочий стол\5MlwgeUpFPE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 rot="20903412">
            <a:off x="82034" y="2943819"/>
            <a:ext cx="3394472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pp.vk.me/c636820/v636820793/39f9d/k1K1EvyG9YY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6034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pp.vk.me/c636820/v636820793/39fbc/oIaYLojH55k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000499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-4895871"/>
            <a:ext cx="4934812" cy="1024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Бесседа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/>
                <a:ea typeface="Constantia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Какой я ученик расскажет мой учебник.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nstantia"/>
                <a:ea typeface="Constantia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79512" y="332656"/>
            <a:ext cx="85689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Авыл  җирлегендә 2  фельдшер -</a:t>
            </a:r>
            <a:r>
              <a:rPr kumimoji="0" lang="tt-RU" sz="2000" b="1" i="0" u="none" strike="noStrike" cap="none" normalizeH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акушер пунктлары  эшләп  килә.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Көчектә  698, Варклед-Бодьяда  383 ,Р-Шаршада авылында 57 кешегә  хезмәт  күрсәтә. Барлыгы  1 мөдир, 0,5 ставка фельдшер,  0,5 ставка  акушер, санитар  хезмәтен  </a:t>
            </a:r>
            <a:r>
              <a:rPr lang="tt-RU" sz="20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ү</a:t>
            </a:r>
            <a:r>
              <a:rPr kumimoji="0" lang="tt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зләре  башкара.</a:t>
            </a:r>
            <a:endParaRPr kumimoji="0" lang="tt-RU" sz="18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G:\ФОТО\ФАП\DSCN7975.JPG"/>
          <p:cNvPicPr/>
          <p:nvPr/>
        </p:nvPicPr>
        <p:blipFill>
          <a:blip r:embed="rId2" cstate="print"/>
          <a:srcRect t="13962" b="16604"/>
          <a:stretch>
            <a:fillRect/>
          </a:stretch>
        </p:blipFill>
        <p:spPr bwMode="auto">
          <a:xfrm>
            <a:off x="251520" y="1700808"/>
            <a:ext cx="871296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Рустам Амирович\Desktop\фото  на сход\DSCN9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Кучуковское СП\Desktop\DSCN9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tt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өчек авыл җирлеге </a:t>
            </a:r>
            <a:br>
              <a:rPr lang="tt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халык дру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жинасы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составы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F:\фото вручение  удостовере-нии  ДНД\DSCN8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64096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686800" cy="5768997"/>
          </a:xfrm>
        </p:spPr>
        <p:txBody>
          <a:bodyPr/>
          <a:lstStyle/>
          <a:p>
            <a:pPr>
              <a:buNone/>
            </a:pPr>
            <a:r>
              <a:rPr lang="tt-RU" sz="4800" b="1" dirty="0" smtClean="0">
                <a:latin typeface="Times New Roman" pitchFamily="18" charset="0"/>
                <a:cs typeface="Times New Roman" pitchFamily="18" charset="0"/>
              </a:rPr>
              <a:t>Авылда яшәүче 1138 кешенең 1-17 яшькә кадәр балалар</a:t>
            </a:r>
            <a:r>
              <a:rPr lang="tt-RU" sz="4800" b="1" dirty="0" smtClean="0"/>
              <a:t>:</a:t>
            </a:r>
            <a:endParaRPr lang="ru-RU" sz="4800" dirty="0" smtClean="0"/>
          </a:p>
          <a:p>
            <a:r>
              <a:rPr lang="tt-RU" sz="4800" dirty="0" smtClean="0"/>
              <a:t>Көчектә – 92</a:t>
            </a:r>
            <a:endParaRPr lang="ru-RU" sz="4800" dirty="0" smtClean="0"/>
          </a:p>
          <a:p>
            <a:r>
              <a:rPr lang="tt-RU" sz="4800" dirty="0" smtClean="0"/>
              <a:t>В-Бод</a:t>
            </a:r>
            <a:r>
              <a:rPr lang="ru-RU" sz="4800" dirty="0" err="1" smtClean="0"/>
              <a:t>ья</a:t>
            </a:r>
            <a:r>
              <a:rPr lang="ru-RU" sz="4800" dirty="0" smtClean="0"/>
              <a:t> </a:t>
            </a:r>
            <a:r>
              <a:rPr lang="ru-RU" sz="4800" dirty="0" err="1" smtClean="0"/>
              <a:t>авылында</a:t>
            </a:r>
            <a:r>
              <a:rPr lang="ru-RU" sz="4800" dirty="0" smtClean="0"/>
              <a:t> – 81</a:t>
            </a:r>
          </a:p>
          <a:p>
            <a:r>
              <a:rPr lang="ru-RU" sz="4800" dirty="0" err="1" smtClean="0"/>
              <a:t>Р.Шаршада</a:t>
            </a:r>
            <a:r>
              <a:rPr lang="ru-RU" sz="4800" dirty="0" smtClean="0"/>
              <a:t> </a:t>
            </a:r>
            <a:r>
              <a:rPr lang="ru-RU" sz="4800" dirty="0" err="1" smtClean="0"/>
              <a:t>авылында</a:t>
            </a:r>
            <a:r>
              <a:rPr lang="ru-RU" sz="4800" dirty="0" smtClean="0"/>
              <a:t> – 8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</a:t>
            </a:r>
            <a:r>
              <a:rPr lang="tt-RU" dirty="0" smtClean="0">
                <a:solidFill>
                  <a:srgbClr val="FF0000"/>
                </a:solidFill>
              </a:rPr>
              <a:t>өчек авыл җирлеге </a:t>
            </a:r>
            <a:br>
              <a:rPr lang="tt-RU" dirty="0" smtClean="0">
                <a:solidFill>
                  <a:srgbClr val="FF0000"/>
                </a:solidFill>
              </a:rPr>
            </a:br>
            <a:r>
              <a:rPr lang="tt-RU" dirty="0" smtClean="0">
                <a:solidFill>
                  <a:srgbClr val="FF0000"/>
                </a:solidFill>
              </a:rPr>
              <a:t>халык дру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жинасы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составы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F:\фото вручение  удостовере-нии  ДНД\P1100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424936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ФОТО\мечеть,магазины, автопарк, правление\DSCN79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54006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47664" y="476672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b="1" dirty="0" smtClean="0">
                <a:solidFill>
                  <a:srgbClr val="3333FF"/>
                </a:solidFill>
              </a:rPr>
              <a:t>Авылда  мәчет  эшләп  килә.</a:t>
            </a:r>
            <a:endParaRPr lang="ru-RU" sz="3200" dirty="0">
              <a:solidFill>
                <a:srgbClr val="3333FF"/>
              </a:solidFill>
            </a:endParaRPr>
          </a:p>
        </p:txBody>
      </p:sp>
      <p:pic>
        <p:nvPicPr>
          <p:cNvPr id="7" name="Рисунок 6" descr="G:\ФОТО\мечеть,магазины, автопарк, правление\DSCN79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653136"/>
            <a:ext cx="2601863" cy="191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\мечеть,магазины, автопарк, правление\DSCN79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653136"/>
            <a:ext cx="2808311" cy="18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ФОТО\мечеть,магазины, автопарк, правление\DSCN79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653136"/>
            <a:ext cx="258191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6625" name="Слайд" r:id="rId3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ФОТО\мечеть,магазины, автопарк, правление\DSCN79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221088"/>
            <a:ext cx="3600400" cy="23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467544" y="342528"/>
            <a:ext cx="75608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tt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Җ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ирлектә Агрофирманың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нче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филиалына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кергән Көчек һәм Варклед-Бодья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булекләре эшләп килә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G:\ФОТО\мечеть,магазины, автопарк, правление\DSCN79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21088"/>
            <a:ext cx="4067944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84784"/>
            <a:ext cx="4307954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124744"/>
            <a:ext cx="3635375" cy="272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Новая папка (2)\full_1_1_1_zer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88640"/>
            <a:ext cx="4824536" cy="3267075"/>
          </a:xfrm>
          <a:prstGeom prst="rect">
            <a:avLst/>
          </a:prstGeom>
          <a:noFill/>
        </p:spPr>
      </p:pic>
      <p:pic>
        <p:nvPicPr>
          <p:cNvPr id="3075" name="Picture 3" descr="E:\Новая папка (2)\d425e85f2cf24c2eee67b59097a116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5283">
            <a:off x="3637380" y="3633776"/>
            <a:ext cx="5292080" cy="3483124"/>
          </a:xfrm>
          <a:prstGeom prst="rect">
            <a:avLst/>
          </a:prstGeom>
          <a:noFill/>
        </p:spPr>
      </p:pic>
      <p:pic>
        <p:nvPicPr>
          <p:cNvPr id="3076" name="Picture 4" descr="E:\Новая папка (2)\859589_260814_90_ArtFile_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9787">
            <a:off x="4267680" y="-335691"/>
            <a:ext cx="5745774" cy="4350090"/>
          </a:xfrm>
          <a:prstGeom prst="rect">
            <a:avLst/>
          </a:prstGeom>
          <a:noFill/>
        </p:spPr>
      </p:pic>
      <p:pic>
        <p:nvPicPr>
          <p:cNvPr id="3077" name="Picture 5" descr="E:\Новая папка (2)\812667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59926">
            <a:off x="-516446" y="3380593"/>
            <a:ext cx="4824536" cy="3768080"/>
          </a:xfrm>
          <a:prstGeom prst="rect">
            <a:avLst/>
          </a:prstGeom>
          <a:noFill/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214282" y="3143249"/>
            <a:ext cx="6858047" cy="10001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3556"/>
              </a:avLst>
            </a:prstTxWarp>
          </a:bodyPr>
          <a:lstStyle/>
          <a:p>
            <a:pPr algn="ctr" rtl="0"/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Авылда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фермер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хуҗалыгы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rtl="0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шәһси хуҗалык җир белән шөгелләнә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67544" y="404664"/>
            <a:ext cx="83164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Авыл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җ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ирлеге буенча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шәһси эшмәкәр эшли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Галиуллина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Тәнзилә,  Шаехов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Илдар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һәм  Закирова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Айгөл.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867150"/>
            <a:ext cx="3987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t="25067"/>
          <a:stretch>
            <a:fillRect/>
          </a:stretch>
        </p:blipFill>
        <p:spPr bwMode="auto">
          <a:xfrm>
            <a:off x="251520" y="1412776"/>
            <a:ext cx="47593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Рустам Амирович\Desktop\фото  на сход\DSCN9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12776"/>
            <a:ext cx="3419872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Рустам Амирович\Desktop\фото  на сход\DSCN9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Рустам Амирович\Desktop\фото  на сход\DSCN9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Рустам Амирович\Desktop\фото  на сход\DSCN9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Рустам Амирович\Desktop\фото  на сход\DSCN9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73016"/>
            <a:ext cx="5292080" cy="3077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23528" y="558552"/>
            <a:ext cx="81369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Райпо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кибетләре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авылда да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эшли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2015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елда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товар </a:t>
            </a:r>
            <a:r>
              <a:rPr lang="ru-RU" sz="2000" b="1" dirty="0" err="1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әйлә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неше</a:t>
            </a:r>
            <a:r>
              <a:rPr kumimoji="0" lang="ru-RU" sz="2000" b="1" i="0" u="none" strike="noStrike" cap="none" normalizeH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ике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кибеттә-  </a:t>
            </a:r>
            <a:r>
              <a:rPr lang="ru-RU" sz="20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млн. </a:t>
            </a:r>
            <a:r>
              <a:rPr lang="ru-RU" sz="20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700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мең сум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тәшкил итә.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Хезмәт хаклары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ике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кибеттә уртача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9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мең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884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тәшкил итә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G:\ФОТО\мечеть,магазины, автопарк, правление\DSCN79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348880"/>
            <a:ext cx="655272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Пенсионерлар</a:t>
            </a:r>
            <a:r>
              <a:rPr lang="ru-RU" b="1" dirty="0" smtClean="0"/>
              <a:t>:</a:t>
            </a:r>
            <a:endParaRPr lang="ru-RU" dirty="0" smtClean="0"/>
          </a:p>
          <a:p>
            <a:r>
              <a:rPr lang="ru-RU" dirty="0" smtClean="0"/>
              <a:t>К</a:t>
            </a:r>
            <a:r>
              <a:rPr lang="tt-RU" dirty="0" smtClean="0"/>
              <a:t>өчектә – 254</a:t>
            </a:r>
            <a:endParaRPr lang="ru-RU" dirty="0" smtClean="0"/>
          </a:p>
          <a:p>
            <a:r>
              <a:rPr lang="tt-RU" dirty="0" smtClean="0"/>
              <a:t>В.Бод</a:t>
            </a:r>
            <a:r>
              <a:rPr lang="ru-RU" dirty="0" err="1" smtClean="0"/>
              <a:t>ьяда</a:t>
            </a:r>
            <a:r>
              <a:rPr lang="ru-RU" dirty="0" smtClean="0"/>
              <a:t> – 77</a:t>
            </a:r>
          </a:p>
          <a:p>
            <a:r>
              <a:rPr lang="ru-RU" dirty="0" err="1" smtClean="0"/>
              <a:t>Р-Шаршада</a:t>
            </a:r>
            <a:r>
              <a:rPr lang="ru-RU" dirty="0" smtClean="0"/>
              <a:t> </a:t>
            </a:r>
            <a:r>
              <a:rPr lang="ru-RU" dirty="0" err="1" smtClean="0"/>
              <a:t>авылында</a:t>
            </a:r>
            <a:r>
              <a:rPr lang="ru-RU" dirty="0" smtClean="0"/>
              <a:t> – 27</a:t>
            </a:r>
          </a:p>
          <a:p>
            <a:pPr>
              <a:buNone/>
            </a:pPr>
            <a:r>
              <a:rPr lang="tt-RU" dirty="0" smtClean="0"/>
              <a:t> </a:t>
            </a:r>
            <a:endParaRPr lang="ru-RU" dirty="0" smtClean="0"/>
          </a:p>
          <a:p>
            <a:endParaRPr lang="ru-RU" dirty="0" smtClean="0"/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Бүгенге көндә җирлек буенча </a:t>
            </a:r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30 студент 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югары һәм урта белем уку йортларында белем алалар.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3" name="Picture 1" descr="C:\Users\Рустам Амирович\Desktop\DSCN9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72560" cy="6250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2794322"/>
          </a:xfrm>
        </p:spPr>
        <p:txBody>
          <a:bodyPr>
            <a:normAutofit/>
          </a:bodyPr>
          <a:lstStyle/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Мөгезле эре терлекләр – 938 баш</a:t>
            </a:r>
            <a:r>
              <a:rPr lang="tt-RU" dirty="0" smtClean="0"/>
              <a:t/>
            </a:r>
            <a:br>
              <a:rPr lang="tt-RU" dirty="0" smtClean="0"/>
            </a:br>
            <a:r>
              <a:rPr lang="tt-RU" dirty="0" smtClean="0"/>
              <a:t/>
            </a:r>
            <a:br>
              <a:rPr lang="tt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Сыерлар – 212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Сарыклар – 391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Кәҗәләр – 81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Атлар – 21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Кортлар – 601 </a:t>
            </a:r>
            <a:r>
              <a:rPr lang="tt-RU" dirty="0" smtClean="0"/>
              <a:t>оя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Новая папка (2)\DairyChristopherElwellshutterst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Нурмухаметов</a:t>
            </a: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өстәм Әмир улы</a:t>
            </a:r>
          </a:p>
          <a:p>
            <a:pPr algn="ctr">
              <a:buNone/>
            </a:pPr>
            <a:endParaRPr lang="tt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Татарстан Республикасы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Көчек авыл җирлеге башлыгы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Ветеринария </a:t>
            </a:r>
            <a:r>
              <a:rPr lang="ru-RU" dirty="0" err="1" smtClean="0"/>
              <a:t>йорты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Кучуковское СП\Desktop\DSCN9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23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631186">
            <a:off x="628688" y="863677"/>
            <a:ext cx="622150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    </a:t>
            </a:r>
            <a:r>
              <a:rPr lang="ru-RU" sz="4800" dirty="0" smtClean="0">
                <a:solidFill>
                  <a:srgbClr val="FF0000"/>
                </a:solidFill>
              </a:rPr>
              <a:t>Ветеринария </a:t>
            </a:r>
            <a:r>
              <a:rPr lang="ru-RU" sz="4800" dirty="0" err="1" smtClean="0">
                <a:solidFill>
                  <a:srgbClr val="FF0000"/>
                </a:solidFill>
              </a:rPr>
              <a:t>йорты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Рустам Амирович\Desktop\фото  на сход\DSCN9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Рустам Амирович\Desktop\img-20141210132807-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8118" y="3212976"/>
            <a:ext cx="5395882" cy="3414698"/>
          </a:xfrm>
          <a:prstGeom prst="rect">
            <a:avLst/>
          </a:prstGeom>
          <a:noFill/>
        </p:spPr>
      </p:pic>
      <p:pic>
        <p:nvPicPr>
          <p:cNvPr id="2051" name="Picture 3" descr="C:\Users\Рустам Амирович\Desktop\РЕФЕРЕНД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5040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173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tt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ң сумлык сатып алган 260 тонна вак таш</a:t>
            </a:r>
            <a:br>
              <a:rPr lang="tt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Яңа урамга җәелде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Юл ул.Новая\DSCN9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429684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Үзарасалым акчасына </a:t>
            </a:r>
            <a:br>
              <a:rPr lang="tt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эшләнгән эшләр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жыелыш\IMG_3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571612"/>
            <a:ext cx="4000528" cy="2268535"/>
          </a:xfrm>
          <a:prstGeom prst="rect">
            <a:avLst/>
          </a:prstGeom>
          <a:noFill/>
        </p:spPr>
      </p:pic>
      <p:pic>
        <p:nvPicPr>
          <p:cNvPr id="5" name="Picture 2" descr="F:\жыелыш\IMG_3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3714776" cy="2214578"/>
          </a:xfrm>
          <a:prstGeom prst="rect">
            <a:avLst/>
          </a:prstGeom>
          <a:noFill/>
        </p:spPr>
      </p:pic>
      <p:pic>
        <p:nvPicPr>
          <p:cNvPr id="6" name="Picture 2" descr="F:\жыелыш\IMG_36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3929090" cy="2359552"/>
          </a:xfrm>
          <a:prstGeom prst="rect">
            <a:avLst/>
          </a:prstGeom>
          <a:noFill/>
        </p:spPr>
      </p:pic>
      <p:pic>
        <p:nvPicPr>
          <p:cNvPr id="7" name="Picture 3" descr="F:\жыелыш\IMG_36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3380"/>
            <a:ext cx="4000528" cy="2214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Нурмухаметов</a:t>
            </a: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өстәм Әмир улы</a:t>
            </a:r>
          </a:p>
          <a:p>
            <a:pPr algn="ctr">
              <a:buNone/>
            </a:pPr>
            <a:endParaRPr lang="tt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Татарстан Республикасы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Көчек авыл җирлеге башлыгы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Гайнутдинов\Рабочий стол\Изображение 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Рустам Амирович\Desktop\фото  на сход\DSCN9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Кучуковское СП\Desktop\DSCN8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Нурмухаметов</a:t>
            </a: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өстәм Әмир улы</a:t>
            </a:r>
          </a:p>
          <a:p>
            <a:pPr algn="ctr">
              <a:buNone/>
            </a:pPr>
            <a:endParaRPr lang="tt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Татарстан Республикасы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Көчек авыл җирлеге башлыгы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Рустам Амирович\Desktop\фото  -концерт\DSCN9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gradFill flip="none" rotWithShape="1">
              <a:gsLst>
                <a:gs pos="2000">
                  <a:srgbClr val="215932"/>
                </a:gs>
                <a:gs pos="49000">
                  <a:srgbClr val="379179"/>
                </a:gs>
                <a:gs pos="100000">
                  <a:srgbClr val="3A9C46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84" y="55835"/>
            <a:ext cx="952500" cy="581025"/>
          </a:xfrm>
          <a:prstGeom prst="rect">
            <a:avLst/>
          </a:prstGeom>
        </p:spPr>
      </p:pic>
      <p:pic>
        <p:nvPicPr>
          <p:cNvPr id="1026" name="Picture 2" descr="D:\люба\Мои рисунки\Новая папка (11)\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42911" cy="802624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964488" cy="471338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Нурмухаметов</a:t>
            </a: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өстәм Әмир улы</a:t>
            </a:r>
          </a:p>
          <a:p>
            <a:pPr algn="ctr">
              <a:buNone/>
            </a:pPr>
            <a:endParaRPr lang="tt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Татарстан Республикасы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Әгерҗе муни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algn="ctr">
              <a:buNone/>
            </a:pPr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Көчек авыл җирлеге башлыгы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1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008fabc8b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50224" cy="1143000"/>
          </a:xfrm>
        </p:spPr>
        <p:txBody>
          <a:bodyPr>
            <a:no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tt-RU" sz="4800" b="1" dirty="0" smtClean="0">
                <a:solidFill>
                  <a:srgbClr val="FF0000"/>
                </a:solidFill>
              </a:rPr>
              <a:t>Игътибарыгыз өчен рәхмәт!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Гайнутдинов\Рабочий стол\Изображение 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2" name="Picture 2" descr="C:\Users\Рустам Амирович\Desktop\P1090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354985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593</Words>
  <Application>Microsoft Office PowerPoint</Application>
  <PresentationFormat>Экран (4:3)</PresentationFormat>
  <Paragraphs>217</Paragraphs>
  <Slides>75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7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2015-2016 елда 3 гаиләгә ана капиталы сертификаты бирелде, шулардан 5 гаилә ана капиталыннан файдаланды.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2016 елда мәктәп спортзалына 1 миллион 300 мең сумга  ремонт ясалды һәм 80 мең сумлык спорт җиһазлары бирелде.</vt:lpstr>
      <vt:lpstr>Мәктәпкәчә яшьтәге балалар бакчасы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 Праздник на 8 Марта.</vt:lpstr>
      <vt:lpstr> </vt:lpstr>
      <vt:lpstr>Слайд 37</vt:lpstr>
      <vt:lpstr>Слайд 38</vt:lpstr>
      <vt:lpstr>“Бер күрешү – үзе бер гомер” кичәсе</vt:lpstr>
      <vt:lpstr>“Без-Тукай оныклары” кичәсе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Көчек авыл җирлеге  халык дружинасы составы </vt:lpstr>
      <vt:lpstr>Көчек авыл җирлеге  халык дружинасы составы 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Мөгезле эре терлекләр – 938 баш  </vt:lpstr>
      <vt:lpstr>Слайд 62</vt:lpstr>
      <vt:lpstr>Слайд 63</vt:lpstr>
      <vt:lpstr>Ветеринария йорты</vt:lpstr>
      <vt:lpstr>Слайд 65</vt:lpstr>
      <vt:lpstr>Слайд 66</vt:lpstr>
      <vt:lpstr>173 мең сумлык сатып алган 260 тонна вак таш Яңа урамга җәелде</vt:lpstr>
      <vt:lpstr>Үзарасалым акчасына  эшләнгән эшләр.</vt:lpstr>
      <vt:lpstr>Слайд 69</vt:lpstr>
      <vt:lpstr>Слайд 70</vt:lpstr>
      <vt:lpstr>Слайд 71</vt:lpstr>
      <vt:lpstr>Слайд 72</vt:lpstr>
      <vt:lpstr>Слайд 73</vt:lpstr>
      <vt:lpstr>Слайд 74</vt:lpstr>
      <vt:lpstr>Игътибарыгыз өчен рәхмәт!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Рустам Амирович</dc:creator>
  <cp:lastModifiedBy>Рустам Амирович</cp:lastModifiedBy>
  <cp:revision>67</cp:revision>
  <dcterms:created xsi:type="dcterms:W3CDTF">2017-01-24T11:00:21Z</dcterms:created>
  <dcterms:modified xsi:type="dcterms:W3CDTF">2017-01-27T06:14:37Z</dcterms:modified>
</cp:coreProperties>
</file>