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61" r:id="rId6"/>
    <p:sldId id="259" r:id="rId7"/>
    <p:sldId id="270" r:id="rId8"/>
    <p:sldId id="286" r:id="rId9"/>
    <p:sldId id="260" r:id="rId10"/>
    <p:sldId id="285" r:id="rId11"/>
    <p:sldId id="289" r:id="rId12"/>
    <p:sldId id="290" r:id="rId13"/>
    <p:sldId id="291" r:id="rId14"/>
    <p:sldId id="262" r:id="rId15"/>
    <p:sldId id="273" r:id="rId16"/>
    <p:sldId id="274" r:id="rId17"/>
    <p:sldId id="264" r:id="rId18"/>
    <p:sldId id="265" r:id="rId19"/>
    <p:sldId id="266" r:id="rId20"/>
    <p:sldId id="269" r:id="rId21"/>
    <p:sldId id="292" r:id="rId22"/>
    <p:sldId id="282" r:id="rId23"/>
    <p:sldId id="267" r:id="rId24"/>
    <p:sldId id="277" r:id="rId25"/>
    <p:sldId id="296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15" autoAdjust="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486600" cy="4176464"/>
          </a:xfrm>
        </p:spPr>
        <p:txBody>
          <a:bodyPr>
            <a:normAutofit fontScale="90000"/>
          </a:bodyPr>
          <a:lstStyle/>
          <a:p>
            <a:pPr algn="ctr"/>
            <a:r>
              <a:rPr lang="tt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Татарстан Республикасы Әгерҗе муниципал</a:t>
            </a:r>
            <a:r>
              <a:rPr lang="ru-RU" sz="4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tt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районы Салагыш авыл җирлегенең 2016 нчы ел эшчәнлегенә отчеты</a:t>
            </a:r>
            <a:endParaRPr lang="ru-RU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229200"/>
            <a:ext cx="7630616" cy="641666"/>
          </a:xfrm>
        </p:spPr>
        <p:txBody>
          <a:bodyPr>
            <a:normAutofit/>
          </a:bodyPr>
          <a:lstStyle/>
          <a:p>
            <a:pPr algn="ctr"/>
            <a:r>
              <a:rPr lang="tt-RU" sz="2400" dirty="0" smtClean="0"/>
              <a:t>18 январь, 2017 ел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tt-RU" dirty="0" smtClean="0">
                <a:solidFill>
                  <a:schemeClr val="tx1"/>
                </a:solidFill>
              </a:rPr>
              <a:t>К</a:t>
            </a:r>
            <a:r>
              <a:rPr lang="tt-RU" b="1" dirty="0" smtClean="0">
                <a:solidFill>
                  <a:schemeClr val="tx1"/>
                </a:solidFill>
              </a:rPr>
              <a:t>ышкы сыннар бәйгесе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IMG_20161226_142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2931790" cy="3909053"/>
          </a:xfrm>
          <a:prstGeom prst="rect">
            <a:avLst/>
          </a:prstGeom>
        </p:spPr>
      </p:pic>
      <p:pic>
        <p:nvPicPr>
          <p:cNvPr id="4" name="Рисунок 3" descr="IMG_20161226_142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124744"/>
            <a:ext cx="2931790" cy="3909053"/>
          </a:xfrm>
          <a:prstGeom prst="rect">
            <a:avLst/>
          </a:prstGeom>
        </p:spPr>
      </p:pic>
      <p:pic>
        <p:nvPicPr>
          <p:cNvPr id="5" name="Рисунок 4" descr="IMG_20161226_142451.jpg"/>
          <p:cNvPicPr>
            <a:picLocks noChangeAspect="1"/>
          </p:cNvPicPr>
          <p:nvPr/>
        </p:nvPicPr>
        <p:blipFill>
          <a:blip r:embed="rId4" cstate="print"/>
          <a:srcRect l="11182" b="11103"/>
          <a:stretch>
            <a:fillRect/>
          </a:stretch>
        </p:blipFill>
        <p:spPr>
          <a:xfrm>
            <a:off x="3059832" y="2564904"/>
            <a:ext cx="2859782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tt-RU" dirty="0" smtClean="0">
                <a:solidFill>
                  <a:schemeClr val="tx1"/>
                </a:solidFill>
              </a:rPr>
              <a:t>Ямурза авылы клубы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20161226_1427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3655219" cy="4873625"/>
          </a:xfrm>
        </p:spPr>
      </p:pic>
      <p:pic>
        <p:nvPicPr>
          <p:cNvPr id="5" name="Рисунок 4" descr="IMG_20161226_142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3672408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tt-RU" dirty="0" smtClean="0">
                <a:solidFill>
                  <a:schemeClr val="tx1"/>
                </a:solidFill>
              </a:rPr>
              <a:t>Уразай авылы клубы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_20161226_141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744416" cy="4992554"/>
          </a:xfrm>
          <a:prstGeom prst="rect">
            <a:avLst/>
          </a:prstGeom>
        </p:spPr>
      </p:pic>
      <p:pic>
        <p:nvPicPr>
          <p:cNvPr id="4" name="Содержимое 3" descr="IMG_20161226_14124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1484784"/>
            <a:ext cx="5222710" cy="3917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tt-RU" dirty="0" smtClean="0">
                <a:solidFill>
                  <a:schemeClr val="tx1"/>
                </a:solidFill>
              </a:rPr>
              <a:t>Салагыш авылы клубы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20161227_0738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3655219" cy="4873625"/>
          </a:xfrm>
        </p:spPr>
      </p:pic>
      <p:pic>
        <p:nvPicPr>
          <p:cNvPr id="5" name="Рисунок 4" descr="IMG_20161227_080811.jpg"/>
          <p:cNvPicPr>
            <a:picLocks noChangeAspect="1"/>
          </p:cNvPicPr>
          <p:nvPr/>
        </p:nvPicPr>
        <p:blipFill>
          <a:blip r:embed="rId3" cstate="print"/>
          <a:srcRect t="4851" b="16400"/>
          <a:stretch>
            <a:fillRect/>
          </a:stretch>
        </p:blipFill>
        <p:spPr>
          <a:xfrm>
            <a:off x="251520" y="1196752"/>
            <a:ext cx="4608512" cy="483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tt-RU" b="1" dirty="0" smtClean="0">
                <a:solidFill>
                  <a:schemeClr val="tx1"/>
                </a:solidFill>
              </a:rPr>
              <a:t>СӘЛАМӘТЛЕК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4834880" cy="2664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t-RU" sz="2600" dirty="0" smtClean="0"/>
              <a:t>   </a:t>
            </a:r>
            <a:r>
              <a:rPr lang="tt-RU" sz="3000" dirty="0" smtClean="0"/>
              <a:t>ФАПлар Салагыш, Уразай, Ямурза авыллары халкының сәламәтлеген саклый.</a:t>
            </a:r>
            <a:endParaRPr lang="ru-RU" sz="3000" dirty="0"/>
          </a:p>
        </p:txBody>
      </p:sp>
      <p:pic>
        <p:nvPicPr>
          <p:cNvPr id="5122" name="Picture 2" descr="E:\фа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08720"/>
            <a:ext cx="3521968" cy="2641476"/>
          </a:xfrm>
          <a:prstGeom prst="rect">
            <a:avLst/>
          </a:prstGeom>
          <a:noFill/>
        </p:spPr>
      </p:pic>
      <p:pic>
        <p:nvPicPr>
          <p:cNvPr id="5123" name="Picture 3" descr="C:\Users\Салаушское СП\Desktop\Сход\DSC00701.JPG"/>
          <p:cNvPicPr>
            <a:picLocks noChangeAspect="1" noChangeArrowheads="1"/>
          </p:cNvPicPr>
          <p:nvPr/>
        </p:nvPicPr>
        <p:blipFill>
          <a:blip r:embed="rId3" cstate="print"/>
          <a:srcRect r="36737" b="28024"/>
          <a:stretch>
            <a:fillRect/>
          </a:stretch>
        </p:blipFill>
        <p:spPr bwMode="auto">
          <a:xfrm>
            <a:off x="323528" y="3645024"/>
            <a:ext cx="4442221" cy="2841109"/>
          </a:xfrm>
          <a:prstGeom prst="rect">
            <a:avLst/>
          </a:prstGeom>
          <a:noFill/>
        </p:spPr>
      </p:pic>
      <p:pic>
        <p:nvPicPr>
          <p:cNvPr id="5124" name="Picture 4" descr="C:\Users\8B61~1\AppData\Local\Temp\Rar$DI89.438\IMG_20160820_110149.jpg"/>
          <p:cNvPicPr>
            <a:picLocks noChangeAspect="1" noChangeArrowheads="1"/>
          </p:cNvPicPr>
          <p:nvPr/>
        </p:nvPicPr>
        <p:blipFill>
          <a:blip r:embed="rId4" cstate="print"/>
          <a:srcRect t="17643" r="11750"/>
          <a:stretch>
            <a:fillRect/>
          </a:stretch>
        </p:blipFill>
        <p:spPr bwMode="auto">
          <a:xfrm>
            <a:off x="5004047" y="3717032"/>
            <a:ext cx="3981051" cy="2786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/>
          <a:p>
            <a:pPr algn="ctr"/>
            <a:r>
              <a:rPr lang="tt-RU" b="1" dirty="0" smtClean="0">
                <a:solidFill>
                  <a:schemeClr val="tx1"/>
                </a:solidFill>
              </a:rPr>
              <a:t>ВАКЛАП САТУ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Салаушское СП\Desktop\Сход\DSC006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836712"/>
            <a:ext cx="4834880" cy="2718406"/>
          </a:xfrm>
          <a:prstGeom prst="rect">
            <a:avLst/>
          </a:prstGeom>
          <a:noFill/>
        </p:spPr>
      </p:pic>
      <p:pic>
        <p:nvPicPr>
          <p:cNvPr id="11267" name="Picture 3" descr="C:\Users\Салаушское СП\Desktop\Сход\DSC00697.JPG"/>
          <p:cNvPicPr>
            <a:picLocks noChangeAspect="1" noChangeArrowheads="1"/>
          </p:cNvPicPr>
          <p:nvPr/>
        </p:nvPicPr>
        <p:blipFill>
          <a:blip r:embed="rId3" cstate="print"/>
          <a:srcRect r="44071" b="21616"/>
          <a:stretch>
            <a:fillRect/>
          </a:stretch>
        </p:blipFill>
        <p:spPr bwMode="auto">
          <a:xfrm>
            <a:off x="251520" y="3861048"/>
            <a:ext cx="3563888" cy="2808312"/>
          </a:xfrm>
          <a:prstGeom prst="rect">
            <a:avLst/>
          </a:prstGeom>
          <a:noFill/>
        </p:spPr>
      </p:pic>
      <p:pic>
        <p:nvPicPr>
          <p:cNvPr id="11268" name="Picture 4" descr="C:\Users\Салаушское СП\Desktop\Сход\DSC00704.JPG"/>
          <p:cNvPicPr>
            <a:picLocks noChangeAspect="1" noChangeArrowheads="1"/>
          </p:cNvPicPr>
          <p:nvPr/>
        </p:nvPicPr>
        <p:blipFill>
          <a:blip r:embed="rId4" cstate="print"/>
          <a:srcRect l="8853"/>
          <a:stretch>
            <a:fillRect/>
          </a:stretch>
        </p:blipFill>
        <p:spPr bwMode="auto">
          <a:xfrm>
            <a:off x="3923928" y="3573016"/>
            <a:ext cx="4932040" cy="30423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980728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/>
              <a:t>2016 елда товар әйләнеше 14,7 млн сум. Үсеш – 95%</a:t>
            </a:r>
          </a:p>
          <a:p>
            <a:r>
              <a:rPr lang="tt-RU" sz="2400" dirty="0" smtClean="0"/>
              <a:t>Алкогол</a:t>
            </a:r>
            <a:r>
              <a:rPr lang="ru-RU" sz="2400" dirty="0" err="1" smtClean="0"/>
              <a:t>ь</a:t>
            </a:r>
            <a:r>
              <a:rPr lang="ru-RU" sz="2400" dirty="0" smtClean="0"/>
              <a:t> </a:t>
            </a:r>
            <a:r>
              <a:rPr lang="tt-RU" sz="2400" dirty="0" smtClean="0"/>
              <a:t>җан башына уртача – 10,99 л., 2015 чагыштырганда 0,65 л. кимрәк.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8B61~1\AppData\Local\Temp\Rar$DI01.346\IMG_20160820_110519.jpg"/>
          <p:cNvPicPr>
            <a:picLocks noChangeAspect="1" noChangeArrowheads="1"/>
          </p:cNvPicPr>
          <p:nvPr/>
        </p:nvPicPr>
        <p:blipFill>
          <a:blip r:embed="rId2" cstate="print"/>
          <a:srcRect l="12146" b="14704"/>
          <a:stretch>
            <a:fillRect/>
          </a:stretch>
        </p:blipFill>
        <p:spPr bwMode="auto">
          <a:xfrm>
            <a:off x="251520" y="2636912"/>
            <a:ext cx="5376597" cy="3914998"/>
          </a:xfrm>
          <a:prstGeom prst="rect">
            <a:avLst/>
          </a:prstGeom>
          <a:noFill/>
        </p:spPr>
      </p:pic>
      <p:pic>
        <p:nvPicPr>
          <p:cNvPr id="12290" name="Picture 2" descr="E:\кибе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9856" y="0"/>
            <a:ext cx="5148063" cy="3861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ХАЛЫК МӨРӘҖӘГАТЕ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003232" cy="513318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tt-RU" sz="2800" dirty="0" smtClean="0"/>
              <a:t>      Мөрәҗәгатьләрнең күбесе хезмәт стажын эзләү, тиешле льготалардан файдалану турында. </a:t>
            </a:r>
          </a:p>
          <a:p>
            <a:pPr algn="just">
              <a:buNone/>
            </a:pPr>
            <a:r>
              <a:rPr lang="tt-RU" sz="2800" dirty="0" smtClean="0"/>
              <a:t>       Халыкка гаилә хәле, яшәү урыны, агач материаллары, полиция органнарына, хуҗалыкларында терлек булуга карата, коммуналь мәсьәләләр, җир пае, милек рәсмиләштерү һәм башка белешмәләр бирелә. </a:t>
            </a:r>
          </a:p>
          <a:p>
            <a:pPr algn="just">
              <a:buNone/>
            </a:pPr>
            <a:r>
              <a:rPr lang="tt-RU" sz="2800" dirty="0" smtClean="0"/>
              <a:t>        2016 елда халыкка 530 справка бирелгән, 32 ышаныч кәгазе язылган, 58 кеше төрле сораулар белән мөрәҗәгать иткән.</a:t>
            </a: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/>
          <a:lstStyle/>
          <a:p>
            <a:pPr algn="ctr"/>
            <a:r>
              <a:rPr lang="tt-RU" b="1" dirty="0" smtClean="0">
                <a:solidFill>
                  <a:schemeClr val="tx1"/>
                </a:solidFill>
              </a:rPr>
              <a:t>ҖИРЛЕ БЮД</a:t>
            </a:r>
            <a:r>
              <a:rPr lang="ru-RU" b="1" dirty="0" smtClean="0">
                <a:solidFill>
                  <a:schemeClr val="tx1"/>
                </a:solidFill>
              </a:rPr>
              <a:t>Ж</a:t>
            </a:r>
            <a:r>
              <a:rPr lang="tt-RU" b="1" dirty="0" smtClean="0">
                <a:solidFill>
                  <a:schemeClr val="tx1"/>
                </a:solidFill>
              </a:rPr>
              <a:t>ЕТ ҮТӘЛЕШЕ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96944" cy="5421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2800" b="1" u="sng" dirty="0" smtClean="0"/>
              <a:t>2016 елның 1 декабренә үтәлеш - 277% </a:t>
            </a:r>
          </a:p>
          <a:p>
            <a:r>
              <a:rPr lang="tt-RU" sz="2800" dirty="0" smtClean="0"/>
              <a:t>Еллык план – 715 000 сум; </a:t>
            </a:r>
          </a:p>
          <a:p>
            <a:r>
              <a:rPr lang="tt-RU" sz="2800" dirty="0" smtClean="0"/>
              <a:t>Үтәлеш – 1980 000 сум;</a:t>
            </a:r>
          </a:p>
          <a:p>
            <a:r>
              <a:rPr lang="tt-RU" sz="2800" b="1" dirty="0" smtClean="0"/>
              <a:t>Налоглар:</a:t>
            </a:r>
          </a:p>
          <a:p>
            <a:r>
              <a:rPr lang="tt-RU" sz="2800" dirty="0" smtClean="0"/>
              <a:t>Милек налогы – 65 000 тиеш, 45 000 җыелган</a:t>
            </a:r>
          </a:p>
          <a:p>
            <a:r>
              <a:rPr lang="tt-RU" sz="2800" dirty="0" smtClean="0"/>
              <a:t>Үтәлеш – 69 %</a:t>
            </a:r>
          </a:p>
          <a:p>
            <a:r>
              <a:rPr lang="tt-RU" sz="2800" dirty="0" smtClean="0"/>
              <a:t>Җир налогы – 437 000 тиеш, 1 550 000 җылган</a:t>
            </a:r>
          </a:p>
          <a:p>
            <a:r>
              <a:rPr lang="tt-RU" sz="2800" dirty="0" smtClean="0"/>
              <a:t>Үтәлеш – 335%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277200"/>
          </a:xfrm>
        </p:spPr>
        <p:txBody>
          <a:bodyPr>
            <a:normAutofit/>
          </a:bodyPr>
          <a:lstStyle/>
          <a:p>
            <a:r>
              <a:rPr lang="tt-RU" sz="2800" dirty="0" smtClean="0"/>
              <a:t>Транспорт налогы - 87% (район буенча-81%)</a:t>
            </a:r>
            <a:endParaRPr lang="ru-RU" sz="2800" dirty="0" smtClean="0"/>
          </a:p>
          <a:p>
            <a:r>
              <a:rPr lang="tt-RU" sz="2800" dirty="0" smtClean="0"/>
              <a:t>Физик затлардан милек нологы -70%(район буенча -77%)</a:t>
            </a:r>
            <a:endParaRPr lang="ru-RU" sz="2800" dirty="0" smtClean="0"/>
          </a:p>
          <a:p>
            <a:r>
              <a:rPr lang="tt-RU" sz="2800" dirty="0" smtClean="0"/>
              <a:t>Җир өчен налог -76%( район буенча 84%) </a:t>
            </a:r>
            <a:endParaRPr lang="ru-RU" sz="2800" dirty="0" smtClean="0"/>
          </a:p>
          <a:p>
            <a:r>
              <a:rPr lang="tt-RU" sz="2800" dirty="0" smtClean="0"/>
              <a:t>Гомуми жыелган налог 83% (район буенча-81%) тәшкил итә.</a:t>
            </a:r>
            <a:endParaRPr lang="ru-RU" sz="2800" dirty="0" smtClean="0"/>
          </a:p>
          <a:p>
            <a:pPr>
              <a:buNone/>
            </a:pPr>
            <a:endParaRPr lang="tt-RU" sz="2800" dirty="0" smtClean="0"/>
          </a:p>
          <a:p>
            <a:pPr>
              <a:buNone/>
            </a:pPr>
            <a:r>
              <a:rPr lang="tt-RU" sz="2800" dirty="0" smtClean="0"/>
              <a:t>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332657"/>
          <a:ext cx="8075241" cy="617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1512168"/>
                <a:gridCol w="1512923"/>
                <a:gridCol w="1331771"/>
                <a:gridCol w="1331771"/>
              </a:tblGrid>
              <a:tr h="1725882"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>
                          <a:solidFill>
                            <a:schemeClr val="tx1"/>
                          </a:solidFill>
                        </a:rPr>
                        <a:t>Авыл исеме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>
                          <a:solidFill>
                            <a:schemeClr val="tx1"/>
                          </a:solidFill>
                        </a:rPr>
                        <a:t>Кеше саны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>
                          <a:solidFill>
                            <a:schemeClr val="tx1"/>
                          </a:solidFill>
                        </a:rPr>
                        <a:t>Хуҗалык саны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>
                          <a:solidFill>
                            <a:schemeClr val="tx1"/>
                          </a:solidFill>
                        </a:rPr>
                        <a:t>Туган</a:t>
                      </a:r>
                      <a:r>
                        <a:rPr lang="tt-RU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>
                          <a:solidFill>
                            <a:schemeClr val="tx1"/>
                          </a:solidFill>
                        </a:rPr>
                        <a:t>Үлгән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2000">
                <a:tc>
                  <a:txBody>
                    <a:bodyPr/>
                    <a:lstStyle/>
                    <a:p>
                      <a:r>
                        <a:rPr lang="tt-RU" sz="2800" dirty="0" smtClean="0"/>
                        <a:t>Салагыш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476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288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</a:tr>
              <a:tr h="652000">
                <a:tc>
                  <a:txBody>
                    <a:bodyPr/>
                    <a:lstStyle/>
                    <a:p>
                      <a:r>
                        <a:rPr lang="tt-RU" sz="2800" dirty="0" smtClean="0"/>
                        <a:t>Уразай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209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123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</a:tr>
              <a:tr h="652000">
                <a:tc>
                  <a:txBody>
                    <a:bodyPr/>
                    <a:lstStyle/>
                    <a:p>
                      <a:r>
                        <a:rPr lang="tt-RU" sz="2800" dirty="0" smtClean="0"/>
                        <a:t>Ямурза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208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109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smtClean="0"/>
                        <a:t>5</a:t>
                      </a:r>
                      <a:endParaRPr lang="ru-RU" sz="2800" dirty="0"/>
                    </a:p>
                  </a:txBody>
                  <a:tcPr/>
                </a:tc>
              </a:tr>
              <a:tr h="1188941">
                <a:tc>
                  <a:txBody>
                    <a:bodyPr/>
                    <a:lstStyle/>
                    <a:p>
                      <a:r>
                        <a:rPr lang="tt-RU" sz="2800" dirty="0" smtClean="0"/>
                        <a:t>Татар Чилчәсе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43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</a:tr>
              <a:tr h="652000">
                <a:tc>
                  <a:txBody>
                    <a:bodyPr/>
                    <a:lstStyle/>
                    <a:p>
                      <a:r>
                        <a:rPr lang="tt-RU" sz="2800" dirty="0" smtClean="0"/>
                        <a:t>Мәдияр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25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</a:tr>
              <a:tr h="652000">
                <a:tc>
                  <a:txBody>
                    <a:bodyPr/>
                    <a:lstStyle/>
                    <a:p>
                      <a:r>
                        <a:rPr lang="tt-RU" sz="2800" dirty="0" smtClean="0"/>
                        <a:t>БАРЛЫГЫ: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b="1" dirty="0" smtClean="0"/>
                        <a:t>943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b="1" dirty="0" smtClean="0"/>
                        <a:t>575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b="1" dirty="0" smtClean="0"/>
                        <a:t>7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b="1" dirty="0" smtClean="0"/>
                        <a:t>20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964488" cy="59972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t-RU" sz="2800" dirty="0" smtClean="0"/>
              <a:t>   Узарасалым буенча </a:t>
            </a:r>
            <a:r>
              <a:rPr lang="tt-RU" sz="2800" b="1" dirty="0" smtClean="0"/>
              <a:t>90 000 </a:t>
            </a:r>
            <a:r>
              <a:rPr lang="tt-RU" sz="2800" dirty="0" smtClean="0"/>
              <a:t>акча җыелды. Шушы сумманы дүртләтә арттырып </a:t>
            </a:r>
            <a:r>
              <a:rPr lang="tt-RU" sz="2800" b="1" dirty="0" smtClean="0"/>
              <a:t>360 000 </a:t>
            </a:r>
            <a:r>
              <a:rPr lang="tt-RU" sz="2800" dirty="0" smtClean="0"/>
              <a:t>республика бюджеты бирде. Гомуми сумма </a:t>
            </a:r>
            <a:r>
              <a:rPr lang="tt-RU" sz="2800" b="1" dirty="0" smtClean="0"/>
              <a:t>450 000 </a:t>
            </a:r>
            <a:r>
              <a:rPr lang="tt-RU" sz="2800" dirty="0" smtClean="0"/>
              <a:t>сумга, авыл Советы карары нигезендә:</a:t>
            </a:r>
          </a:p>
          <a:p>
            <a:pPr>
              <a:buFontTx/>
              <a:buChar char="-"/>
            </a:pPr>
            <a:r>
              <a:rPr lang="tt-RU" sz="2800" dirty="0" smtClean="0"/>
              <a:t>-Уразай авылында кеше тормышы өчен куркыныч булган топол</a:t>
            </a:r>
            <a:r>
              <a:rPr lang="ru-RU" sz="2800" dirty="0" err="1" smtClean="0"/>
              <a:t>ь</a:t>
            </a:r>
            <a:r>
              <a:rPr lang="tt-RU" sz="2800" dirty="0" smtClean="0"/>
              <a:t> агачларын кисү өчен (107 000);</a:t>
            </a:r>
          </a:p>
          <a:p>
            <a:pPr>
              <a:buFontTx/>
              <a:buChar char="-"/>
            </a:pPr>
            <a:r>
              <a:rPr lang="tt-RU" sz="2800" dirty="0" smtClean="0"/>
              <a:t>-Ямурза авылы зиратын койма белән әйләндереп алу өчен (93 000);</a:t>
            </a:r>
          </a:p>
          <a:p>
            <a:pPr>
              <a:buFontTx/>
              <a:buChar char="-"/>
            </a:pPr>
            <a:r>
              <a:rPr lang="tt-RU" sz="2800" dirty="0" smtClean="0"/>
              <a:t>-Салагыш авылында Совет, Тукай, К.Маркс урамнарында 5 нче кабельне ялгау өчен (130 000);</a:t>
            </a:r>
          </a:p>
          <a:p>
            <a:pPr>
              <a:buFontTx/>
              <a:buChar char="-"/>
            </a:pPr>
            <a:r>
              <a:rPr lang="tt-RU" sz="2800" dirty="0" smtClean="0"/>
              <a:t>-Вази,Ленин урамына су кертү, авылны су белән тәэмин итеп тору өчен, су кирәк-яраклары алу өчен тотылды (120 000).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22114"/>
          </a:xfrm>
        </p:spPr>
        <p:txBody>
          <a:bodyPr/>
          <a:lstStyle/>
          <a:p>
            <a:pPr algn="ctr"/>
            <a:r>
              <a:rPr lang="tt-RU" b="1" dirty="0" smtClean="0">
                <a:solidFill>
                  <a:schemeClr val="tx1"/>
                </a:solidFill>
              </a:rPr>
              <a:t>2017 елның узарасалым акчасы: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Уразай</a:t>
            </a:r>
            <a:r>
              <a:rPr lang="ru-RU" sz="2800" dirty="0" smtClean="0"/>
              <a:t> </a:t>
            </a:r>
            <a:r>
              <a:rPr lang="ru-RU" sz="2800" dirty="0" err="1" smtClean="0"/>
              <a:t>авылында</a:t>
            </a:r>
            <a:r>
              <a:rPr lang="ru-RU" sz="2800" dirty="0" smtClean="0"/>
              <a:t> тополь</a:t>
            </a:r>
            <a:r>
              <a:rPr lang="tt-RU" sz="2800" dirty="0" smtClean="0"/>
              <a:t> кисәргә су насосы алырга, урам чистартуга;</a:t>
            </a:r>
          </a:p>
          <a:p>
            <a:r>
              <a:rPr lang="tt-RU" sz="2800" dirty="0" smtClean="0"/>
              <a:t>Салагыш авылында топол</a:t>
            </a:r>
            <a:r>
              <a:rPr lang="ru-RU" sz="2800" dirty="0" err="1" smtClean="0"/>
              <a:t>ь</a:t>
            </a:r>
            <a:r>
              <a:rPr lang="tt-RU" sz="2800" dirty="0" smtClean="0"/>
              <a:t> кисүгә, урам чистартуга, су насосы алырга;</a:t>
            </a:r>
          </a:p>
          <a:p>
            <a:r>
              <a:rPr lang="tt-RU" sz="2800" dirty="0" smtClean="0"/>
              <a:t>Ямурза авылында зират коймасын тотарга, су насосына тотылачак.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560840" cy="908720"/>
          </a:xfrm>
        </p:spPr>
        <p:txBody>
          <a:bodyPr/>
          <a:lstStyle/>
          <a:p>
            <a:pPr algn="ctr"/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Төрле льготалы кредитлар алу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75240" cy="54212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101 </a:t>
            </a:r>
            <a:r>
              <a:rPr lang="ru-RU" dirty="0" err="1" smtClean="0"/>
              <a:t>кеше</a:t>
            </a:r>
            <a:r>
              <a:rPr lang="ru-RU" dirty="0" smtClean="0"/>
              <a:t> -21 701 000 ЛПХ кредиты </a:t>
            </a:r>
            <a:r>
              <a:rPr lang="ru-RU" dirty="0" err="1" smtClean="0"/>
              <a:t>алынган</a:t>
            </a:r>
            <a:endParaRPr lang="ru-RU" dirty="0" smtClean="0"/>
          </a:p>
          <a:p>
            <a:r>
              <a:rPr lang="ru-RU" dirty="0" smtClean="0"/>
              <a:t>2016 </a:t>
            </a:r>
            <a:r>
              <a:rPr lang="ru-RU" dirty="0" err="1" smtClean="0"/>
              <a:t>нчы</a:t>
            </a:r>
            <a:r>
              <a:rPr lang="ru-RU" dirty="0" smtClean="0"/>
              <a:t> </a:t>
            </a:r>
            <a:r>
              <a:rPr lang="ru-RU" dirty="0" err="1" smtClean="0"/>
              <a:t>елны</a:t>
            </a:r>
            <a:r>
              <a:rPr lang="tt-RU" dirty="0" smtClean="0"/>
              <a:t>ң 7 аена бер хуҗалык -150 000 сум ЛПХ кредиты алган</a:t>
            </a:r>
          </a:p>
          <a:p>
            <a:r>
              <a:rPr lang="tt-RU" dirty="0" smtClean="0"/>
              <a:t>Ремонт программасы буенча Салагыш мэдэният йортына жылылык уткэру буенча ремонт уткэрелде.</a:t>
            </a:r>
          </a:p>
          <a:p>
            <a:r>
              <a:rPr lang="tt-RU" dirty="0" smtClean="0"/>
              <a:t> Уразай авылында сууткэргеч торбалар реконструкциялэнде.</a:t>
            </a:r>
            <a:endParaRPr lang="ru-RU" dirty="0" smtClean="0"/>
          </a:p>
          <a:p>
            <a:r>
              <a:rPr lang="tt-RU" dirty="0" smtClean="0"/>
              <a:t>2017нче елда “Чиста су” программасы буенча 1,5 млн. сумга ремонт эше планнаштырылган.</a:t>
            </a:r>
          </a:p>
          <a:p>
            <a:r>
              <a:rPr lang="tt-RU" dirty="0" smtClean="0"/>
              <a:t> Бюджет ярдэме белэн 2016 елда алынган сумма 1522,6 мен сум,шунын: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-КФХга – 929 672 сум;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-Шэхси предпринимательлэргэ – 90 031 сум;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-Шэхси хужалыкларга – 502 090 бирелгэн.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tt-RU" b="1" dirty="0" smtClean="0">
                <a:solidFill>
                  <a:schemeClr val="tx1"/>
                </a:solidFill>
              </a:rPr>
              <a:t>Терлекләр саны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764704"/>
          <a:ext cx="8435280" cy="483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820"/>
                <a:gridCol w="2108820"/>
                <a:gridCol w="2108820"/>
                <a:gridCol w="2108820"/>
              </a:tblGrid>
              <a:tr h="430762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01.01.2016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01.01.2017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+  -</a:t>
                      </a:r>
                      <a:endParaRPr lang="ru-RU" sz="2400" b="1" dirty="0"/>
                    </a:p>
                  </a:txBody>
                  <a:tcPr/>
                </a:tc>
              </a:tr>
              <a:tr h="775372">
                <a:tc>
                  <a:txBody>
                    <a:bodyPr/>
                    <a:lstStyle/>
                    <a:p>
                      <a:r>
                        <a:rPr lang="tt-RU" sz="2200" b="1" dirty="0" smtClean="0"/>
                        <a:t>Мөгезле-эре терлек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166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>
                          <a:solidFill>
                            <a:schemeClr val="tx1"/>
                          </a:solidFill>
                        </a:rPr>
                        <a:t>169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+3</a:t>
                      </a:r>
                      <a:endParaRPr lang="ru-RU" sz="2400" b="1" dirty="0"/>
                    </a:p>
                  </a:txBody>
                  <a:tcPr/>
                </a:tc>
              </a:tr>
              <a:tr h="430762">
                <a:tc>
                  <a:txBody>
                    <a:bodyPr/>
                    <a:lstStyle/>
                    <a:p>
                      <a:r>
                        <a:rPr lang="tt-RU" sz="2200" b="1" dirty="0" smtClean="0"/>
                        <a:t>Сыерлар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92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+18</a:t>
                      </a:r>
                      <a:endParaRPr lang="ru-RU" sz="2400" b="1" dirty="0"/>
                    </a:p>
                  </a:txBody>
                  <a:tcPr/>
                </a:tc>
              </a:tr>
              <a:tr h="775372">
                <a:tc>
                  <a:txBody>
                    <a:bodyPr/>
                    <a:lstStyle/>
                    <a:p>
                      <a:r>
                        <a:rPr lang="tt-RU" sz="2200" b="1" dirty="0" smtClean="0"/>
                        <a:t>Сарык һәм кәҗәләр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168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+95</a:t>
                      </a:r>
                      <a:endParaRPr lang="ru-RU" sz="2400" b="1" dirty="0"/>
                    </a:p>
                  </a:txBody>
                  <a:tcPr/>
                </a:tc>
              </a:tr>
              <a:tr h="430762">
                <a:tc>
                  <a:txBody>
                    <a:bodyPr/>
                    <a:lstStyle/>
                    <a:p>
                      <a:r>
                        <a:rPr lang="tt-RU" sz="2200" b="1" dirty="0" smtClean="0"/>
                        <a:t>Атлар </a:t>
                      </a:r>
                      <a:endParaRPr lang="ru-RU" sz="2200" b="1" dirty="0" smtClean="0"/>
                    </a:p>
                    <a:p>
                      <a:r>
                        <a:rPr lang="tt-RU" sz="2200" b="1" dirty="0" smtClean="0"/>
                        <a:t>Куяннар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7</a:t>
                      </a:r>
                    </a:p>
                    <a:p>
                      <a:pPr algn="ctr"/>
                      <a:r>
                        <a:rPr lang="tt-RU" sz="2400" b="1" dirty="0" smtClean="0"/>
                        <a:t>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  <a:p>
                      <a:pPr algn="ctr"/>
                      <a:r>
                        <a:rPr lang="tt-RU" sz="24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  <a:p>
                      <a:pPr algn="ctr"/>
                      <a:r>
                        <a:rPr lang="tt-RU" sz="2400" b="1" dirty="0" smtClean="0">
                          <a:solidFill>
                            <a:schemeClr val="tx1"/>
                          </a:solidFill>
                        </a:rPr>
                        <a:t>+14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5372">
                <a:tc>
                  <a:txBody>
                    <a:bodyPr/>
                    <a:lstStyle/>
                    <a:p>
                      <a:r>
                        <a:rPr lang="tt-RU" sz="2200" b="1" dirty="0" smtClean="0"/>
                        <a:t>Кош-кортлар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1128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>
                          <a:solidFill>
                            <a:schemeClr val="tx1"/>
                          </a:solidFill>
                        </a:rPr>
                        <a:t>1928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+762</a:t>
                      </a:r>
                      <a:endParaRPr lang="ru-RU" sz="2400" b="1" dirty="0"/>
                    </a:p>
                  </a:txBody>
                  <a:tcPr/>
                </a:tc>
              </a:tr>
              <a:tr h="775372">
                <a:tc>
                  <a:txBody>
                    <a:bodyPr/>
                    <a:lstStyle/>
                    <a:p>
                      <a:r>
                        <a:rPr lang="tt-RU" sz="2200" b="1" dirty="0" smtClean="0"/>
                        <a:t>Бал кортлары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163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+56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5517232"/>
            <a:ext cx="8820472" cy="100811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t-RU" sz="2400" b="1" cap="small" dirty="0" smtClean="0">
                <a:latin typeface="Times New Roman" pitchFamily="18" charset="0"/>
                <a:ea typeface="+mj-ea"/>
                <a:cs typeface="Times New Roman" pitchFamily="18" charset="0"/>
              </a:rPr>
              <a:t>Сыер  өчен 3000 сум, кәҗә тоткан өчен 1000 сум, ат тоткан өчен 3000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t-RU" sz="2400" b="1" cap="small" dirty="0" smtClean="0">
                <a:latin typeface="Times New Roman" pitchFamily="18" charset="0"/>
                <a:ea typeface="+mj-ea"/>
                <a:cs typeface="Times New Roman" pitchFamily="18" charset="0"/>
              </a:rPr>
              <a:t>күләмендә дотация бирелә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Фермерлар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tt-RU" b="1" dirty="0" smtClean="0">
                <a:solidFill>
                  <a:schemeClr val="tx1"/>
                </a:solidFill>
              </a:rPr>
              <a:t>күрсәткечке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93122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008112"/>
                <a:gridCol w="1008112"/>
                <a:gridCol w="1152128"/>
                <a:gridCol w="1296144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Фермер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КРС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Сыер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Сарык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 Сөт  (ц.)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Ит  (</a:t>
                      </a:r>
                      <a:r>
                        <a:rPr lang="ru-RU" dirty="0" err="1" smtClean="0"/>
                        <a:t>ц</a:t>
                      </a:r>
                      <a:r>
                        <a:rPr lang="ru-RU" dirty="0" smtClean="0"/>
                        <a:t>.</a:t>
                      </a:r>
                      <a:r>
                        <a:rPr lang="tt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Мухамадиев М.М.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2853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164,1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Сахипов И.М.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280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Сахипов И.И.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1785,4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Сахипова</a:t>
                      </a:r>
                      <a:r>
                        <a:rPr lang="tt-RU" baseline="0" dirty="0" smtClean="0"/>
                        <a:t> Л.Р.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280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Сахипова А.М.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149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dirty="0" smtClean="0"/>
                        <a:t>Сахипов Д.И.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260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1201_1058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655219" cy="4873625"/>
          </a:xfrm>
        </p:spPr>
      </p:pic>
      <p:pic>
        <p:nvPicPr>
          <p:cNvPr id="5" name="Рисунок 4" descr="IMG_20161201_105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60648"/>
            <a:ext cx="2931790" cy="3909053"/>
          </a:xfrm>
          <a:prstGeom prst="rect">
            <a:avLst/>
          </a:prstGeom>
        </p:spPr>
      </p:pic>
      <p:pic>
        <p:nvPicPr>
          <p:cNvPr id="6" name="Рисунок 5" descr="IMG_20161201_1059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209595"/>
            <a:ext cx="2736304" cy="3648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алаушское СП\Desktop\Сход\DSC00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51" y="692696"/>
            <a:ext cx="9041549" cy="508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634082"/>
          </a:xfrm>
        </p:spPr>
        <p:txBody>
          <a:bodyPr/>
          <a:lstStyle/>
          <a:p>
            <a:pPr algn="ctr"/>
            <a:r>
              <a:rPr lang="tt-RU" b="1" dirty="0" smtClean="0">
                <a:solidFill>
                  <a:schemeClr val="tx1"/>
                </a:solidFill>
              </a:rPr>
              <a:t>ЯШӘҮ ДӘРӘҖӘСЕ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96944" cy="29089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t-RU" dirty="0" smtClean="0"/>
              <a:t>Пенсионерлар – 317 – 36,3%</a:t>
            </a:r>
            <a:endParaRPr lang="ru-RU" dirty="0" smtClean="0"/>
          </a:p>
          <a:p>
            <a:pPr algn="just">
              <a:buNone/>
            </a:pPr>
            <a:r>
              <a:rPr lang="ru-RU" dirty="0" err="1" smtClean="0"/>
              <a:t>Уртача</a:t>
            </a:r>
            <a:r>
              <a:rPr lang="ru-RU" dirty="0" smtClean="0"/>
              <a:t> пенсия </a:t>
            </a:r>
            <a:r>
              <a:rPr lang="ru-RU" dirty="0" err="1" smtClean="0"/>
              <a:t>күләме </a:t>
            </a:r>
            <a:r>
              <a:rPr lang="ru-RU" dirty="0" smtClean="0"/>
              <a:t>- 11018,30 </a:t>
            </a:r>
            <a:r>
              <a:rPr lang="ru-RU" dirty="0" err="1" smtClean="0"/>
              <a:t>сум</a:t>
            </a:r>
            <a:r>
              <a:rPr lang="tt-RU" dirty="0" smtClean="0"/>
              <a:t>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2017 </a:t>
            </a:r>
            <a:r>
              <a:rPr lang="ru-RU" dirty="0" err="1" smtClean="0"/>
              <a:t>елнын</a:t>
            </a:r>
            <a:r>
              <a:rPr lang="ru-RU" dirty="0" smtClean="0"/>
              <a:t> </a:t>
            </a:r>
            <a:r>
              <a:rPr lang="ru-RU" dirty="0" err="1" smtClean="0"/>
              <a:t>гыйнвар</a:t>
            </a:r>
            <a:r>
              <a:rPr lang="ru-RU" dirty="0" smtClean="0"/>
              <a:t> </a:t>
            </a:r>
            <a:r>
              <a:rPr lang="ru-RU" dirty="0" err="1" smtClean="0"/>
              <a:t>аеннан</a:t>
            </a:r>
            <a:r>
              <a:rPr lang="ru-RU" dirty="0" smtClean="0"/>
              <a:t> </a:t>
            </a:r>
            <a:r>
              <a:rPr lang="ru-RU" dirty="0" err="1" smtClean="0"/>
              <a:t>һәр пенсионерга</a:t>
            </a:r>
            <a:r>
              <a:rPr lang="ru-RU" dirty="0" smtClean="0"/>
              <a:t> – 5000 </a:t>
            </a:r>
            <a:r>
              <a:rPr lang="ru-RU" dirty="0" err="1" smtClean="0"/>
              <a:t>сум</a:t>
            </a:r>
            <a:r>
              <a:rPr lang="ru-RU" dirty="0" smtClean="0"/>
              <a:t> </a:t>
            </a:r>
            <a:r>
              <a:rPr lang="ru-RU" dirty="0" err="1" smtClean="0"/>
              <a:t>өстәлде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tt-RU" dirty="0" smtClean="0"/>
              <a:t>2016 ел өчен  41 913 000 сум күләмендә пенсия бирелде</a:t>
            </a:r>
          </a:p>
          <a:p>
            <a:pPr algn="just">
              <a:buNone/>
            </a:pPr>
            <a:r>
              <a:rPr lang="tt-RU" dirty="0" smtClean="0"/>
              <a:t>44 кешегә 1200 сум күләмендә компенсация түләнә</a:t>
            </a:r>
            <a:endParaRPr lang="ru-RU" dirty="0"/>
          </a:p>
        </p:txBody>
      </p:sp>
      <p:pic>
        <p:nvPicPr>
          <p:cNvPr id="6146" name="Picture 2" descr="C:\Users\Салаушское СП\Desktop\Сход\DSC00696.JPG"/>
          <p:cNvPicPr>
            <a:picLocks noChangeAspect="1" noChangeArrowheads="1"/>
          </p:cNvPicPr>
          <p:nvPr/>
        </p:nvPicPr>
        <p:blipFill>
          <a:blip r:embed="rId2" cstate="print"/>
          <a:srcRect r="20953" b="37562"/>
          <a:stretch>
            <a:fillRect/>
          </a:stretch>
        </p:blipFill>
        <p:spPr bwMode="auto">
          <a:xfrm>
            <a:off x="971600" y="3429000"/>
            <a:ext cx="7175692" cy="3253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634082"/>
          </a:xfrm>
        </p:spPr>
        <p:txBody>
          <a:bodyPr/>
          <a:lstStyle/>
          <a:p>
            <a:pPr algn="ctr"/>
            <a:r>
              <a:rPr lang="tt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МӘГАРИФ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640960" cy="3312368"/>
          </a:xfrm>
        </p:spPr>
        <p:txBody>
          <a:bodyPr>
            <a:normAutofit/>
          </a:bodyPr>
          <a:lstStyle/>
          <a:p>
            <a:r>
              <a:rPr lang="tt-RU" dirty="0" smtClean="0"/>
              <a:t>Авыл җирлегенә караган бер урта белем бирү мәктәбе бар. </a:t>
            </a:r>
          </a:p>
          <a:p>
            <a:r>
              <a:rPr lang="tt-RU" dirty="0" smtClean="0"/>
              <a:t>Мәктәптә </a:t>
            </a:r>
            <a:r>
              <a:rPr lang="tt-RU" b="1" dirty="0" smtClean="0"/>
              <a:t>61 укучы </a:t>
            </a:r>
            <a:r>
              <a:rPr lang="tt-RU" dirty="0" smtClean="0"/>
              <a:t>белем ала, аларга </a:t>
            </a:r>
            <a:r>
              <a:rPr lang="tt-RU" b="1" dirty="0" smtClean="0"/>
              <a:t>20 укытучы </a:t>
            </a:r>
            <a:r>
              <a:rPr lang="tt-RU" dirty="0" smtClean="0"/>
              <a:t>белем бирә.</a:t>
            </a:r>
          </a:p>
          <a:p>
            <a:r>
              <a:rPr lang="tt-RU" dirty="0" smtClean="0"/>
              <a:t>Өлгереш – 98%, сыйфат – 50%.</a:t>
            </a:r>
          </a:p>
        </p:txBody>
      </p:sp>
      <p:pic>
        <p:nvPicPr>
          <p:cNvPr id="1027" name="Picture 3" descr="C:\Users\Салаушское СП\Desktop\Сход\DSC00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6336704" cy="356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03232" cy="1143000"/>
          </a:xfrm>
        </p:spPr>
        <p:txBody>
          <a:bodyPr/>
          <a:lstStyle/>
          <a:p>
            <a:pPr algn="ctr"/>
            <a:r>
              <a:rPr lang="tt-RU" dirty="0" smtClean="0">
                <a:solidFill>
                  <a:schemeClr val="tx1"/>
                </a:solidFill>
              </a:rPr>
              <a:t>Мәктәп укучылары район олимпиадаларында сынатмадылар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68952" cy="5061176"/>
          </a:xfrm>
        </p:spPr>
        <p:txBody>
          <a:bodyPr/>
          <a:lstStyle/>
          <a:p>
            <a:pPr>
              <a:buNone/>
            </a:pPr>
            <a:r>
              <a:rPr lang="tt-RU" sz="2800" b="1" dirty="0" smtClean="0"/>
              <a:t>Багаутдинов Ильназ </a:t>
            </a:r>
            <a:r>
              <a:rPr lang="tt-RU" sz="2800" dirty="0" smtClean="0"/>
              <a:t>– тарих фәненнән җиңүче (Җитәкчесе Ясавиева Э.Д.)</a:t>
            </a:r>
          </a:p>
          <a:p>
            <a:pPr>
              <a:buNone/>
            </a:pPr>
            <a:r>
              <a:rPr lang="tt-RU" sz="2800" b="1" dirty="0" smtClean="0"/>
              <a:t>Мингулова Алинә </a:t>
            </a:r>
            <a:r>
              <a:rPr lang="tt-RU" sz="2800" dirty="0" smtClean="0"/>
              <a:t>– татар теленнән җиңүче (Җитәкчесе Гиззатуллина В.Р.)</a:t>
            </a:r>
          </a:p>
          <a:p>
            <a:pPr>
              <a:buNone/>
            </a:pPr>
            <a:r>
              <a:rPr lang="tt-RU" sz="2800" b="1" dirty="0" smtClean="0"/>
              <a:t>Миндибаева Эльвина </a:t>
            </a:r>
            <a:r>
              <a:rPr lang="tt-RU" sz="2800" dirty="0" smtClean="0"/>
              <a:t>- татар теленнән призер (Җитәкчесе Гиззатуллина В.Р.)</a:t>
            </a:r>
          </a:p>
          <a:p>
            <a:pPr>
              <a:buNone/>
            </a:pPr>
            <a:r>
              <a:rPr lang="tt-RU" sz="2800" b="1" dirty="0" smtClean="0"/>
              <a:t>Шакиров Шәфәгать </a:t>
            </a:r>
            <a:r>
              <a:rPr lang="tt-RU" sz="2800" dirty="0" smtClean="0"/>
              <a:t>– ТИН фәненнән призер (Җитәкчесе Гайнуллин Р.Г.)</a:t>
            </a:r>
          </a:p>
          <a:p>
            <a:pPr>
              <a:buNone/>
            </a:pPr>
            <a:r>
              <a:rPr lang="tt-RU" sz="2800" b="1" dirty="0" smtClean="0"/>
              <a:t>Багаутдинов Ильназ </a:t>
            </a:r>
            <a:r>
              <a:rPr lang="tt-RU" sz="2800" dirty="0" smtClean="0"/>
              <a:t>– рус әдәбиятыннан призер (Җитәкчесе Шарипова Л.Ш.)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404664"/>
            <a:ext cx="8147248" cy="6069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tt-RU" sz="2600" dirty="0" smtClean="0"/>
              <a:t>   Салагыш, Уразай, Ямурза авылларында </a:t>
            </a:r>
            <a:r>
              <a:rPr kumimoji="0" lang="tt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өч балалар бакчасы төркеме бар.</a:t>
            </a:r>
            <a:r>
              <a:rPr kumimoji="0" lang="tt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Анда</a:t>
            </a:r>
            <a:r>
              <a:rPr kumimoji="0" lang="tt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t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 бала </a:t>
            </a:r>
            <a:r>
              <a:rPr kumimoji="0" lang="tt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йөри, балаларны </a:t>
            </a:r>
            <a:r>
              <a:rPr kumimoji="0" lang="tt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тәрбияче </a:t>
            </a:r>
            <a:r>
              <a:rPr kumimoji="0" lang="tt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тәрбияли.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Салаушское СП\Desktop\Сход\DSC007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687"/>
            <a:ext cx="3970784" cy="2232569"/>
          </a:xfrm>
          <a:prstGeom prst="rect">
            <a:avLst/>
          </a:prstGeom>
          <a:noFill/>
        </p:spPr>
      </p:pic>
      <p:pic>
        <p:nvPicPr>
          <p:cNvPr id="2051" name="Picture 3" descr="C:\Users\8B61~1\AppData\Local\Temp\Rar$DI01.544\IMG_20160820_111704.jpg"/>
          <p:cNvPicPr>
            <a:picLocks noChangeAspect="1" noChangeArrowheads="1"/>
          </p:cNvPicPr>
          <p:nvPr/>
        </p:nvPicPr>
        <p:blipFill>
          <a:blip r:embed="rId3" cstate="print"/>
          <a:srcRect b="18140"/>
          <a:stretch>
            <a:fillRect/>
          </a:stretch>
        </p:blipFill>
        <p:spPr bwMode="auto">
          <a:xfrm>
            <a:off x="4814753" y="1916832"/>
            <a:ext cx="3753183" cy="2304256"/>
          </a:xfrm>
          <a:prstGeom prst="rect">
            <a:avLst/>
          </a:prstGeom>
          <a:noFill/>
        </p:spPr>
      </p:pic>
      <p:pic>
        <p:nvPicPr>
          <p:cNvPr id="2052" name="Picture 4" descr="C:\Users\8B61~1\AppData\Local\Temp\Rar$DI00.917\DSCN1257.JPG"/>
          <p:cNvPicPr>
            <a:picLocks noChangeAspect="1" noChangeArrowheads="1"/>
          </p:cNvPicPr>
          <p:nvPr/>
        </p:nvPicPr>
        <p:blipFill>
          <a:blip r:embed="rId4" cstate="print"/>
          <a:srcRect t="9525"/>
          <a:stretch>
            <a:fillRect/>
          </a:stretch>
        </p:blipFill>
        <p:spPr bwMode="auto">
          <a:xfrm>
            <a:off x="2771800" y="4293096"/>
            <a:ext cx="377991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IMG_20150211_1211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224470" cy="3168352"/>
          </a:xfrm>
          <a:prstGeom prst="rect">
            <a:avLst/>
          </a:prstGeom>
          <a:noFill/>
        </p:spPr>
      </p:pic>
      <p:pic>
        <p:nvPicPr>
          <p:cNvPr id="6" name="Рисунок 5" descr="DSC_1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66982"/>
            <a:ext cx="4572000" cy="3429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0" y="476672"/>
            <a:ext cx="4392488" cy="38164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tt-RU" sz="3000" dirty="0" smtClean="0"/>
              <a:t>  </a:t>
            </a:r>
            <a:r>
              <a:rPr lang="tt-RU" sz="2800" dirty="0" smtClean="0"/>
              <a:t>Мәктәп бинасында урнашкан авыл музеенда барлыгы 7 экспозиция һәм 2000нән артык экспонат бар.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DSC_1401.jpg"/>
          <p:cNvPicPr>
            <a:picLocks noChangeAspect="1"/>
          </p:cNvPicPr>
          <p:nvPr/>
        </p:nvPicPr>
        <p:blipFill>
          <a:blip r:embed="rId4" cstate="print"/>
          <a:srcRect b="38450"/>
          <a:stretch>
            <a:fillRect/>
          </a:stretch>
        </p:blipFill>
        <p:spPr>
          <a:xfrm>
            <a:off x="467544" y="3670851"/>
            <a:ext cx="3528392" cy="2895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tt-RU" b="1" dirty="0" smtClean="0">
                <a:solidFill>
                  <a:schemeClr val="tx1"/>
                </a:solidFill>
              </a:rPr>
              <a:t>мәдәният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algn="ctr">
              <a:buNone/>
            </a:pPr>
            <a:r>
              <a:rPr lang="tt-RU" sz="3200" b="1" u="sng" dirty="0" smtClean="0"/>
              <a:t>Салагыш авылы китапханәсе: </a:t>
            </a:r>
          </a:p>
          <a:p>
            <a:pPr algn="ctr">
              <a:buNone/>
            </a:pPr>
            <a:r>
              <a:rPr lang="tt-RU" sz="3200" dirty="0" smtClean="0"/>
              <a:t>китап бирү - 11 000</a:t>
            </a:r>
          </a:p>
          <a:p>
            <a:pPr algn="ctr">
              <a:buNone/>
            </a:pPr>
            <a:r>
              <a:rPr lang="tt-RU" sz="3200" dirty="0" smtClean="0"/>
              <a:t>йөреш – 7000</a:t>
            </a:r>
          </a:p>
          <a:p>
            <a:pPr algn="ctr">
              <a:buNone/>
            </a:pPr>
            <a:r>
              <a:rPr lang="tt-RU" sz="3200" dirty="0" smtClean="0"/>
              <a:t>халык саны  - 500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3232" cy="764704"/>
          </a:xfrm>
        </p:spPr>
        <p:txBody>
          <a:bodyPr>
            <a:normAutofit/>
          </a:bodyPr>
          <a:lstStyle/>
          <a:p>
            <a:pPr algn="ctr"/>
            <a:r>
              <a:rPr lang="tt-RU" b="1" dirty="0" smtClean="0">
                <a:solidFill>
                  <a:schemeClr val="tx1"/>
                </a:solidFill>
              </a:rPr>
              <a:t>МӘДӘНИЯТ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96944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2800" dirty="0" smtClean="0"/>
              <a:t>   Салагыш авылында бер мәдәният йорты, Уразай авылында -  авыл клубы, Ямурза  авылында - күп функ</a:t>
            </a:r>
            <a:r>
              <a:rPr lang="ru-RU" sz="2800" dirty="0" err="1" smtClean="0"/>
              <a:t>ц</a:t>
            </a:r>
            <a:r>
              <a:rPr lang="tt-RU" sz="2800" dirty="0" smtClean="0"/>
              <a:t>ияле үзәк эшләп килә</a:t>
            </a:r>
            <a:endParaRPr lang="ru-RU" sz="2800" dirty="0"/>
          </a:p>
        </p:txBody>
      </p:sp>
      <p:pic>
        <p:nvPicPr>
          <p:cNvPr id="4098" name="Picture 2" descr="C:\Users\8B61~1\AppData\Local\Temp\Rar$DI01.207\IMG_20160820_110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3995936" cy="2780928"/>
          </a:xfrm>
          <a:prstGeom prst="rect">
            <a:avLst/>
          </a:prstGeom>
          <a:noFill/>
        </p:spPr>
      </p:pic>
      <p:pic>
        <p:nvPicPr>
          <p:cNvPr id="4099" name="Picture 3" descr="E:\клуб.jpg"/>
          <p:cNvPicPr>
            <a:picLocks noChangeAspect="1" noChangeArrowheads="1"/>
          </p:cNvPicPr>
          <p:nvPr/>
        </p:nvPicPr>
        <p:blipFill>
          <a:blip r:embed="rId3" cstate="print"/>
          <a:srcRect b="12507"/>
          <a:stretch>
            <a:fillRect/>
          </a:stretch>
        </p:blipFill>
        <p:spPr bwMode="auto">
          <a:xfrm>
            <a:off x="323528" y="3717032"/>
            <a:ext cx="4314056" cy="2830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1931</TotalTime>
  <Words>846</Words>
  <Application>Microsoft Office PowerPoint</Application>
  <PresentationFormat>Экран (4:3)</PresentationFormat>
  <Paragraphs>173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Татарстан Республикасы Әгерҗе муниципаль районы Салагыш авыл җирлегенең 2016 нчы ел эшчәнлегенә отчеты</vt:lpstr>
      <vt:lpstr>Слайд 2</vt:lpstr>
      <vt:lpstr>ЯШӘҮ ДӘРӘҖӘСЕ</vt:lpstr>
      <vt:lpstr>МӘГАРИФ</vt:lpstr>
      <vt:lpstr>Мәктәп укучылары район олимпиадаларында сынатмадылар</vt:lpstr>
      <vt:lpstr>Слайд 6</vt:lpstr>
      <vt:lpstr>Слайд 7</vt:lpstr>
      <vt:lpstr>мәдәният</vt:lpstr>
      <vt:lpstr>МӘДӘНИЯТ</vt:lpstr>
      <vt:lpstr>Кышкы сыннар бәйгесе</vt:lpstr>
      <vt:lpstr>Ямурза авылы клубы</vt:lpstr>
      <vt:lpstr>Уразай авылы клубы</vt:lpstr>
      <vt:lpstr>Салагыш авылы клубы</vt:lpstr>
      <vt:lpstr>СӘЛАМӘТЛЕК</vt:lpstr>
      <vt:lpstr>ВАКЛАП САТУ</vt:lpstr>
      <vt:lpstr>Слайд 16</vt:lpstr>
      <vt:lpstr>ХАЛЫК МӨРӘҖӘГАТЕ</vt:lpstr>
      <vt:lpstr>ҖИРЛЕ БЮДЖЕТ ҮТӘЛЕШЕ</vt:lpstr>
      <vt:lpstr>Слайд 19</vt:lpstr>
      <vt:lpstr>Слайд 20</vt:lpstr>
      <vt:lpstr>2017 елның узарасалым акчасы:</vt:lpstr>
      <vt:lpstr>Төрле льготалы кредитлар алу </vt:lpstr>
      <vt:lpstr>Терлекләр саны</vt:lpstr>
      <vt:lpstr>Фермерлар күрсәткечке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Авыл җыены</dc:title>
  <dc:creator>Салаушское СП</dc:creator>
  <cp:lastModifiedBy>Салаушское СП</cp:lastModifiedBy>
  <cp:revision>117</cp:revision>
  <dcterms:created xsi:type="dcterms:W3CDTF">2016-08-20T05:27:22Z</dcterms:created>
  <dcterms:modified xsi:type="dcterms:W3CDTF">2017-01-19T04:44:07Z</dcterms:modified>
</cp:coreProperties>
</file>