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87"/>
  </p:notesMasterIdLst>
  <p:sldIdLst>
    <p:sldId id="332" r:id="rId2"/>
    <p:sldId id="257" r:id="rId3"/>
    <p:sldId id="282" r:id="rId4"/>
    <p:sldId id="283" r:id="rId5"/>
    <p:sldId id="284" r:id="rId6"/>
    <p:sldId id="354" r:id="rId7"/>
    <p:sldId id="355" r:id="rId8"/>
    <p:sldId id="356" r:id="rId9"/>
    <p:sldId id="357" r:id="rId10"/>
    <p:sldId id="358" r:id="rId11"/>
    <p:sldId id="306" r:id="rId12"/>
    <p:sldId id="359" r:id="rId13"/>
    <p:sldId id="360" r:id="rId14"/>
    <p:sldId id="361" r:id="rId15"/>
    <p:sldId id="403" r:id="rId16"/>
    <p:sldId id="362" r:id="rId17"/>
    <p:sldId id="363" r:id="rId18"/>
    <p:sldId id="364" r:id="rId19"/>
    <p:sldId id="366" r:id="rId20"/>
    <p:sldId id="367" r:id="rId21"/>
    <p:sldId id="368" r:id="rId22"/>
    <p:sldId id="404" r:id="rId23"/>
    <p:sldId id="369" r:id="rId24"/>
    <p:sldId id="370" r:id="rId25"/>
    <p:sldId id="374" r:id="rId26"/>
    <p:sldId id="264" r:id="rId27"/>
    <p:sldId id="375" r:id="rId28"/>
    <p:sldId id="280" r:id="rId29"/>
    <p:sldId id="281" r:id="rId30"/>
    <p:sldId id="371" r:id="rId31"/>
    <p:sldId id="376" r:id="rId32"/>
    <p:sldId id="287" r:id="rId33"/>
    <p:sldId id="294" r:id="rId34"/>
    <p:sldId id="295" r:id="rId35"/>
    <p:sldId id="290" r:id="rId36"/>
    <p:sldId id="291" r:id="rId37"/>
    <p:sldId id="298" r:id="rId38"/>
    <p:sldId id="296" r:id="rId39"/>
    <p:sldId id="297" r:id="rId40"/>
    <p:sldId id="300" r:id="rId41"/>
    <p:sldId id="304" r:id="rId42"/>
    <p:sldId id="305" r:id="rId43"/>
    <p:sldId id="303" r:id="rId44"/>
    <p:sldId id="377" r:id="rId45"/>
    <p:sldId id="310" r:id="rId46"/>
    <p:sldId id="315" r:id="rId47"/>
    <p:sldId id="316" r:id="rId48"/>
    <p:sldId id="317" r:id="rId49"/>
    <p:sldId id="318" r:id="rId50"/>
    <p:sldId id="319" r:id="rId51"/>
    <p:sldId id="378" r:id="rId52"/>
    <p:sldId id="379" r:id="rId53"/>
    <p:sldId id="380" r:id="rId54"/>
    <p:sldId id="381" r:id="rId55"/>
    <p:sldId id="382" r:id="rId56"/>
    <p:sldId id="384" r:id="rId57"/>
    <p:sldId id="385" r:id="rId58"/>
    <p:sldId id="386" r:id="rId59"/>
    <p:sldId id="383" r:id="rId60"/>
    <p:sldId id="320" r:id="rId61"/>
    <p:sldId id="313" r:id="rId62"/>
    <p:sldId id="312" r:id="rId63"/>
    <p:sldId id="387" r:id="rId64"/>
    <p:sldId id="388" r:id="rId65"/>
    <p:sldId id="389" r:id="rId66"/>
    <p:sldId id="390" r:id="rId67"/>
    <p:sldId id="397" r:id="rId68"/>
    <p:sldId id="391" r:id="rId69"/>
    <p:sldId id="392" r:id="rId70"/>
    <p:sldId id="393" r:id="rId71"/>
    <p:sldId id="394" r:id="rId72"/>
    <p:sldId id="395" r:id="rId73"/>
    <p:sldId id="396" r:id="rId74"/>
    <p:sldId id="311" r:id="rId75"/>
    <p:sldId id="338" r:id="rId76"/>
    <p:sldId id="353" r:id="rId77"/>
    <p:sldId id="345" r:id="rId78"/>
    <p:sldId id="327" r:id="rId79"/>
    <p:sldId id="398" r:id="rId80"/>
    <p:sldId id="277" r:id="rId81"/>
    <p:sldId id="399" r:id="rId82"/>
    <p:sldId id="401" r:id="rId83"/>
    <p:sldId id="346" r:id="rId84"/>
    <p:sldId id="330" r:id="rId85"/>
    <p:sldId id="334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B376F-7425-45DD-BF4B-94FC84E0A54A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51F5F-9FE8-48BB-A6A5-0574C7406A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DF08-7998-47FF-98AB-36AE82C0E7F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3441B-F8BC-478C-A05F-545A771E0F8A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4896544"/>
          </a:xfrm>
        </p:spPr>
        <p:txBody>
          <a:bodyPr>
            <a:normAutofit/>
          </a:bodyPr>
          <a:lstStyle/>
          <a:p>
            <a:pPr algn="ctr"/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sz="8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Эсләк авыл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җирлегенең </a:t>
            </a:r>
            <a:r>
              <a:rPr lang="ru-RU" sz="8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еллык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отчёты</a:t>
            </a:r>
            <a:endParaRPr lang="ru-RU" sz="8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3" y="154481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18 яшькә кадәрге  97 бала</a:t>
            </a:r>
          </a:p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       Иске Эсләктә -60</a:t>
            </a:r>
          </a:p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           Үтәгәндә -37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8964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Кадыбаш урта гомумбелем   бирү мәктәбенә-</a:t>
            </a:r>
            <a:r>
              <a:rPr lang="tt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 укучы йөри.</a:t>
            </a:r>
          </a:p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tt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Эсләктән -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  <a:p>
            <a:r>
              <a:rPr lang="tt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-Үтәгәннән - </a:t>
            </a:r>
            <a:r>
              <a:rPr lang="tt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2016 елда 1 сыйныфка-</a:t>
            </a:r>
            <a:r>
              <a:rPr lang="tt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 бала укырга </a:t>
            </a:r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керде. </a:t>
            </a:r>
            <a:endParaRPr lang="tt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Иске Эсләктә -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</a:t>
            </a:r>
          </a:p>
          <a:p>
            <a:r>
              <a:rPr lang="tt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-Үтәгәндә -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endParaRPr lang="tt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t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t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11 сыйныфны  тәмамлый-  5 укучы</a:t>
            </a:r>
          </a:p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Иске Эсләктә -3</a:t>
            </a:r>
          </a:p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Үтәгәндә -2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6000" b="1" dirty="0" smtClean="0">
                <a:latin typeface="Times New Roman" pitchFamily="18" charset="0"/>
                <a:cs typeface="Times New Roman" pitchFamily="18" charset="0"/>
              </a:rPr>
              <a:t>Хәрби хезмәттә-</a:t>
            </a:r>
            <a:r>
              <a:rPr lang="tt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tt-RU" sz="6000" b="1" dirty="0" smtClean="0">
                <a:latin typeface="Times New Roman" pitchFamily="18" charset="0"/>
                <a:cs typeface="Times New Roman" pitchFamily="18" charset="0"/>
              </a:rPr>
              <a:t> егет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          Студентлар-24: </a:t>
            </a:r>
          </a:p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Иске Эсләктә -13</a:t>
            </a:r>
          </a:p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 Үтәгәндә -11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tt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авылыннан </a:t>
            </a:r>
            <a:br>
              <a:rPr lang="tt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Җиһаншин Солтангали Хади улы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1138" name="Picture 2" descr="C:\Users\1\Desktop\P104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           23     тыл ветераны-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Иске Эсләк авылында  -9 кеше,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Үтәгән авылында 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14 кеше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6000" dirty="0" smtClean="0"/>
              <a:t>әфганчылар -2кеше</a:t>
            </a:r>
            <a:endParaRPr lang="ru-RU" sz="6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Эшче хезмәткәрләр (төрле тармакларда )- 198</a:t>
            </a:r>
          </a:p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                  Иске Эсләктә -109</a:t>
            </a:r>
          </a:p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                     Үтәгәндә -89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Әгерҗе Агро-Кама  агрофирмасының өченче филиалында</a:t>
            </a:r>
            <a:r>
              <a:rPr lang="tt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39 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кеше игенчелек һәм терлекчелек тармагында эшли.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              Пенсионерлар 195 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Иске Эсләктә -99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Үтәгәндә -96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                 66 инвалид :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Иске Эсләктә -40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Үтәгәндә -26</a:t>
            </a:r>
            <a:r>
              <a:rPr lang="tt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Иске Эсләк авыл җирлегенең      2016 елгы бюджеты</a:t>
            </a:r>
          </a:p>
          <a:p>
            <a:pPr>
              <a:buNone/>
            </a:pPr>
            <a:r>
              <a:rPr lang="tt-RU" sz="6000" b="1" dirty="0" smtClean="0">
                <a:latin typeface="Times New Roman" pitchFamily="18" charset="0"/>
                <a:cs typeface="Times New Roman" pitchFamily="18" charset="0"/>
              </a:rPr>
              <a:t>  3 млн.617мең 323сум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Субсидия белән бергә безнең үзара салым акчасы барлыгы:  645 000 сум </a:t>
            </a:r>
          </a:p>
          <a:p>
            <a:pPr>
              <a:buNone/>
            </a:pP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-халыктан  җыйган салым – 129 мең сум.</a:t>
            </a:r>
          </a:p>
          <a:p>
            <a:pPr>
              <a:buNone/>
            </a:pPr>
            <a:endParaRPr lang="tt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 -Республикадан -  516 мең сум кайтты.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1\Desktop\0000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827584" y="-110588"/>
            <a:ext cx="6840760" cy="72840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сход\DSCN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3250" name="Picture 2" descr="C:\Users\1\Desktop\отчёт жыелышы16\P1060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4274" name="Picture 2" descr="C:\Users\1\Desktop\отчёт жыелышы16\P1060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P1070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2600"/>
          <a:stretch>
            <a:fillRect/>
          </a:stretch>
        </p:blipFill>
        <p:spPr bwMode="auto">
          <a:xfrm>
            <a:off x="0" y="1844824"/>
            <a:ext cx="91440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t-RU" b="1" dirty="0" smtClean="0"/>
              <a:t>      </a:t>
            </a:r>
            <a:r>
              <a:rPr lang="tt-RU" sz="2400" b="1" dirty="0" smtClean="0">
                <a:latin typeface="Times New Roman" pitchFamily="18" charset="0"/>
                <a:cs typeface="Times New Roman" pitchFamily="18" charset="0"/>
              </a:rPr>
              <a:t>Авыл җирлегендә эшләп килүче оешмаларның       эшчәнлеген анализ</a:t>
            </a:r>
            <a:r>
              <a:rPr lang="tt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tt-RU" b="1" dirty="0" smtClean="0"/>
              <a:t>             </a:t>
            </a:r>
          </a:p>
          <a:p>
            <a:pPr>
              <a:buNone/>
            </a:pPr>
            <a:endParaRPr lang="tt-RU" b="1" dirty="0" smtClean="0"/>
          </a:p>
          <a:p>
            <a:pPr>
              <a:buNone/>
            </a:pPr>
            <a:r>
              <a:rPr lang="tt-RU" b="1" dirty="0" smtClean="0"/>
              <a:t>                       Авыл хуҗалыгы тармагы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МТФ 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авылы</a:t>
            </a:r>
            <a:endParaRPr lang="ru-RU" dirty="0"/>
          </a:p>
        </p:txBody>
      </p:sp>
      <p:pic>
        <p:nvPicPr>
          <p:cNvPr id="4098" name="Picture 2" descr="C:\Users\1\Desktop\отчёт жыелышы16\P106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400" dirty="0" smtClean="0">
                <a:latin typeface="Times New Roman" pitchFamily="18" charset="0"/>
                <a:cs typeface="Times New Roman" pitchFamily="18" charset="0"/>
              </a:rPr>
              <a:t>2016 ел   күрсәткечләре буенча</a:t>
            </a:r>
          </a:p>
          <a:p>
            <a:r>
              <a:rPr lang="tt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406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баш мөгезле эре терлек , шул исәптән 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134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сыер,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ат,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сарык 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кәҗә, 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966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кош,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235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умарта.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Сөт җыючы Мухаметшина Илсөяр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отчёт жыелышы16\P1060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Сөт җыючы Ситдикова Ил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ьмира</a:t>
            </a:r>
            <a:endParaRPr lang="ru-RU" dirty="0"/>
          </a:p>
        </p:txBody>
      </p:sp>
      <p:pic>
        <p:nvPicPr>
          <p:cNvPr id="37890" name="Picture 2" descr="C:\Users\1\Desktop\отчёт жыелышы16\P1060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2016  елда  Иске Эсләк буенча</a:t>
            </a:r>
          </a:p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барысы    </a:t>
            </a:r>
            <a:r>
              <a:rPr lang="tt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70714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кг.   сөт жыелды.</a:t>
            </a:r>
          </a:p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 1 литры 15,08 сум. 1 066 367 сум</a:t>
            </a:r>
            <a:r>
              <a:rPr lang="tt-RU" b="1" dirty="0" smtClean="0"/>
              <a:t>,</a:t>
            </a:r>
            <a:endParaRPr lang="ru-RU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Үтәгән буенча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84426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литр сөт жыелып</a:t>
            </a:r>
          </a:p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  1 литры  15 сум 30  тиеннән</a:t>
            </a:r>
          </a:p>
          <a:p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1 296 414,30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сум халыкка табыш керде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2016 елда иң күп сөт сатучы хуҗалыклар: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Иске Эсләктән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1.Шайдуллатов Марат- 10 616 литр,  160 089 сумлык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2.Садриев Илгиз- 9 490 литр, 143 109 сумлык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3.Япарова Раилә-7 456 литр, 112 436сумлык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                          Үтәгәннән: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1.Аминов Миргалим – 33 125 литр, 513 352 сумлык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2.Гатауллин Рафаил-4 820 литр, 73 851 сумлык.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tt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800" b="1" dirty="0" smtClean="0">
                <a:latin typeface="Times New Roman" pitchFamily="18" charset="0"/>
                <a:cs typeface="Times New Roman" pitchFamily="18" charset="0"/>
              </a:rPr>
              <a:t>3. Муллахметов Илсур – 4 652  литр, 71 208 сумлык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"/>
            <a:ext cx="8892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Иске Э</a:t>
            </a:r>
            <a:r>
              <a:rPr lang="tt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сләк авыл   җирлеге буенча</a:t>
            </a:r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хуҗалыклар </a:t>
            </a:r>
            <a:r>
              <a:rPr lang="tt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-336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Иске Эсләк авылы буенча-	        Үтәгән авылы буенча-</a:t>
            </a: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r>
              <a:rPr lang="tt-RU" sz="32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186 </a:t>
            </a:r>
            <a:r>
              <a:rPr lang="tt-RU" sz="2400" b="1" i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                                     </a:t>
            </a:r>
            <a:r>
              <a:rPr lang="tt-RU" sz="3200" b="1" i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150 </a:t>
            </a:r>
            <a:r>
              <a:rPr lang="tt-RU" sz="24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хуҗалык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" algn="l"/>
              </a:tabLst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Садриевлар гаилә фермасы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0" name="Picture 2" descr="C:\Users\1\Desktop\отчёт жыелышы16\P1060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Аминовлар гаилә фермасы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1\Desktop\отчёт жыелышы16\P106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Керимов Илкин пилорамасы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esktop\P107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Иске Эсләк  балалар бакчасына һәм Үтәгән  башлангыч  мәктәбе -балалар бакчасына -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бала йөри.</a:t>
            </a:r>
          </a:p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Иске Эсләктә -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Үтәгәндә-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бала,</a:t>
            </a:r>
          </a:p>
          <a:p>
            <a:pPr>
              <a:buNone/>
            </a:pP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  -башлангыч мәктәптә-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   -балалар бакчасында-</a:t>
            </a:r>
            <a:r>
              <a:rPr lang="tt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бала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бакча-мәктәбе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1\Desktop\отчёт жыелышы16\P1060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1\Desktop\P107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 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медпункты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54" name="Picture 2" descr="C:\Users\1\Desktop\отчёт жыелышы16\P1060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 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медпункты</a:t>
            </a:r>
            <a:endParaRPr lang="ru-RU" dirty="0"/>
          </a:p>
        </p:txBody>
      </p:sp>
      <p:pic>
        <p:nvPicPr>
          <p:cNvPr id="51202" name="Picture 2" descr="C:\Users\1\Desktop\отчёт жыелышы16\P106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медпункты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770" name="Picture 2" descr="C:\Users\1\Desktop\отчёт жыелышы16\P106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мәдәният йорты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1\Desktop\P105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2 авылның </a:t>
            </a:r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262 </a:t>
            </a:r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йортында кешеләр яши</a:t>
            </a:r>
          </a:p>
          <a:p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-Иске Эсләктә- 150,</a:t>
            </a:r>
          </a:p>
          <a:p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Үтәгәндә-112,</a:t>
            </a:r>
            <a:endParaRPr lang="tt-RU" sz="36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Җәйге чорда гына </a:t>
            </a:r>
          </a:p>
          <a:p>
            <a:pPr algn="ctr"/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яши торган йортлар: 50, </a:t>
            </a:r>
          </a:p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Эсләктә -21,</a:t>
            </a:r>
          </a:p>
          <a:p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-Үтәгәндә -29,</a:t>
            </a:r>
          </a:p>
          <a:p>
            <a:pPr algn="ctr"/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Ярым җимерек хәлдәге йортлар 24:</a:t>
            </a:r>
          </a:p>
          <a:p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-Иске Эсләктә-15,</a:t>
            </a:r>
          </a:p>
          <a:p>
            <a:r>
              <a:rPr lang="tt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-Үтәгәндә-9.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мәдәният йорты</a:t>
            </a:r>
            <a:endParaRPr lang="ru-RU" dirty="0"/>
          </a:p>
        </p:txBody>
      </p:sp>
      <p:pic>
        <p:nvPicPr>
          <p:cNvPr id="1026" name="Picture 2" descr="C:\Users\1\Desktop\Новая папка\DSC00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фото\фото 2016\яна ел16\P106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4" y="0"/>
            <a:ext cx="9154914" cy="686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фото\фото 2016\23 февраля16 фото\DSC03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фото\фото 2016\8 март 2016\100_7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о\фото 2016\науруз 16\106_PANA\P1060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фото\фото 2016\2016 фестиваль\DSCN0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фото\фото 2016\Фото 9 май\Новая папка\P1060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фото\фото 2016\Фото 9 май\Новая папка\P10609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фото\фото 2016\3.06.16 сабан туй\P107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фото\фото 2016\картлар кене\P1070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Демографик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tt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800" b="1" dirty="0" smtClean="0">
                <a:latin typeface="Times New Roman" pitchFamily="18" charset="0"/>
                <a:cs typeface="Times New Roman" pitchFamily="18" charset="0"/>
              </a:rPr>
              <a:t>  ике авылда  – </a:t>
            </a:r>
            <a:r>
              <a:rPr lang="tt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561 </a:t>
            </a:r>
            <a:r>
              <a:rPr lang="tt-RU" sz="4800" b="1" dirty="0" smtClean="0">
                <a:latin typeface="Times New Roman" pitchFamily="18" charset="0"/>
                <a:cs typeface="Times New Roman" pitchFamily="18" charset="0"/>
              </a:rPr>
              <a:t>кеше.</a:t>
            </a:r>
          </a:p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            Иске Эсләктә </a:t>
            </a:r>
            <a:r>
              <a:rPr lang="tt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-325</a:t>
            </a:r>
          </a:p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                Үтәгәндә- </a:t>
            </a:r>
            <a:r>
              <a:rPr lang="tt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Почта-элемтә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2" name="Picture 2" descr="C:\Users\1\Desktop\отчёт жыелышы16\P1060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1\Desktop\P107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1\Desktop\P107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1\Desktop\отчёт жыелышы16\P1060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06924" y="-47070"/>
            <a:ext cx="9250924" cy="693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 мәчете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0" name="Picture 2" descr="C:\Users\1\Desktop\отчёт жыелышы16\P1060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 мәчете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1\Desktop\отчёт жыелышы16\P106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P107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 свалка\P1060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439" y="836712"/>
            <a:ext cx="9756248" cy="548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 хезмәткәре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0" name="Picture 2" descr="C:\Users\1\Desktop\отчёт жыелышы16\P106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\Desktop\DSCN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Ир-атлар</a:t>
            </a:r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-269</a:t>
            </a:r>
          </a:p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Иске Эсләктә -162</a:t>
            </a:r>
          </a:p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Үтәгәндә -107</a:t>
            </a:r>
          </a:p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Хатын-кызлар</a:t>
            </a:r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-292</a:t>
            </a:r>
          </a:p>
          <a:p>
            <a:r>
              <a:rPr lang="tt-RU" sz="3600" dirty="0" smtClean="0">
                <a:latin typeface="Times New Roman" pitchFamily="18" charset="0"/>
                <a:cs typeface="Times New Roman" pitchFamily="18" charset="0"/>
              </a:rPr>
              <a:t> Иске Эсләктә -163</a:t>
            </a:r>
          </a:p>
          <a:p>
            <a:r>
              <a:rPr lang="tt-RU" sz="3600" dirty="0" smtClean="0"/>
              <a:t> Үтәгәндә -129</a:t>
            </a:r>
            <a:endParaRPr lang="ru-RU" sz="3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P107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фото сход\DSCN0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81838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1027" name="Picture 3" descr="C:\Users\1\Desktop\P104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сход\DSCN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1\Desktop\P107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1\Desktop\P107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\Desktop\P107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1238" y="-7762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гулсария</a:t>
            </a:r>
            <a:endParaRPr lang="ru-RU" dirty="0"/>
          </a:p>
        </p:txBody>
      </p:sp>
      <p:pic>
        <p:nvPicPr>
          <p:cNvPr id="1026" name="Picture 2" descr="C:\Users\1\Desktop\P1070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013" y="0"/>
            <a:ext cx="9179541" cy="688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t-RU" sz="5400" dirty="0" smtClean="0"/>
              <a:t> </a:t>
            </a: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Куркынычсызлыкны тәэмин итү.ДНД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DCIM\105_PANA\P1050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Эсләк авылы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янгын 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сүндерү машинасы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C:\Users\1\Desktop\P104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2016 елда 12 кеше вафат булды</a:t>
            </a:r>
            <a:r>
              <a:rPr lang="tt-RU" dirty="0" smtClean="0"/>
              <a:t>,</a:t>
            </a:r>
          </a:p>
          <a:p>
            <a:r>
              <a:rPr lang="tt-RU" sz="4400" dirty="0" smtClean="0">
                <a:latin typeface="Times New Roman" pitchFamily="18" charset="0"/>
                <a:cs typeface="Times New Roman" pitchFamily="18" charset="0"/>
              </a:rPr>
              <a:t> Иске Эсләктә -8</a:t>
            </a:r>
          </a:p>
          <a:p>
            <a:r>
              <a:rPr lang="tt-RU" sz="4400" dirty="0" smtClean="0">
                <a:latin typeface="Times New Roman" pitchFamily="18" charset="0"/>
                <a:cs typeface="Times New Roman" pitchFamily="18" charset="0"/>
              </a:rPr>
              <a:t> Үтәгәндә -4.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Үтәгән авылы</a:t>
            </a:r>
            <a:b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янгын сүндерү машинасы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2" name="Picture 2" descr="C:\Users\1\Desktop\отчёт жыелышы16\P1060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2017 елда планлаштырган эш  төрләре :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b="1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90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3408"/>
            <a:ext cx="8388424" cy="81369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Эсл</a:t>
            </a:r>
            <a:r>
              <a:rPr lang="tt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әк авыл җирлеге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298" name="Picture 2" descr="C:\Users\1\Desktop\отчёт жыелышы16\P106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Игътибарыгыз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7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өчен бик зур рәхмәт.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4896544"/>
          </a:xfrm>
        </p:spPr>
        <p:txBody>
          <a:bodyPr>
            <a:normAutofit/>
          </a:bodyPr>
          <a:lstStyle/>
          <a:p>
            <a:pPr algn="ctr"/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Иске </a:t>
            </a:r>
            <a:r>
              <a:rPr lang="ru-RU" sz="8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Эсләк авыл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җирлегенең еллык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отчёты</a:t>
            </a:r>
            <a:endParaRPr lang="ru-RU" sz="80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3" y="154481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sz="4400" b="1" dirty="0" smtClean="0">
                <a:latin typeface="Times New Roman" pitchFamily="18" charset="0"/>
                <a:cs typeface="Times New Roman" pitchFamily="18" charset="0"/>
              </a:rPr>
              <a:t>2016 елда авыл җирлеге буенча  4 бала    туды:</a:t>
            </a:r>
          </a:p>
          <a:p>
            <a:endParaRPr lang="tt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Иске Эсләктә -2 бала</a:t>
            </a:r>
          </a:p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Үтәгәндә – 2 бала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765</TotalTime>
  <Words>665</Words>
  <Application>Microsoft Office PowerPoint</Application>
  <PresentationFormat>Экран (4:3)</PresentationFormat>
  <Paragraphs>141</Paragraphs>
  <Slides>85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Поток</vt:lpstr>
      <vt:lpstr>Иске Эсләк авыл җирлегенең  еллык отчёты</vt:lpstr>
      <vt:lpstr>Иске Эсләк авыл җирлеге</vt:lpstr>
      <vt:lpstr>Слайд 3</vt:lpstr>
      <vt:lpstr>Слайд 4</vt:lpstr>
      <vt:lpstr>Слайд 5</vt:lpstr>
      <vt:lpstr>         Демографик хәл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Үтәгән авылыннан  Җиһаншин Солтангали Хади улы</vt:lpstr>
      <vt:lpstr>Слайд 16</vt:lpstr>
      <vt:lpstr>Слайд 17</vt:lpstr>
      <vt:lpstr>Слайд 18</vt:lpstr>
      <vt:lpstr>Слайд 19</vt:lpstr>
      <vt:lpstr>Слайд 20</vt:lpstr>
      <vt:lpstr>Слайд 21</vt:lpstr>
      <vt:lpstr>Иске Эсләк авыл җирлеге</vt:lpstr>
      <vt:lpstr>Слайд 23</vt:lpstr>
      <vt:lpstr>Слайд 24</vt:lpstr>
      <vt:lpstr>Слайд 25</vt:lpstr>
      <vt:lpstr>Слайд 26</vt:lpstr>
      <vt:lpstr>Иске Эсләк авыл җирлеге</vt:lpstr>
      <vt:lpstr>Иске Эсләк авыл җирлеге</vt:lpstr>
      <vt:lpstr>Иске Эсләк авыл җирлеге</vt:lpstr>
      <vt:lpstr>Слайд 30</vt:lpstr>
      <vt:lpstr>МТФ Иске Эсләк авылы</vt:lpstr>
      <vt:lpstr>Слайд 32</vt:lpstr>
      <vt:lpstr>Сөт җыючы Мухаметшина Илсөяр</vt:lpstr>
      <vt:lpstr>Сөт җыючы Ситдикова Ильмира</vt:lpstr>
      <vt:lpstr>Слайд 35</vt:lpstr>
      <vt:lpstr>Слайд 36</vt:lpstr>
      <vt:lpstr>Слайд 37</vt:lpstr>
      <vt:lpstr>Слайд 38</vt:lpstr>
      <vt:lpstr>Слайд 39</vt:lpstr>
      <vt:lpstr>Садриевлар гаилә фермасы</vt:lpstr>
      <vt:lpstr>Аминовлар гаилә фермасы </vt:lpstr>
      <vt:lpstr>Керимов Илкин пилорамасы</vt:lpstr>
      <vt:lpstr>Слайд 43</vt:lpstr>
      <vt:lpstr>Үтәгән авылы бакча-мәктәбе</vt:lpstr>
      <vt:lpstr>Слайд 45</vt:lpstr>
      <vt:lpstr>Иске Эсләк авылы  медпункты</vt:lpstr>
      <vt:lpstr>Иске Эсләк авылы  медпункты</vt:lpstr>
      <vt:lpstr>Үтәгән авылы  медпункты</vt:lpstr>
      <vt:lpstr>Иске Эсләк мәдәният йорты</vt:lpstr>
      <vt:lpstr>Үтәгән мәдәният йорты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Почта-элемтә</vt:lpstr>
      <vt:lpstr>Слайд 61</vt:lpstr>
      <vt:lpstr>Слайд 62</vt:lpstr>
      <vt:lpstr>Слайд 63</vt:lpstr>
      <vt:lpstr>Иске Эсләк авылы мәчете</vt:lpstr>
      <vt:lpstr>Үтәгән авылы мәчете</vt:lpstr>
      <vt:lpstr>Слайд 66</vt:lpstr>
      <vt:lpstr>Слайд 67</vt:lpstr>
      <vt:lpstr>Газ хезмәткәре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гулсария</vt:lpstr>
      <vt:lpstr> Куркынычсызлыкны тәэмин итү.ДНД</vt:lpstr>
      <vt:lpstr>Иске Эсләк авылы янгын  сүндерү машинасы</vt:lpstr>
      <vt:lpstr>Үтәгән авылы  янгын сүндерү машинасы</vt:lpstr>
      <vt:lpstr>Слайд 81</vt:lpstr>
      <vt:lpstr>Слайд 82</vt:lpstr>
      <vt:lpstr>Иске Эсләк авыл җирлеге</vt:lpstr>
      <vt:lpstr>Слайд 84</vt:lpstr>
      <vt:lpstr>Иске Эсләк авыл җирлегенең еллык отчёты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Старосляковское СП</cp:lastModifiedBy>
  <cp:revision>73</cp:revision>
  <dcterms:created xsi:type="dcterms:W3CDTF">2016-08-21T16:07:36Z</dcterms:created>
  <dcterms:modified xsi:type="dcterms:W3CDTF">2017-01-17T05:20:12Z</dcterms:modified>
</cp:coreProperties>
</file>